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wmf" ContentType="image/x-w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305" r:id="rId3"/>
    <p:sldId id="285" r:id="rId4"/>
    <p:sldId id="286" r:id="rId5"/>
    <p:sldId id="323" r:id="rId6"/>
    <p:sldId id="324" r:id="rId7"/>
    <p:sldId id="325" r:id="rId8"/>
    <p:sldId id="326" r:id="rId9"/>
    <p:sldId id="303" r:id="rId10"/>
    <p:sldId id="314" r:id="rId11"/>
    <p:sldId id="315" r:id="rId12"/>
    <p:sldId id="316" r:id="rId13"/>
    <p:sldId id="327" r:id="rId14"/>
    <p:sldId id="317" r:id="rId15"/>
    <p:sldId id="333" r:id="rId16"/>
    <p:sldId id="313" r:id="rId1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ngsoft" initials="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  <a:srgbClr val="FF0000"/>
    <a:srgbClr val="020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41" autoAdjust="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24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5" Type="http://schemas.openxmlformats.org/officeDocument/2006/relationships/image" Target="../media/image11.wmf"/><Relationship Id="rId4" Type="http://schemas.openxmlformats.org/officeDocument/2006/relationships/image" Target="../media/image10.wmf"/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5" Type="http://schemas.openxmlformats.org/officeDocument/2006/relationships/image" Target="../media/image16.wmf"/><Relationship Id="rId4" Type="http://schemas.openxmlformats.org/officeDocument/2006/relationships/image" Target="../media/image15.wmf"/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4" Type="http://schemas.openxmlformats.org/officeDocument/2006/relationships/image" Target="../media/image20.wmf"/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FDCBBFC-4FC4-4F72-A2BD-146476B9911C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7AF46253-02FB-457B-A215-4A9967B19C3B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1974" y="1612901"/>
            <a:ext cx="7640053" cy="2544763"/>
          </a:xfrm>
        </p:spPr>
        <p:txBody>
          <a:bodyPr anchor="b">
            <a:normAutofit/>
          </a:bodyPr>
          <a:lstStyle>
            <a:lvl1pPr algn="ctr">
              <a:defRPr sz="6000">
                <a:solidFill>
                  <a:schemeClr val="accent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51974" y="4157664"/>
            <a:ext cx="7640053" cy="884237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DC87-7DDA-4434-8E1D-615AF57D18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89BF6-CF5D-4BFE-B2E6-B5A5CAFA54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DC87-7DDA-4434-8E1D-615AF57D18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89BF6-CF5D-4BFE-B2E6-B5A5CAFA5414}" type="slidenum">
              <a:rPr lang="zh-CN" altLang="en-US" smtClean="0"/>
            </a:fld>
            <a:endParaRPr lang="zh-CN" altLang="en-US"/>
          </a:p>
        </p:txBody>
      </p:sp>
      <p:sp>
        <p:nvSpPr>
          <p:cNvPr id="6" name="内容占位符 6"/>
          <p:cNvSpPr>
            <a:spLocks noGrp="1"/>
          </p:cNvSpPr>
          <p:nvPr>
            <p:ph sz="quarter" idx="13"/>
          </p:nvPr>
        </p:nvSpPr>
        <p:spPr>
          <a:xfrm>
            <a:off x="628649" y="412956"/>
            <a:ext cx="7886701" cy="5239700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68579" y="2054129"/>
            <a:ext cx="4246771" cy="3095388"/>
          </a:xfrm>
        </p:spPr>
        <p:txBody>
          <a:bodyPr anchor="ctr" anchorCtr="0"/>
          <a:lstStyle>
            <a:lvl1pPr marL="257175" indent="-257175">
              <a:buFont typeface="Arial" panose="020B0604020202020204" pitchFamily="34" charset="0"/>
              <a:buChar char="•"/>
              <a:defRPr/>
            </a:lvl1pPr>
            <a:lvl2pPr marL="607060" indent="-257175">
              <a:buFont typeface="Arial" panose="020B0604020202020204" pitchFamily="34" charset="0"/>
              <a:buChar char="•"/>
              <a:defRPr/>
            </a:lvl2pPr>
            <a:lvl3pPr marL="900430" indent="-214630">
              <a:buFont typeface="Arial" panose="020B0604020202020204" pitchFamily="34" charset="0"/>
              <a:buChar char="•"/>
              <a:defRPr/>
            </a:lvl3pPr>
            <a:lvl4pPr marL="1243330" indent="-214630">
              <a:buFont typeface="Arial" panose="020B0604020202020204" pitchFamily="34" charset="0"/>
              <a:buChar char="•"/>
              <a:defRPr/>
            </a:lvl4pPr>
            <a:lvl5pPr marL="1586230" indent="-21463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DC87-7DDA-4434-8E1D-615AF57D18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89BF6-CF5D-4BFE-B2E6-B5A5CAFA541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64105" y="1955801"/>
            <a:ext cx="6003757" cy="2085975"/>
          </a:xfrm>
        </p:spPr>
        <p:txBody>
          <a:bodyPr anchor="b">
            <a:normAutofit/>
          </a:bodyPr>
          <a:lstStyle>
            <a:lvl1pPr algn="just">
              <a:defRPr sz="440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564105" y="4068764"/>
            <a:ext cx="6003757" cy="820737"/>
          </a:xfrm>
        </p:spPr>
        <p:txBody>
          <a:bodyPr>
            <a:normAutofit/>
          </a:bodyPr>
          <a:lstStyle>
            <a:lvl1pPr marL="0" indent="0" algn="just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DC87-7DDA-4434-8E1D-615AF57D18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89BF6-CF5D-4BFE-B2E6-B5A5CAFA54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268579" y="1530590"/>
            <a:ext cx="4246771" cy="2102569"/>
          </a:xfrm>
        </p:spPr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/>
            </a:lvl1pPr>
            <a:lvl2pPr marL="607060" indent="-257175">
              <a:buFont typeface="Arial" panose="020B0604020202020204" pitchFamily="34" charset="0"/>
              <a:buChar char="•"/>
              <a:defRPr/>
            </a:lvl2pPr>
            <a:lvl3pPr marL="900430" indent="-214630">
              <a:buFont typeface="Arial" panose="020B0604020202020204" pitchFamily="34" charset="0"/>
              <a:buChar char="•"/>
              <a:defRPr/>
            </a:lvl3pPr>
            <a:lvl4pPr marL="1243330" indent="-214630">
              <a:buFont typeface="Arial" panose="020B0604020202020204" pitchFamily="34" charset="0"/>
              <a:buChar char="•"/>
              <a:defRPr/>
            </a:lvl4pPr>
            <a:lvl5pPr marL="1586230" indent="-21463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268579" y="3768841"/>
            <a:ext cx="4246771" cy="2102569"/>
          </a:xfrm>
        </p:spPr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/>
            </a:lvl1pPr>
            <a:lvl2pPr marL="607060" indent="-257175">
              <a:buFont typeface="Arial" panose="020B0604020202020204" pitchFamily="34" charset="0"/>
              <a:buChar char="•"/>
              <a:defRPr/>
            </a:lvl2pPr>
            <a:lvl3pPr marL="900430" indent="-214630">
              <a:buFont typeface="Arial" panose="020B0604020202020204" pitchFamily="34" charset="0"/>
              <a:buChar char="•"/>
              <a:defRPr/>
            </a:lvl3pPr>
            <a:lvl4pPr marL="1243330" indent="-214630">
              <a:buFont typeface="Arial" panose="020B0604020202020204" pitchFamily="34" charset="0"/>
              <a:buChar char="•"/>
              <a:defRPr/>
            </a:lvl4pPr>
            <a:lvl5pPr marL="1586230" indent="-21463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DC87-7DDA-4434-8E1D-615AF57D18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89BF6-CF5D-4BFE-B2E6-B5A5CAFA54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344275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168187"/>
            <a:ext cx="3868340" cy="3684588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344275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168187"/>
            <a:ext cx="3887391" cy="3684588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DC87-7DDA-4434-8E1D-615AF57D18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89BF6-CF5D-4BFE-B2E6-B5A5CAFA5414}" type="slidenum">
              <a:rPr lang="zh-CN" altLang="en-US" smtClean="0"/>
            </a:fld>
            <a:endParaRPr lang="zh-CN" altLang="en-US"/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3"/>
          <p:cNvGrpSpPr/>
          <p:nvPr/>
        </p:nvGrpSpPr>
        <p:grpSpPr bwMode="auto">
          <a:xfrm>
            <a:off x="1281026" y="2141618"/>
            <a:ext cx="6581952" cy="2760788"/>
            <a:chOff x="2244248" y="1846942"/>
            <a:chExt cx="7657036" cy="3210398"/>
          </a:xfrm>
        </p:grpSpPr>
        <p:sp>
          <p:nvSpPr>
            <p:cNvPr id="20" name="矩形 19"/>
            <p:cNvSpPr/>
            <p:nvPr/>
          </p:nvSpPr>
          <p:spPr>
            <a:xfrm>
              <a:off x="2244248" y="1854876"/>
              <a:ext cx="1532042" cy="3202464"/>
            </a:xfrm>
            <a:prstGeom prst="rect">
              <a:avLst/>
            </a:pr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宋体" panose="02010600030101010101" pitchFamily="2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3776290" y="1850115"/>
              <a:ext cx="1530454" cy="3204050"/>
            </a:xfrm>
            <a:prstGeom prst="rect">
              <a:avLst/>
            </a:prstGeom>
            <a:solidFill>
              <a:schemeClr val="accent4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宋体" panose="02010600030101010101" pitchFamily="2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5306744" y="1850115"/>
              <a:ext cx="1532041" cy="3204050"/>
            </a:xfrm>
            <a:prstGeom prst="rect">
              <a:avLst/>
            </a:prstGeom>
            <a:solidFill>
              <a:schemeClr val="accent3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宋体" panose="02010600030101010101" pitchFamily="2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838786" y="1846942"/>
              <a:ext cx="1530454" cy="3202464"/>
            </a:xfrm>
            <a:prstGeom prst="rect">
              <a:avLst/>
            </a:prstGeom>
            <a:solidFill>
              <a:schemeClr val="accent2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宋体" panose="02010600030101010101" pitchFamily="2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8369242" y="1854876"/>
              <a:ext cx="1532042" cy="3202464"/>
            </a:xfrm>
            <a:prstGeom prst="rect">
              <a:avLst/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ea typeface="宋体" panose="02010600030101010101" pitchFamily="2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041200" y="2355346"/>
            <a:ext cx="5062500" cy="1569600"/>
          </a:xfrm>
        </p:spPr>
        <p:txBody>
          <a:bodyPr anchor="t" anchorCtr="0">
            <a:norm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编辑标题</a:t>
            </a:r>
            <a:endParaRPr lang="zh-CN" altLang="en-US" dirty="0"/>
          </a:p>
        </p:txBody>
      </p:sp>
      <p:sp>
        <p:nvSpPr>
          <p:cNvPr id="19" name="内容占位符 18"/>
          <p:cNvSpPr>
            <a:spLocks noGrp="1"/>
          </p:cNvSpPr>
          <p:nvPr>
            <p:ph sz="quarter" idx="10" hasCustomPrompt="1"/>
          </p:nvPr>
        </p:nvSpPr>
        <p:spPr>
          <a:xfrm>
            <a:off x="1701000" y="3879853"/>
            <a:ext cx="5742900" cy="846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255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 smtClean="0"/>
              <a:t>添加您的副标题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EF3DC87-7DDA-4434-8E1D-615AF57D18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6089BF6-CF5D-4BFE-B2E6-B5A5CAFA54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DC87-7DDA-4434-8E1D-615AF57D18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89BF6-CF5D-4BFE-B2E6-B5A5CAFA54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90875" y="1321114"/>
            <a:ext cx="7562250" cy="3782624"/>
          </a:xfrm>
        </p:spPr>
        <p:txBody>
          <a:bodyPr anchor="ctr" anchorCtr="0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90873" y="5231440"/>
            <a:ext cx="7562251" cy="1024981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DC87-7DDA-4434-8E1D-615AF57D18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89BF6-CF5D-4BFE-B2E6-B5A5CAFA5414}" type="slidenum">
              <a:rPr lang="zh-CN" altLang="en-US" smtClean="0"/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790874" y="325687"/>
            <a:ext cx="7562251" cy="8540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03168" y="365125"/>
            <a:ext cx="1212182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6482013" cy="5811838"/>
          </a:xfrm>
        </p:spPr>
        <p:txBody>
          <a:bodyPr vert="eaVert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3DC87-7DDA-4434-8E1D-615AF57D18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89BF6-CF5D-4BFE-B2E6-B5A5CAFA541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2.xml"/><Relationship Id="rId12" Type="http://schemas.openxmlformats.org/officeDocument/2006/relationships/tags" Target="../tags/tag1.xml"/><Relationship Id="rId11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28650" y="301626"/>
            <a:ext cx="7886700" cy="854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28650" y="1347537"/>
            <a:ext cx="7886700" cy="4487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3DC87-7DDA-4434-8E1D-615AF57D18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089BF6-CF5D-4BFE-B2E6-B5A5CAFA541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2">
              <a:lumMod val="75000"/>
            </a:schemeClr>
          </a:solidFill>
          <a:latin typeface="+mj-lt"/>
          <a:ea typeface="宋体" panose="02010600030101010101" pitchFamily="2" charset="-122"/>
          <a:cs typeface="+mj-cs"/>
        </a:defRPr>
      </a:lvl1pPr>
    </p:titleStyle>
    <p:bodyStyle>
      <a:lvl1pPr marL="214630" indent="-214630" algn="l" defTabSz="685800" rtl="0" eaLnBrk="1" latinLnBrk="0" hangingPunct="1">
        <a:lnSpc>
          <a:spcPct val="130000"/>
        </a:lnSpc>
        <a:spcBef>
          <a:spcPts val="900"/>
        </a:spcBef>
        <a:buSzPct val="8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1pPr>
      <a:lvl2pPr marL="607060" indent="-257175" algn="just" defTabSz="685800" rtl="0" eaLnBrk="1" latinLnBrk="0" hangingPunct="1">
        <a:lnSpc>
          <a:spcPct val="120000"/>
        </a:lnSpc>
        <a:spcBef>
          <a:spcPts val="45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2pPr>
      <a:lvl3pPr marL="900430" indent="-214630" algn="just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3pPr>
      <a:lvl4pPr marL="1243330" indent="-214630" algn="just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4pPr>
      <a:lvl5pPr marL="1586230" indent="-214630" algn="just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5.bin"/><Relationship Id="rId8" Type="http://schemas.openxmlformats.org/officeDocument/2006/relationships/image" Target="../media/image10.wmf"/><Relationship Id="rId7" Type="http://schemas.openxmlformats.org/officeDocument/2006/relationships/oleObject" Target="../embeddings/oleObject4.bin"/><Relationship Id="rId6" Type="http://schemas.openxmlformats.org/officeDocument/2006/relationships/image" Target="../media/image9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8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7.wmf"/><Relationship Id="rId13" Type="http://schemas.openxmlformats.org/officeDocument/2006/relationships/vmlDrawing" Target="../drawings/vmlDrawing1.vml"/><Relationship Id="rId12" Type="http://schemas.openxmlformats.org/officeDocument/2006/relationships/slideLayout" Target="../slideLayouts/slideLayout7.xml"/><Relationship Id="rId11" Type="http://schemas.openxmlformats.org/officeDocument/2006/relationships/tags" Target="../tags/tag10.xml"/><Relationship Id="rId10" Type="http://schemas.openxmlformats.org/officeDocument/2006/relationships/image" Target="../media/image11.wmf"/><Relationship Id="rId1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0.bin"/><Relationship Id="rId8" Type="http://schemas.openxmlformats.org/officeDocument/2006/relationships/image" Target="../media/image15.wmf"/><Relationship Id="rId7" Type="http://schemas.openxmlformats.org/officeDocument/2006/relationships/oleObject" Target="../embeddings/oleObject9.bin"/><Relationship Id="rId6" Type="http://schemas.openxmlformats.org/officeDocument/2006/relationships/image" Target="../media/image14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3.wmf"/><Relationship Id="rId3" Type="http://schemas.openxmlformats.org/officeDocument/2006/relationships/oleObject" Target="../embeddings/oleObject7.bin"/><Relationship Id="rId2" Type="http://schemas.openxmlformats.org/officeDocument/2006/relationships/image" Target="../media/image12.wmf"/><Relationship Id="rId13" Type="http://schemas.openxmlformats.org/officeDocument/2006/relationships/vmlDrawing" Target="../drawings/vmlDrawing2.vml"/><Relationship Id="rId12" Type="http://schemas.openxmlformats.org/officeDocument/2006/relationships/slideLayout" Target="../slideLayouts/slideLayout7.xml"/><Relationship Id="rId11" Type="http://schemas.openxmlformats.org/officeDocument/2006/relationships/tags" Target="../tags/tag11.xml"/><Relationship Id="rId10" Type="http://schemas.openxmlformats.org/officeDocument/2006/relationships/image" Target="../media/image16.wmf"/><Relationship Id="rId1" Type="http://schemas.openxmlformats.org/officeDocument/2006/relationships/oleObject" Target="../embeddings/oleObject6.bin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12.xml"/><Relationship Id="rId8" Type="http://schemas.openxmlformats.org/officeDocument/2006/relationships/image" Target="../media/image20.wmf"/><Relationship Id="rId7" Type="http://schemas.openxmlformats.org/officeDocument/2006/relationships/oleObject" Target="../embeddings/oleObject14.bin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8.wmf"/><Relationship Id="rId3" Type="http://schemas.openxmlformats.org/officeDocument/2006/relationships/oleObject" Target="../embeddings/oleObject12.bin"/><Relationship Id="rId2" Type="http://schemas.openxmlformats.org/officeDocument/2006/relationships/image" Target="../media/image17.wmf"/><Relationship Id="rId11" Type="http://schemas.openxmlformats.org/officeDocument/2006/relationships/vmlDrawing" Target="../drawings/vmlDrawing3.vml"/><Relationship Id="rId10" Type="http://schemas.openxmlformats.org/officeDocument/2006/relationships/slideLayout" Target="../slideLayouts/slideLayout7.xml"/><Relationship Id="rId1" Type="http://schemas.openxmlformats.org/officeDocument/2006/relationships/oleObject" Target="../embeddings/oleObject11.bin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4.v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3.xml"/><Relationship Id="rId4" Type="http://schemas.openxmlformats.org/officeDocument/2006/relationships/image" Target="../media/image22.wmf"/><Relationship Id="rId3" Type="http://schemas.openxmlformats.org/officeDocument/2006/relationships/oleObject" Target="../embeddings/oleObject16.bin"/><Relationship Id="rId2" Type="http://schemas.openxmlformats.org/officeDocument/2006/relationships/image" Target="../media/image21.wmf"/><Relationship Id="rId1" Type="http://schemas.openxmlformats.org/officeDocument/2006/relationships/oleObject" Target="../embeddings/oleObject15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5.xml"/><Relationship Id="rId1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5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9.xml"/><Relationship Id="rId1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107504" y="476672"/>
            <a:ext cx="9180221" cy="45243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6000" dirty="0" smtClean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  一元一次方程</a:t>
            </a:r>
            <a:endParaRPr lang="en-US" altLang="zh-CN" sz="6000" dirty="0" smtClean="0">
              <a:solidFill>
                <a:schemeClr val="tx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4800" dirty="0" smtClean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3.3  </a:t>
            </a:r>
            <a:r>
              <a:rPr lang="zh-CN" altLang="en-US" sz="4800" dirty="0" smtClean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解一元一次方程（二）</a:t>
            </a:r>
            <a:endParaRPr lang="en-US" altLang="zh-CN" sz="4800" dirty="0" smtClean="0">
              <a:solidFill>
                <a:schemeClr val="tx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4800" dirty="0" smtClean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——</a:t>
            </a:r>
            <a:r>
              <a:rPr lang="zh-CN" altLang="en-US" sz="4800" dirty="0" smtClean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去括号与去分母</a:t>
            </a:r>
            <a:endParaRPr lang="en-US" altLang="zh-CN" sz="4800" dirty="0">
              <a:solidFill>
                <a:schemeClr val="tx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dirty="0" smtClean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3600" dirty="0" smtClean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600" dirty="0" smtClean="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课时  去括号</a:t>
            </a:r>
            <a:endParaRPr lang="zh-CN" altLang="en-US" sz="3600" dirty="0">
              <a:solidFill>
                <a:schemeClr val="tx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00034" y="188640"/>
            <a:ext cx="32147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zh-CN" alt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2281808" y="1281708"/>
          <a:ext cx="3946376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1" name="Equation" r:id="rId1" imgW="1524000" imgH="203200" progId="Equation.DSMT4">
                  <p:embed/>
                </p:oleObj>
              </mc:Choice>
              <mc:Fallback>
                <p:oleObj name="Equation" r:id="rId1" imgW="1524000" imgH="203200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1808" y="1281708"/>
                        <a:ext cx="3946376" cy="4191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组合 5"/>
          <p:cNvGrpSpPr/>
          <p:nvPr/>
        </p:nvGrpSpPr>
        <p:grpSpPr>
          <a:xfrm>
            <a:off x="2143109" y="3002652"/>
            <a:ext cx="4013067" cy="1153426"/>
            <a:chOff x="1431893" y="3087562"/>
            <a:chExt cx="4013067" cy="1153426"/>
          </a:xfrm>
        </p:grpSpPr>
        <p:cxnSp>
          <p:nvCxnSpPr>
            <p:cNvPr id="6" name="直接箭头连接符 5"/>
            <p:cNvCxnSpPr/>
            <p:nvPr/>
          </p:nvCxnSpPr>
          <p:spPr>
            <a:xfrm rot="5400000">
              <a:off x="3214678" y="3443958"/>
              <a:ext cx="714380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aphicFrame>
          <p:nvGraphicFramePr>
            <p:cNvPr id="7" name="Object 3"/>
            <p:cNvGraphicFramePr>
              <a:graphicFrameLocks noChangeAspect="1"/>
            </p:cNvGraphicFramePr>
            <p:nvPr/>
          </p:nvGraphicFramePr>
          <p:xfrm>
            <a:off x="1431893" y="3871100"/>
            <a:ext cx="4013067" cy="3698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2" name="Equation" r:id="rId3" imgW="1586865" imgH="177800" progId="Equation.DSMT4">
                    <p:embed/>
                  </p:oleObj>
                </mc:Choice>
                <mc:Fallback>
                  <p:oleObj name="Equation" r:id="rId3" imgW="1586865" imgH="177800" progId="Equation.DSMT4">
                    <p:embed/>
                    <p:pic>
                      <p:nvPicPr>
                        <p:cNvPr id="0" name="Picture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31893" y="3871100"/>
                          <a:ext cx="4013067" cy="369888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" name="TextBox 7"/>
          <p:cNvSpPr txBox="1"/>
          <p:nvPr/>
        </p:nvSpPr>
        <p:spPr>
          <a:xfrm>
            <a:off x="3358024" y="3059132"/>
            <a:ext cx="1069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移项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grpSp>
        <p:nvGrpSpPr>
          <p:cNvPr id="9" name="组合 9"/>
          <p:cNvGrpSpPr/>
          <p:nvPr/>
        </p:nvGrpSpPr>
        <p:grpSpPr>
          <a:xfrm>
            <a:off x="3131839" y="4221088"/>
            <a:ext cx="2088233" cy="1089967"/>
            <a:chOff x="2497690" y="4646434"/>
            <a:chExt cx="2088233" cy="1089967"/>
          </a:xfrm>
        </p:grpSpPr>
        <p:cxnSp>
          <p:nvCxnSpPr>
            <p:cNvPr id="10" name="直接箭头连接符 9"/>
            <p:cNvCxnSpPr/>
            <p:nvPr/>
          </p:nvCxnSpPr>
          <p:spPr>
            <a:xfrm rot="5400000">
              <a:off x="3286910" y="5002830"/>
              <a:ext cx="714380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aphicFrame>
          <p:nvGraphicFramePr>
            <p:cNvPr id="11" name="Object 3"/>
            <p:cNvGraphicFramePr>
              <a:graphicFrameLocks noChangeAspect="1"/>
            </p:cNvGraphicFramePr>
            <p:nvPr/>
          </p:nvGraphicFramePr>
          <p:xfrm>
            <a:off x="2497690" y="5366514"/>
            <a:ext cx="2088233" cy="3698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3" name="Equation" r:id="rId5" imgW="850265" imgH="177800" progId="Equation.KSEE3">
                    <p:embed/>
                  </p:oleObj>
                </mc:Choice>
                <mc:Fallback>
                  <p:oleObj name="Equation" r:id="rId5" imgW="850265" imgH="177800" progId="Equation.KSEE3">
                    <p:embed/>
                    <p:pic>
                      <p:nvPicPr>
                        <p:cNvPr id="0" name="Picture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97690" y="5366514"/>
                          <a:ext cx="2088233" cy="369887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" name="TextBox 11"/>
          <p:cNvSpPr txBox="1"/>
          <p:nvPr/>
        </p:nvSpPr>
        <p:spPr>
          <a:xfrm>
            <a:off x="2285984" y="4293096"/>
            <a:ext cx="22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合并同类项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grpSp>
        <p:nvGrpSpPr>
          <p:cNvPr id="13" name="组合 13"/>
          <p:cNvGrpSpPr/>
          <p:nvPr/>
        </p:nvGrpSpPr>
        <p:grpSpPr>
          <a:xfrm>
            <a:off x="2151063" y="1778084"/>
            <a:ext cx="4077121" cy="1150870"/>
            <a:chOff x="1354111" y="4719720"/>
            <a:chExt cx="4077121" cy="1150870"/>
          </a:xfrm>
        </p:grpSpPr>
        <p:cxnSp>
          <p:nvCxnSpPr>
            <p:cNvPr id="14" name="直接箭头连接符 13"/>
            <p:cNvCxnSpPr/>
            <p:nvPr/>
          </p:nvCxnSpPr>
          <p:spPr>
            <a:xfrm>
              <a:off x="3487016" y="4719720"/>
              <a:ext cx="0" cy="78682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aphicFrame>
          <p:nvGraphicFramePr>
            <p:cNvPr id="15" name="Object 3"/>
            <p:cNvGraphicFramePr>
              <a:graphicFrameLocks noChangeAspect="1"/>
            </p:cNvGraphicFramePr>
            <p:nvPr/>
          </p:nvGraphicFramePr>
          <p:xfrm>
            <a:off x="1354111" y="5500702"/>
            <a:ext cx="4077121" cy="3698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4" name="Equation" r:id="rId7" imgW="1586865" imgH="177800" progId="Equation.DSMT4">
                    <p:embed/>
                  </p:oleObj>
                </mc:Choice>
                <mc:Fallback>
                  <p:oleObj name="Equation" r:id="rId7" imgW="1586865" imgH="177800" progId="Equation.DSMT4">
                    <p:embed/>
                    <p:pic>
                      <p:nvPicPr>
                        <p:cNvPr id="0" name="Picture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54111" y="5500702"/>
                          <a:ext cx="4077121" cy="369888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6" name="TextBox 15"/>
          <p:cNvSpPr txBox="1"/>
          <p:nvPr/>
        </p:nvSpPr>
        <p:spPr>
          <a:xfrm>
            <a:off x="3011128" y="1844824"/>
            <a:ext cx="1632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去括号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grpSp>
        <p:nvGrpSpPr>
          <p:cNvPr id="18" name="组合 9"/>
          <p:cNvGrpSpPr/>
          <p:nvPr/>
        </p:nvGrpSpPr>
        <p:grpSpPr>
          <a:xfrm>
            <a:off x="3491881" y="5363368"/>
            <a:ext cx="1656183" cy="1099816"/>
            <a:chOff x="2864985" y="4574427"/>
            <a:chExt cx="1656183" cy="1099816"/>
          </a:xfrm>
        </p:grpSpPr>
        <p:cxnSp>
          <p:nvCxnSpPr>
            <p:cNvPr id="19" name="直接箭头连接符 18"/>
            <p:cNvCxnSpPr/>
            <p:nvPr/>
          </p:nvCxnSpPr>
          <p:spPr>
            <a:xfrm rot="5400000">
              <a:off x="3286910" y="4930823"/>
              <a:ext cx="714380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aphicFrame>
          <p:nvGraphicFramePr>
            <p:cNvPr id="20" name="Object 3"/>
            <p:cNvGraphicFramePr>
              <a:graphicFrameLocks noChangeAspect="1"/>
            </p:cNvGraphicFramePr>
            <p:nvPr/>
          </p:nvGraphicFramePr>
          <p:xfrm>
            <a:off x="2864985" y="5304355"/>
            <a:ext cx="1656183" cy="3698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5" name="Equation" r:id="rId9" imgW="647700" imgH="177800" progId="Equation.KSEE3">
                    <p:embed/>
                  </p:oleObj>
                </mc:Choice>
                <mc:Fallback>
                  <p:oleObj name="Equation" r:id="rId9" imgW="647700" imgH="177800" progId="Equation.KSEE3">
                    <p:embed/>
                    <p:pic>
                      <p:nvPicPr>
                        <p:cNvPr id="0" name="Picture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64985" y="5304355"/>
                          <a:ext cx="1656183" cy="369888"/>
                        </a:xfrm>
                        <a:prstGeom prst="rect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1" name="TextBox 20"/>
          <p:cNvSpPr txBox="1"/>
          <p:nvPr/>
        </p:nvSpPr>
        <p:spPr>
          <a:xfrm>
            <a:off x="2483768" y="5445224"/>
            <a:ext cx="22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系数化为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1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2" name="燕尾形 21"/>
          <p:cNvSpPr/>
          <p:nvPr/>
        </p:nvSpPr>
        <p:spPr>
          <a:xfrm>
            <a:off x="428596" y="338356"/>
            <a:ext cx="4791476" cy="714380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活动</a:t>
            </a:r>
            <a:r>
              <a:rPr lang="en-US" altLang="zh-CN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：推进新课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6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83568" y="3284984"/>
            <a:ext cx="7611120" cy="584775"/>
            <a:chOff x="857224" y="2285992"/>
            <a:chExt cx="7015488" cy="584775"/>
          </a:xfrm>
        </p:grpSpPr>
        <p:sp>
          <p:nvSpPr>
            <p:cNvPr id="5" name="TextBox 4"/>
            <p:cNvSpPr txBox="1"/>
            <p:nvPr/>
          </p:nvSpPr>
          <p:spPr>
            <a:xfrm>
              <a:off x="857224" y="2285992"/>
              <a:ext cx="424785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FF0000"/>
                  </a:solidFill>
                  <a:latin typeface="宋体" panose="02010600030101010101" pitchFamily="2" charset="-122"/>
                </a:rPr>
                <a:t>解</a:t>
              </a:r>
              <a:r>
                <a:rPr lang="zh-CN" altLang="en-US" b="1" dirty="0" smtClean="0">
                  <a:solidFill>
                    <a:srgbClr val="FF0000"/>
                  </a:solidFill>
                  <a:latin typeface="宋体" panose="02010600030101010101" pitchFamily="2" charset="-122"/>
                  <a:sym typeface="Wingdings" panose="05000000000000000000" pitchFamily="2" charset="2"/>
                </a:rPr>
                <a:t>：</a:t>
              </a:r>
              <a:r>
                <a:rPr lang="zh-CN" altLang="en-US" b="1" dirty="0" smtClean="0">
                  <a:solidFill>
                    <a:srgbClr val="080808"/>
                  </a:solidFill>
                  <a:latin typeface="宋体" panose="02010600030101010101" pitchFamily="2" charset="-122"/>
                  <a:sym typeface="Wingdings" panose="05000000000000000000" pitchFamily="2" charset="2"/>
                </a:rPr>
                <a:t>（</a:t>
              </a:r>
              <a:r>
                <a:rPr lang="en-US" altLang="zh-CN" b="1" dirty="0" smtClean="0">
                  <a:solidFill>
                    <a:srgbClr val="080808"/>
                  </a:solidFill>
                  <a:latin typeface="宋体" panose="02010600030101010101" pitchFamily="2" charset="-122"/>
                  <a:sym typeface="Wingdings" panose="05000000000000000000" pitchFamily="2" charset="2"/>
                </a:rPr>
                <a:t>1</a:t>
              </a:r>
              <a:r>
                <a:rPr lang="zh-CN" altLang="en-US" b="1" dirty="0" smtClean="0">
                  <a:solidFill>
                    <a:srgbClr val="080808"/>
                  </a:solidFill>
                  <a:latin typeface="宋体" panose="02010600030101010101" pitchFamily="2" charset="-122"/>
                  <a:sym typeface="Wingdings" panose="05000000000000000000" pitchFamily="2" charset="2"/>
                </a:rPr>
                <a:t>）</a:t>
              </a:r>
              <a:r>
                <a:rPr lang="zh-CN" altLang="en-US" b="1" dirty="0" smtClean="0">
                  <a:solidFill>
                    <a:srgbClr val="080808"/>
                  </a:solidFill>
                  <a:latin typeface="宋体" panose="02010600030101010101" pitchFamily="2" charset="-122"/>
                </a:rPr>
                <a:t>去括号，得</a:t>
              </a:r>
              <a:endParaRPr lang="zh-CN" altLang="en-US" b="1" dirty="0">
                <a:solidFill>
                  <a:srgbClr val="080808"/>
                </a:solidFill>
                <a:latin typeface="宋体" panose="02010600030101010101" pitchFamily="2" charset="-122"/>
              </a:endParaRPr>
            </a:p>
          </p:txBody>
        </p:sp>
        <p:graphicFrame>
          <p:nvGraphicFramePr>
            <p:cNvPr id="6" name="Object 4"/>
            <p:cNvGraphicFramePr>
              <a:graphicFrameLocks noChangeAspect="1"/>
            </p:cNvGraphicFramePr>
            <p:nvPr/>
          </p:nvGraphicFramePr>
          <p:xfrm>
            <a:off x="4640473" y="2344531"/>
            <a:ext cx="3232239" cy="517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38" name="Equation" r:id="rId1" imgW="1523365" imgH="177800" progId="Equation.DSMT4">
                    <p:embed/>
                  </p:oleObj>
                </mc:Choice>
                <mc:Fallback>
                  <p:oleObj name="Equation" r:id="rId1" imgW="1523365" imgH="177800" progId="Equation.DSMT4">
                    <p:embed/>
                    <p:pic>
                      <p:nvPicPr>
                        <p:cNvPr id="0" name="Picture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40473" y="2344531"/>
                          <a:ext cx="3232239" cy="5175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组合 6"/>
          <p:cNvGrpSpPr/>
          <p:nvPr/>
        </p:nvGrpSpPr>
        <p:grpSpPr>
          <a:xfrm>
            <a:off x="611560" y="4716433"/>
            <a:ext cx="4752528" cy="584775"/>
            <a:chOff x="1071538" y="3344291"/>
            <a:chExt cx="4287974" cy="584775"/>
          </a:xfrm>
        </p:grpSpPr>
        <p:sp>
          <p:nvSpPr>
            <p:cNvPr id="8" name="矩形 7"/>
            <p:cNvSpPr/>
            <p:nvPr/>
          </p:nvSpPr>
          <p:spPr>
            <a:xfrm>
              <a:off x="1071538" y="3344291"/>
              <a:ext cx="276853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 smtClean="0">
                  <a:solidFill>
                    <a:srgbClr val="080808"/>
                  </a:solidFill>
                  <a:latin typeface="宋体" panose="02010600030101010101" pitchFamily="2" charset="-122"/>
                </a:rPr>
                <a:t>合并同类项，得</a:t>
              </a:r>
              <a:endParaRPr lang="zh-CN" altLang="en-US" b="1" dirty="0">
                <a:solidFill>
                  <a:srgbClr val="080808"/>
                </a:solidFill>
                <a:latin typeface="宋体" panose="02010600030101010101" pitchFamily="2" charset="-122"/>
              </a:endParaRPr>
            </a:p>
          </p:txBody>
        </p:sp>
        <p:graphicFrame>
          <p:nvGraphicFramePr>
            <p:cNvPr id="9" name="Object 5"/>
            <p:cNvGraphicFramePr>
              <a:graphicFrameLocks noChangeAspect="1"/>
            </p:cNvGraphicFramePr>
            <p:nvPr/>
          </p:nvGraphicFramePr>
          <p:xfrm>
            <a:off x="3784439" y="3361337"/>
            <a:ext cx="1575073" cy="5127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39" name="Equation" r:id="rId3" imgW="545465" imgH="177800" progId="Equation.DSMT4">
                    <p:embed/>
                  </p:oleObj>
                </mc:Choice>
                <mc:Fallback>
                  <p:oleObj name="Equation" r:id="rId3" imgW="545465" imgH="177800" progId="Equation.DSMT4">
                    <p:embed/>
                    <p:pic>
                      <p:nvPicPr>
                        <p:cNvPr id="0" name="Picture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84439" y="3361337"/>
                          <a:ext cx="1575073" cy="5127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1" name="组合 10"/>
          <p:cNvGrpSpPr/>
          <p:nvPr/>
        </p:nvGrpSpPr>
        <p:grpSpPr>
          <a:xfrm>
            <a:off x="683568" y="4005064"/>
            <a:ext cx="6480720" cy="584775"/>
            <a:chOff x="641200" y="1952320"/>
            <a:chExt cx="6480720" cy="584775"/>
          </a:xfrm>
        </p:grpSpPr>
        <p:sp>
          <p:nvSpPr>
            <p:cNvPr id="12" name="TextBox 11"/>
            <p:cNvSpPr txBox="1"/>
            <p:nvPr/>
          </p:nvSpPr>
          <p:spPr>
            <a:xfrm>
              <a:off x="641200" y="1952320"/>
              <a:ext cx="39290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80808"/>
                  </a:solidFill>
                  <a:latin typeface="宋体" panose="02010600030101010101" pitchFamily="2" charset="-122"/>
                </a:rPr>
                <a:t>移项，得</a:t>
              </a:r>
              <a:endParaRPr lang="zh-CN" altLang="en-US" b="1" dirty="0">
                <a:solidFill>
                  <a:srgbClr val="080808"/>
                </a:solidFill>
                <a:latin typeface="宋体" panose="02010600030101010101" pitchFamily="2" charset="-122"/>
              </a:endParaRPr>
            </a:p>
          </p:txBody>
        </p:sp>
        <p:graphicFrame>
          <p:nvGraphicFramePr>
            <p:cNvPr id="13" name="Object 4"/>
            <p:cNvGraphicFramePr>
              <a:graphicFrameLocks noChangeAspect="1"/>
            </p:cNvGraphicFramePr>
            <p:nvPr/>
          </p:nvGraphicFramePr>
          <p:xfrm>
            <a:off x="2464195" y="2010859"/>
            <a:ext cx="4657725" cy="517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40" name="Equation" r:id="rId5" imgW="1600200" imgH="177800" progId="Equation.DSMT4">
                    <p:embed/>
                  </p:oleObj>
                </mc:Choice>
                <mc:Fallback>
                  <p:oleObj name="Equation" r:id="rId5" imgW="1600200" imgH="177800" progId="Equation.DSMT4">
                    <p:embed/>
                    <p:pic>
                      <p:nvPicPr>
                        <p:cNvPr id="0" name="Picture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64195" y="2010859"/>
                          <a:ext cx="4657725" cy="5175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5" name="组合 14"/>
          <p:cNvGrpSpPr/>
          <p:nvPr/>
        </p:nvGrpSpPr>
        <p:grpSpPr>
          <a:xfrm>
            <a:off x="576032" y="5157192"/>
            <a:ext cx="4572032" cy="1135062"/>
            <a:chOff x="2392762" y="4715431"/>
            <a:chExt cx="4572032" cy="1135062"/>
          </a:xfrm>
        </p:grpSpPr>
        <p:sp>
          <p:nvSpPr>
            <p:cNvPr id="3" name="TextBox 2"/>
            <p:cNvSpPr txBox="1"/>
            <p:nvPr/>
          </p:nvSpPr>
          <p:spPr>
            <a:xfrm>
              <a:off x="2392762" y="5000636"/>
              <a:ext cx="457203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80808"/>
                  </a:solidFill>
                  <a:latin typeface="宋体" panose="02010600030101010101" pitchFamily="2" charset="-122"/>
                </a:rPr>
                <a:t>系数化为</a:t>
              </a:r>
              <a:r>
                <a:rPr lang="en-US" altLang="zh-CN" b="1" dirty="0" smtClean="0">
                  <a:solidFill>
                    <a:srgbClr val="080808"/>
                  </a:solidFill>
                  <a:latin typeface="宋体" panose="02010600030101010101" pitchFamily="2" charset="-122"/>
                </a:rPr>
                <a:t>1</a:t>
              </a:r>
              <a:r>
                <a:rPr lang="zh-CN" altLang="en-US" b="1" dirty="0" smtClean="0">
                  <a:solidFill>
                    <a:srgbClr val="080808"/>
                  </a:solidFill>
                  <a:latin typeface="宋体" panose="02010600030101010101" pitchFamily="2" charset="-122"/>
                </a:rPr>
                <a:t>，得</a:t>
              </a:r>
              <a:endParaRPr lang="zh-CN" altLang="en-US" b="1" dirty="0">
                <a:solidFill>
                  <a:srgbClr val="080808"/>
                </a:solidFill>
                <a:latin typeface="宋体" panose="02010600030101010101" pitchFamily="2" charset="-122"/>
              </a:endParaRPr>
            </a:p>
          </p:txBody>
        </p:sp>
        <p:graphicFrame>
          <p:nvGraphicFramePr>
            <p:cNvPr id="14" name="Object 5"/>
            <p:cNvGraphicFramePr>
              <a:graphicFrameLocks noChangeAspect="1"/>
            </p:cNvGraphicFramePr>
            <p:nvPr/>
          </p:nvGraphicFramePr>
          <p:xfrm>
            <a:off x="5373375" y="4715431"/>
            <a:ext cx="1504950" cy="11350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41" name="Equation" r:id="rId7" imgW="520700" imgH="393700" progId="Equation.DSMT4">
                    <p:embed/>
                  </p:oleObj>
                </mc:Choice>
                <mc:Fallback>
                  <p:oleObj name="Equation" r:id="rId7" imgW="520700" imgH="393700" progId="Equation.DSMT4">
                    <p:embed/>
                    <p:pic>
                      <p:nvPicPr>
                        <p:cNvPr id="0" name="Picture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73375" y="4715431"/>
                          <a:ext cx="1504950" cy="11350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6" name="TextBox 15"/>
          <p:cNvSpPr txBox="1"/>
          <p:nvPr/>
        </p:nvSpPr>
        <p:spPr>
          <a:xfrm>
            <a:off x="539552" y="6156593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请根据上面的步骤完成（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r>
              <a:rPr lang="zh-CN" altLang="en-US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）的解答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.</a:t>
            </a:r>
            <a:endParaRPr lang="zh-CN" altLang="en-US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7" name="燕尾形 16"/>
          <p:cNvSpPr/>
          <p:nvPr/>
        </p:nvSpPr>
        <p:spPr>
          <a:xfrm>
            <a:off x="428596" y="338356"/>
            <a:ext cx="4791476" cy="714380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活动</a:t>
            </a:r>
            <a:r>
              <a:rPr lang="en-US" altLang="zh-CN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：推进新课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560" y="1196752"/>
            <a:ext cx="59293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例</a:t>
            </a:r>
            <a:r>
              <a:rPr lang="en-US" altLang="zh-CN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1  </a:t>
            </a:r>
            <a:r>
              <a:rPr lang="zh-CN" altLang="en-US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解下列方程：</a:t>
            </a:r>
            <a:endParaRPr lang="zh-CN" altLang="en-US" b="1" dirty="0">
              <a:solidFill>
                <a:srgbClr val="080808"/>
              </a:solidFill>
              <a:latin typeface="宋体" panose="02010600030101010101" pitchFamily="2" charset="-122"/>
            </a:endParaRPr>
          </a:p>
        </p:txBody>
      </p:sp>
      <p:graphicFrame>
        <p:nvGraphicFramePr>
          <p:cNvPr id="9237" name="Object 21"/>
          <p:cNvGraphicFramePr>
            <a:graphicFrameLocks noChangeAspect="1"/>
          </p:cNvGraphicFramePr>
          <p:nvPr/>
        </p:nvGraphicFramePr>
        <p:xfrm>
          <a:off x="683568" y="1870548"/>
          <a:ext cx="5688632" cy="13424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2" name="Equation" r:id="rId9" imgW="2032000" imgH="508000" progId="Equation.DSMT4">
                  <p:embed/>
                </p:oleObj>
              </mc:Choice>
              <mc:Fallback>
                <p:oleObj name="Equation" r:id="rId9" imgW="2032000" imgH="508000" progId="Equation.DSMT4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1870548"/>
                        <a:ext cx="5688632" cy="13424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/>
        </p:nvGrpSpPr>
        <p:grpSpPr>
          <a:xfrm>
            <a:off x="438844" y="1332057"/>
            <a:ext cx="8237612" cy="584775"/>
            <a:chOff x="857224" y="2285992"/>
            <a:chExt cx="6913819" cy="584775"/>
          </a:xfrm>
        </p:grpSpPr>
        <p:sp>
          <p:nvSpPr>
            <p:cNvPr id="5" name="TextBox 4"/>
            <p:cNvSpPr txBox="1"/>
            <p:nvPr/>
          </p:nvSpPr>
          <p:spPr>
            <a:xfrm>
              <a:off x="857224" y="2285992"/>
              <a:ext cx="39290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80808"/>
                  </a:solidFill>
                  <a:latin typeface="宋体" panose="02010600030101010101" pitchFamily="2" charset="-122"/>
                </a:rPr>
                <a:t>（</a:t>
              </a:r>
              <a:r>
                <a:rPr lang="en-US" altLang="zh-CN" b="1" dirty="0" smtClean="0">
                  <a:solidFill>
                    <a:srgbClr val="080808"/>
                  </a:solidFill>
                  <a:latin typeface="宋体" panose="02010600030101010101" pitchFamily="2" charset="-122"/>
                </a:rPr>
                <a:t>2</a:t>
              </a:r>
              <a:r>
                <a:rPr lang="zh-CN" altLang="en-US" b="1" dirty="0" smtClean="0">
                  <a:solidFill>
                    <a:srgbClr val="080808"/>
                  </a:solidFill>
                  <a:latin typeface="宋体" panose="02010600030101010101" pitchFamily="2" charset="-122"/>
                </a:rPr>
                <a:t>）去括号，得</a:t>
              </a:r>
              <a:endParaRPr lang="zh-CN" altLang="en-US" b="1" dirty="0">
                <a:solidFill>
                  <a:srgbClr val="080808"/>
                </a:solidFill>
                <a:latin typeface="宋体" panose="02010600030101010101" pitchFamily="2" charset="-122"/>
              </a:endParaRPr>
            </a:p>
          </p:txBody>
        </p:sp>
        <p:graphicFrame>
          <p:nvGraphicFramePr>
            <p:cNvPr id="6" name="Object 4"/>
            <p:cNvGraphicFramePr>
              <a:graphicFrameLocks noChangeAspect="1"/>
            </p:cNvGraphicFramePr>
            <p:nvPr/>
          </p:nvGraphicFramePr>
          <p:xfrm>
            <a:off x="3556574" y="2335213"/>
            <a:ext cx="4214469" cy="517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42" name="Equation" r:id="rId1" imgW="1447165" imgH="177800" progId="Equation.DSMT4">
                    <p:embed/>
                  </p:oleObj>
                </mc:Choice>
                <mc:Fallback>
                  <p:oleObj name="Equation" r:id="rId1" imgW="1447165" imgH="177800" progId="Equation.DSMT4">
                    <p:embed/>
                    <p:pic>
                      <p:nvPicPr>
                        <p:cNvPr id="0" name="Picture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56574" y="2335213"/>
                          <a:ext cx="4214469" cy="5175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组合 6"/>
          <p:cNvGrpSpPr/>
          <p:nvPr/>
        </p:nvGrpSpPr>
        <p:grpSpPr>
          <a:xfrm>
            <a:off x="755576" y="3204265"/>
            <a:ext cx="5527568" cy="584775"/>
            <a:chOff x="-119258" y="2341879"/>
            <a:chExt cx="4511543" cy="584775"/>
          </a:xfrm>
        </p:grpSpPr>
        <p:sp>
          <p:nvSpPr>
            <p:cNvPr id="8" name="矩形 7"/>
            <p:cNvSpPr/>
            <p:nvPr/>
          </p:nvSpPr>
          <p:spPr>
            <a:xfrm>
              <a:off x="-119258" y="2341879"/>
              <a:ext cx="250445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 smtClean="0">
                  <a:solidFill>
                    <a:srgbClr val="080808"/>
                  </a:solidFill>
                  <a:latin typeface="宋体" panose="02010600030101010101" pitchFamily="2" charset="-122"/>
                </a:rPr>
                <a:t>合并同类项，得</a:t>
              </a:r>
              <a:endParaRPr lang="zh-CN" altLang="en-US" b="1" dirty="0">
                <a:solidFill>
                  <a:srgbClr val="080808"/>
                </a:solidFill>
                <a:latin typeface="宋体" panose="02010600030101010101" pitchFamily="2" charset="-122"/>
              </a:endParaRPr>
            </a:p>
          </p:txBody>
        </p:sp>
        <p:graphicFrame>
          <p:nvGraphicFramePr>
            <p:cNvPr id="9" name="Object 5"/>
            <p:cNvGraphicFramePr>
              <a:graphicFrameLocks noChangeAspect="1"/>
            </p:cNvGraphicFramePr>
            <p:nvPr/>
          </p:nvGraphicFramePr>
          <p:xfrm>
            <a:off x="2349173" y="2413887"/>
            <a:ext cx="2043112" cy="50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43" name="Equation" r:id="rId3" imgW="711200" imgH="177800" progId="Equation.DSMT4">
                    <p:embed/>
                  </p:oleObj>
                </mc:Choice>
                <mc:Fallback>
                  <p:oleObj name="Equation" r:id="rId3" imgW="711200" imgH="177800" progId="Equation.DSMT4">
                    <p:embed/>
                    <p:pic>
                      <p:nvPicPr>
                        <p:cNvPr id="0" name="Picture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49173" y="2413887"/>
                          <a:ext cx="2043112" cy="508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组合 10"/>
          <p:cNvGrpSpPr/>
          <p:nvPr/>
        </p:nvGrpSpPr>
        <p:grpSpPr>
          <a:xfrm>
            <a:off x="755576" y="2268161"/>
            <a:ext cx="6092750" cy="584775"/>
            <a:chOff x="857224" y="2285992"/>
            <a:chExt cx="5892825" cy="584775"/>
          </a:xfrm>
        </p:grpSpPr>
        <p:sp>
          <p:nvSpPr>
            <p:cNvPr id="12" name="TextBox 11"/>
            <p:cNvSpPr txBox="1"/>
            <p:nvPr/>
          </p:nvSpPr>
          <p:spPr>
            <a:xfrm>
              <a:off x="857224" y="2285992"/>
              <a:ext cx="392909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80808"/>
                  </a:solidFill>
                  <a:latin typeface="宋体" panose="02010600030101010101" pitchFamily="2" charset="-122"/>
                </a:rPr>
                <a:t>移项，得</a:t>
              </a:r>
              <a:endParaRPr lang="zh-CN" altLang="en-US" b="1" dirty="0">
                <a:solidFill>
                  <a:srgbClr val="080808"/>
                </a:solidFill>
                <a:latin typeface="宋体" panose="02010600030101010101" pitchFamily="2" charset="-122"/>
              </a:endParaRPr>
            </a:p>
          </p:txBody>
        </p:sp>
        <p:graphicFrame>
          <p:nvGraphicFramePr>
            <p:cNvPr id="13" name="Object 4"/>
            <p:cNvGraphicFramePr>
              <a:graphicFrameLocks noChangeAspect="1"/>
            </p:cNvGraphicFramePr>
            <p:nvPr/>
          </p:nvGraphicFramePr>
          <p:xfrm>
            <a:off x="2536824" y="2355844"/>
            <a:ext cx="4213225" cy="50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44" name="Equation" r:id="rId5" imgW="1447165" imgH="177800" progId="Equation.DSMT4">
                    <p:embed/>
                  </p:oleObj>
                </mc:Choice>
                <mc:Fallback>
                  <p:oleObj name="Equation" r:id="rId5" imgW="1447165" imgH="177800" progId="Equation.DSMT4">
                    <p:embed/>
                    <p:pic>
                      <p:nvPicPr>
                        <p:cNvPr id="0" name="Picture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36824" y="2355844"/>
                          <a:ext cx="4213225" cy="508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0" name="组合 14"/>
          <p:cNvGrpSpPr/>
          <p:nvPr/>
        </p:nvGrpSpPr>
        <p:grpSpPr>
          <a:xfrm>
            <a:off x="755576" y="4122518"/>
            <a:ext cx="6696744" cy="602626"/>
            <a:chOff x="2500298" y="5000636"/>
            <a:chExt cx="5024600" cy="212324"/>
          </a:xfrm>
        </p:grpSpPr>
        <p:sp>
          <p:nvSpPr>
            <p:cNvPr id="3" name="TextBox 2"/>
            <p:cNvSpPr txBox="1"/>
            <p:nvPr/>
          </p:nvSpPr>
          <p:spPr>
            <a:xfrm>
              <a:off x="2500298" y="5000636"/>
              <a:ext cx="5024600" cy="2060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80808"/>
                  </a:solidFill>
                  <a:latin typeface="宋体" panose="02010600030101010101" pitchFamily="2" charset="-122"/>
                </a:rPr>
                <a:t>系数化为</a:t>
              </a:r>
              <a:r>
                <a:rPr lang="en-US" altLang="zh-CN" b="1" dirty="0" smtClean="0">
                  <a:solidFill>
                    <a:srgbClr val="080808"/>
                  </a:solidFill>
                  <a:latin typeface="宋体" panose="02010600030101010101" pitchFamily="2" charset="-122"/>
                </a:rPr>
                <a:t>1</a:t>
              </a:r>
              <a:r>
                <a:rPr lang="zh-CN" altLang="en-US" b="1" dirty="0" smtClean="0">
                  <a:solidFill>
                    <a:srgbClr val="080808"/>
                  </a:solidFill>
                  <a:latin typeface="宋体" panose="02010600030101010101" pitchFamily="2" charset="-122"/>
                </a:rPr>
                <a:t>，得</a:t>
              </a:r>
              <a:endParaRPr lang="zh-CN" altLang="en-US" b="1" dirty="0">
                <a:solidFill>
                  <a:srgbClr val="080808"/>
                </a:solidFill>
                <a:latin typeface="宋体" panose="02010600030101010101" pitchFamily="2" charset="-122"/>
              </a:endParaRPr>
            </a:p>
          </p:txBody>
        </p:sp>
        <p:graphicFrame>
          <p:nvGraphicFramePr>
            <p:cNvPr id="14" name="Object 5"/>
            <p:cNvGraphicFramePr>
              <a:graphicFrameLocks noChangeAspect="1"/>
            </p:cNvGraphicFramePr>
            <p:nvPr/>
          </p:nvGraphicFramePr>
          <p:xfrm>
            <a:off x="4607388" y="5000636"/>
            <a:ext cx="739483" cy="2123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45" name="Equation" r:id="rId7" imgW="380365" imgH="177800" progId="Equation.DSMT4">
                    <p:embed/>
                  </p:oleObj>
                </mc:Choice>
                <mc:Fallback>
                  <p:oleObj name="Equation" r:id="rId7" imgW="380365" imgH="177800" progId="Equation.DSMT4">
                    <p:embed/>
                    <p:pic>
                      <p:nvPicPr>
                        <p:cNvPr id="0" name="Picture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07388" y="5000636"/>
                          <a:ext cx="739483" cy="21232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" name="燕尾形 14"/>
          <p:cNvSpPr/>
          <p:nvPr/>
        </p:nvSpPr>
        <p:spPr>
          <a:xfrm>
            <a:off x="428596" y="338356"/>
            <a:ext cx="4791476" cy="714380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活动</a:t>
            </a:r>
            <a:r>
              <a:rPr lang="en-US" altLang="zh-CN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：推进新课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4620" y="1404065"/>
            <a:ext cx="4359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解下列方程：</a:t>
            </a:r>
            <a:endParaRPr lang="zh-CN" altLang="en-US" b="1" dirty="0">
              <a:solidFill>
                <a:srgbClr val="080808"/>
              </a:solidFill>
              <a:latin typeface="宋体" panose="02010600030101010101" pitchFamily="2" charset="-122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683568" y="2254919"/>
          <a:ext cx="5868570" cy="37663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" name="Equation" r:id="rId1" imgW="2184400" imgH="1422400" progId="Equation.DSMT4">
                  <p:embed/>
                </p:oleObj>
              </mc:Choice>
              <mc:Fallback>
                <p:oleObj name="Equation" r:id="rId1" imgW="2184400" imgH="142240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2254919"/>
                        <a:ext cx="5868570" cy="376636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2741613" y="5621338"/>
          <a:ext cx="650875" cy="296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6" name="Equation" r:id="rId3" imgW="279400" imgH="127000" progId="Equation.DSMT4">
                  <p:embed/>
                </p:oleObj>
              </mc:Choice>
              <mc:Fallback>
                <p:oleObj name="Equation" r:id="rId3" imgW="279400" imgH="12700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1613" y="5621338"/>
                        <a:ext cx="650875" cy="296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燕尾形 6"/>
          <p:cNvSpPr/>
          <p:nvPr/>
        </p:nvSpPr>
        <p:spPr>
          <a:xfrm>
            <a:off x="428596" y="338356"/>
            <a:ext cx="4791476" cy="714380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活动</a:t>
            </a:r>
            <a:r>
              <a:rPr lang="en-US" altLang="zh-CN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：推进新课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燕尾形 1"/>
          <p:cNvSpPr/>
          <p:nvPr/>
        </p:nvSpPr>
        <p:spPr>
          <a:xfrm>
            <a:off x="428596" y="338356"/>
            <a:ext cx="3567340" cy="714380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活动</a:t>
            </a:r>
            <a:r>
              <a:rPr lang="en-US" altLang="zh-CN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：小结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3568" y="1366897"/>
            <a:ext cx="8280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noProof="1" smtClean="0">
                <a:solidFill>
                  <a:srgbClr val="080808"/>
                </a:solidFill>
                <a:latin typeface="宋体" panose="02010600030101010101" pitchFamily="2" charset="-122"/>
                <a:cs typeface="+mn-ea"/>
              </a:rPr>
              <a:t>1.</a:t>
            </a:r>
            <a:r>
              <a:rPr lang="zh-CN" altLang="en-US" sz="3600" b="1" noProof="1" smtClean="0">
                <a:solidFill>
                  <a:srgbClr val="080808"/>
                </a:solidFill>
                <a:latin typeface="宋体" panose="02010600030101010101" pitchFamily="2" charset="-122"/>
                <a:cs typeface="+mn-ea"/>
              </a:rPr>
              <a:t>谈谈你对形如</a:t>
            </a:r>
            <a:r>
              <a:rPr lang="en-US" altLang="zh-CN" sz="3600" b="1" noProof="1" smtClean="0">
                <a:solidFill>
                  <a:srgbClr val="080808"/>
                </a:solidFill>
                <a:latin typeface="宋体" panose="02010600030101010101" pitchFamily="2" charset="-122"/>
                <a:cs typeface="+mn-ea"/>
              </a:rPr>
              <a:t>6</a:t>
            </a:r>
            <a:r>
              <a:rPr lang="en-US" altLang="zh-CN" sz="3600" b="1" i="1" noProof="1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3600" b="1" noProof="1" smtClean="0">
                <a:solidFill>
                  <a:srgbClr val="080808"/>
                </a:solidFill>
                <a:latin typeface="宋体" panose="02010600030101010101" pitchFamily="2" charset="-122"/>
                <a:cs typeface="+mn-ea"/>
              </a:rPr>
              <a:t>+6(</a:t>
            </a:r>
            <a:r>
              <a:rPr lang="en-US" altLang="zh-CN" sz="3600" b="1" i="1" noProof="1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3600" b="1" noProof="1" smtClean="0">
                <a:solidFill>
                  <a:srgbClr val="080808"/>
                </a:solidFill>
                <a:latin typeface="宋体" panose="02010600030101010101" pitchFamily="2" charset="-122"/>
                <a:cs typeface="+mn-ea"/>
              </a:rPr>
              <a:t>-2 000)=150 000</a:t>
            </a:r>
            <a:r>
              <a:rPr lang="zh-CN" altLang="en-US" sz="3600" b="1" noProof="1" smtClean="0">
                <a:solidFill>
                  <a:srgbClr val="080808"/>
                </a:solidFill>
                <a:latin typeface="宋体" panose="02010600030101010101" pitchFamily="2" charset="-122"/>
                <a:cs typeface="+mn-ea"/>
              </a:rPr>
              <a:t>的方程解法的认识</a:t>
            </a:r>
            <a:r>
              <a:rPr lang="en-US" altLang="zh-CN" sz="3600" b="1" noProof="1" smtClean="0">
                <a:solidFill>
                  <a:srgbClr val="080808"/>
                </a:solidFill>
                <a:latin typeface="宋体" panose="02010600030101010101" pitchFamily="2" charset="-122"/>
                <a:cs typeface="+mn-ea"/>
              </a:rPr>
              <a:t>.</a:t>
            </a:r>
            <a:endParaRPr lang="zh-CN" altLang="en-US" sz="3600" b="1" noProof="1" smtClean="0">
              <a:solidFill>
                <a:srgbClr val="080808"/>
              </a:solidFill>
              <a:latin typeface="宋体" panose="02010600030101010101" pitchFamily="2" charset="-122"/>
              <a:cs typeface="+mn-ea"/>
            </a:endParaRPr>
          </a:p>
          <a:p>
            <a:pPr lvl="0"/>
            <a:endParaRPr lang="zh-CN" altLang="en-US" sz="3600" b="1" noProof="1" smtClean="0">
              <a:solidFill>
                <a:srgbClr val="080808"/>
              </a:solidFill>
              <a:latin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83568" y="3358733"/>
            <a:ext cx="72866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600" b="1" noProof="1" smtClean="0">
                <a:solidFill>
                  <a:srgbClr val="080808"/>
                </a:solidFill>
                <a:latin typeface="宋体" panose="02010600030101010101" pitchFamily="2" charset="-122"/>
                <a:cs typeface="+mn-ea"/>
              </a:rPr>
              <a:t>2.</a:t>
            </a:r>
            <a:r>
              <a:rPr lang="zh-CN" altLang="en-US" sz="3600" b="1" noProof="1" smtClean="0">
                <a:solidFill>
                  <a:srgbClr val="080808"/>
                </a:solidFill>
                <a:latin typeface="宋体" panose="02010600030101010101" pitchFamily="2" charset="-122"/>
                <a:cs typeface="+mn-ea"/>
              </a:rPr>
              <a:t>说一说你列方程解应用题的思路</a:t>
            </a:r>
            <a:r>
              <a:rPr lang="en-US" altLang="zh-CN" sz="3600" b="1" noProof="1" smtClean="0">
                <a:solidFill>
                  <a:srgbClr val="080808"/>
                </a:solidFill>
                <a:latin typeface="宋体" panose="02010600030101010101" pitchFamily="2" charset="-122"/>
                <a:cs typeface="+mn-ea"/>
              </a:rPr>
              <a:t>.</a:t>
            </a:r>
            <a:endParaRPr lang="zh-CN" altLang="en-US" sz="3600" b="1" dirty="0">
              <a:solidFill>
                <a:srgbClr val="080808"/>
              </a:solidFill>
              <a:latin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1142984"/>
            <a:ext cx="7929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 </a:t>
            </a:r>
            <a:endParaRPr lang="en-US" altLang="zh-CN" sz="3600" b="1" dirty="0" smtClean="0">
              <a:solidFill>
                <a:srgbClr val="080808"/>
              </a:solidFill>
              <a:latin typeface="宋体" panose="02010600030101010101" pitchFamily="2" charset="-122"/>
            </a:endParaRPr>
          </a:p>
          <a:p>
            <a:r>
              <a:rPr lang="zh-CN" altLang="en-US" sz="3600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习题</a:t>
            </a:r>
            <a:r>
              <a:rPr lang="en-US" altLang="zh-CN" sz="3600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3.3</a:t>
            </a:r>
            <a:r>
              <a:rPr lang="zh-CN" altLang="en-US" sz="3600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第</a:t>
            </a:r>
            <a:r>
              <a:rPr lang="en-US" altLang="zh-CN" sz="3600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3600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、</a:t>
            </a:r>
            <a:r>
              <a:rPr lang="en-US" altLang="zh-CN" sz="3600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3600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、</a:t>
            </a:r>
            <a:r>
              <a:rPr lang="en-US" altLang="zh-CN" sz="3600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5</a:t>
            </a:r>
            <a:r>
              <a:rPr lang="zh-CN" altLang="en-US" sz="3600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题</a:t>
            </a:r>
            <a:r>
              <a:rPr lang="en-US" altLang="zh-CN" sz="3600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.</a:t>
            </a:r>
            <a:endParaRPr lang="zh-CN" altLang="en-US" sz="3600" b="1" dirty="0">
              <a:solidFill>
                <a:srgbClr val="080808"/>
              </a:solidFill>
              <a:latin typeface="宋体" panose="02010600030101010101" pitchFamily="2" charset="-122"/>
            </a:endParaRPr>
          </a:p>
        </p:txBody>
      </p:sp>
      <p:pic>
        <p:nvPicPr>
          <p:cNvPr id="4" name="图片 3" descr="a992c07184844caffb14_w300X300_w196X196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357810" y="3071810"/>
            <a:ext cx="3786190" cy="3786190"/>
          </a:xfrm>
          <a:prstGeom prst="rect">
            <a:avLst/>
          </a:prstGeom>
        </p:spPr>
      </p:pic>
      <p:sp>
        <p:nvSpPr>
          <p:cNvPr id="5" name="燕尾形 4"/>
          <p:cNvSpPr/>
          <p:nvPr/>
        </p:nvSpPr>
        <p:spPr>
          <a:xfrm>
            <a:off x="428596" y="338356"/>
            <a:ext cx="4575452" cy="714380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活动</a:t>
            </a:r>
            <a:r>
              <a:rPr lang="en-US" altLang="zh-CN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：布置作业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燕尾形 1"/>
          <p:cNvSpPr/>
          <p:nvPr/>
        </p:nvSpPr>
        <p:spPr>
          <a:xfrm>
            <a:off x="395536" y="338356"/>
            <a:ext cx="6912768" cy="714380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活动</a:t>
            </a:r>
            <a:r>
              <a:rPr lang="en-US" altLang="zh-CN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：创设情境，导入新课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9552" y="1485939"/>
            <a:ext cx="842493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问题</a:t>
            </a:r>
            <a:r>
              <a:rPr lang="en-US" altLang="zh-CN" sz="3600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3600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：某工厂加强节能措施，去年下</a:t>
            </a:r>
            <a:endParaRPr lang="en-US" altLang="zh-CN" sz="3600" b="1" dirty="0" smtClean="0">
              <a:solidFill>
                <a:srgbClr val="080808"/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半年与上半年相比，月平均用电量减</a:t>
            </a:r>
            <a:endParaRPr lang="en-US" altLang="zh-CN" sz="3600" b="1" dirty="0" smtClean="0">
              <a:solidFill>
                <a:srgbClr val="080808"/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少</a:t>
            </a:r>
            <a:r>
              <a:rPr lang="en-US" altLang="zh-CN" sz="3600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2 000 kW·h(</a:t>
            </a:r>
            <a:r>
              <a:rPr lang="zh-CN" altLang="en-US" sz="3600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千瓦</a:t>
            </a:r>
            <a:r>
              <a:rPr lang="en-US" altLang="zh-CN" sz="3600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·</a:t>
            </a:r>
            <a:r>
              <a:rPr lang="zh-CN" altLang="en-US" sz="3600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时），全年用</a:t>
            </a:r>
            <a:endParaRPr lang="en-US" altLang="zh-CN" sz="3600" b="1" dirty="0" smtClean="0">
              <a:solidFill>
                <a:srgbClr val="080808"/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电</a:t>
            </a:r>
            <a:r>
              <a:rPr lang="en-US" altLang="zh-CN" sz="3600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15</a:t>
            </a:r>
            <a:r>
              <a:rPr lang="zh-CN" altLang="en-US" sz="3600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万</a:t>
            </a:r>
            <a:r>
              <a:rPr lang="en-US" altLang="zh-CN" sz="3600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kW·h(</a:t>
            </a:r>
            <a:r>
              <a:rPr lang="zh-CN" altLang="en-US" sz="3600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千瓦</a:t>
            </a:r>
            <a:r>
              <a:rPr lang="en-US" altLang="zh-CN" sz="3600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·</a:t>
            </a:r>
            <a:r>
              <a:rPr lang="zh-CN" altLang="en-US" sz="3600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时），这个工厂</a:t>
            </a:r>
            <a:endParaRPr lang="en-US" altLang="zh-CN" sz="3600" b="1" dirty="0" smtClean="0">
              <a:solidFill>
                <a:srgbClr val="080808"/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去年上半年每月平均用电多少度？</a:t>
            </a:r>
            <a:endParaRPr lang="zh-CN" altLang="en-US" sz="3600" b="1" dirty="0">
              <a:solidFill>
                <a:srgbClr val="080808"/>
              </a:solidFill>
              <a:latin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00034" y="188640"/>
            <a:ext cx="32147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zh-CN" alt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1560" y="1332057"/>
            <a:ext cx="8012130" cy="14542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思考：怎样用方程解这道题，这个问题中的</a:t>
            </a:r>
            <a:endParaRPr lang="en-US" altLang="zh-CN" b="1" dirty="0" smtClean="0">
              <a:solidFill>
                <a:srgbClr val="080808"/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等量关系是什么？</a:t>
            </a:r>
            <a:endParaRPr lang="zh-CN" altLang="en-US" b="1" dirty="0">
              <a:solidFill>
                <a:srgbClr val="080808"/>
              </a:solidFill>
              <a:latin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10333" y="2988241"/>
            <a:ext cx="77780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全年用电量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=</a:t>
            </a:r>
            <a:r>
              <a:rPr lang="zh-CN" altLang="en-US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上半年用电量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+</a:t>
            </a:r>
            <a:r>
              <a:rPr lang="zh-CN" altLang="en-US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下半年用电量</a:t>
            </a:r>
            <a:endParaRPr lang="zh-CN" altLang="en-US" b="1" dirty="0"/>
          </a:p>
        </p:txBody>
      </p:sp>
      <p:pic>
        <p:nvPicPr>
          <p:cNvPr id="6" name="Picture 2" descr="http://img01.taopic.com/141016/235046-1410160J35161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508104" y="3573040"/>
            <a:ext cx="3600400" cy="3240336"/>
          </a:xfrm>
          <a:prstGeom prst="rect">
            <a:avLst/>
          </a:prstGeom>
          <a:noFill/>
        </p:spPr>
      </p:pic>
      <p:sp>
        <p:nvSpPr>
          <p:cNvPr id="7" name="燕尾形 6"/>
          <p:cNvSpPr/>
          <p:nvPr/>
        </p:nvSpPr>
        <p:spPr>
          <a:xfrm>
            <a:off x="395536" y="338356"/>
            <a:ext cx="6912768" cy="714380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活动</a:t>
            </a:r>
            <a:r>
              <a:rPr lang="en-US" altLang="zh-CN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：创设情境，导入新课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00034" y="188640"/>
            <a:ext cx="32147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zh-CN" alt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9552" y="1260049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分析：</a:t>
            </a:r>
            <a:r>
              <a:rPr lang="zh-CN" altLang="en-US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设上半年每月平均用电 </a:t>
            </a:r>
            <a:r>
              <a:rPr lang="en-US" altLang="zh-CN" b="1" i="1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lang="en-US" altLang="zh-CN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kW·h</a:t>
            </a:r>
            <a:r>
              <a:rPr lang="en-US" altLang="zh-CN" b="1" i="1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en-US" b="1" dirty="0" smtClean="0">
              <a:solidFill>
                <a:srgbClr val="080808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93132" y="1980129"/>
            <a:ext cx="7579268" cy="584775"/>
            <a:chOff x="1384650" y="2337942"/>
            <a:chExt cx="7579268" cy="584775"/>
          </a:xfrm>
        </p:grpSpPr>
        <p:sp>
          <p:nvSpPr>
            <p:cNvPr id="5" name="矩形 4"/>
            <p:cNvSpPr/>
            <p:nvPr/>
          </p:nvSpPr>
          <p:spPr>
            <a:xfrm>
              <a:off x="1384650" y="2337942"/>
              <a:ext cx="671517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b="1" dirty="0" smtClean="0">
                  <a:solidFill>
                    <a:srgbClr val="000000"/>
                  </a:solidFill>
                  <a:latin typeface="宋体" panose="02010600030101010101" pitchFamily="2" charset="-122"/>
                </a:rPr>
                <a:t>则下半年每月平均用电</a:t>
              </a:r>
              <a:r>
                <a:rPr lang="zh-CN" altLang="en-US" u="sng" dirty="0" smtClean="0">
                  <a:solidFill>
                    <a:srgbClr val="000000"/>
                  </a:solidFill>
                  <a:uFill>
                    <a:solidFill>
                      <a:srgbClr val="FF0000"/>
                    </a:solidFill>
                  </a:uFill>
                  <a:latin typeface="宋体" panose="02010600030101010101" pitchFamily="2" charset="-122"/>
                </a:rPr>
                <a:t>     </a:t>
              </a:r>
              <a:r>
                <a:rPr lang="zh-CN" altLang="en-US" dirty="0" smtClean="0">
                  <a:solidFill>
                    <a:srgbClr val="000000"/>
                  </a:solidFill>
                  <a:uFill>
                    <a:solidFill>
                      <a:srgbClr val="FF0000"/>
                    </a:solidFill>
                  </a:uFill>
                  <a:latin typeface="宋体" panose="02010600030101010101" pitchFamily="2" charset="-122"/>
                </a:rPr>
                <a:t>   </a:t>
              </a:r>
              <a:r>
                <a:rPr lang="zh-CN" altLang="en-US" u="sng" dirty="0" smtClean="0">
                  <a:solidFill>
                    <a:srgbClr val="000000"/>
                  </a:solidFill>
                  <a:latin typeface="宋体" panose="02010600030101010101" pitchFamily="2" charset="-122"/>
                </a:rPr>
                <a:t>                                           </a:t>
              </a:r>
              <a:endParaRPr lang="zh-CN" altLang="en-US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 flipV="1">
              <a:off x="5580494" y="2850709"/>
              <a:ext cx="3383424" cy="6788"/>
            </a:xfrm>
            <a:prstGeom prst="line">
              <a:avLst/>
            </a:prstGeom>
            <a:ln w="9525">
              <a:solidFill>
                <a:schemeClr val="tx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539552" y="2772217"/>
            <a:ext cx="6715172" cy="584775"/>
            <a:chOff x="518462" y="2337942"/>
            <a:chExt cx="6715172" cy="584775"/>
          </a:xfrm>
        </p:grpSpPr>
        <p:sp>
          <p:nvSpPr>
            <p:cNvPr id="10" name="矩形 9"/>
            <p:cNvSpPr/>
            <p:nvPr/>
          </p:nvSpPr>
          <p:spPr>
            <a:xfrm>
              <a:off x="518462" y="2337942"/>
              <a:ext cx="671517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b="1" dirty="0" smtClean="0">
                  <a:solidFill>
                    <a:srgbClr val="000000"/>
                  </a:solidFill>
                  <a:latin typeface="宋体" panose="02010600030101010101" pitchFamily="2" charset="-122"/>
                </a:rPr>
                <a:t>上半年共用电</a:t>
              </a:r>
              <a:r>
                <a:rPr lang="zh-CN" altLang="en-US" b="1" u="sng" dirty="0" smtClean="0">
                  <a:solidFill>
                    <a:srgbClr val="000000"/>
                  </a:solidFill>
                  <a:uFill>
                    <a:solidFill>
                      <a:srgbClr val="FF0000"/>
                    </a:solidFill>
                  </a:uFill>
                  <a:latin typeface="宋体" panose="02010600030101010101" pitchFamily="2" charset="-122"/>
                </a:rPr>
                <a:t>     </a:t>
              </a:r>
              <a:r>
                <a:rPr lang="zh-CN" altLang="en-US" b="1" dirty="0" smtClean="0">
                  <a:solidFill>
                    <a:srgbClr val="000000"/>
                  </a:solidFill>
                  <a:uFill>
                    <a:solidFill>
                      <a:srgbClr val="FF0000"/>
                    </a:solidFill>
                  </a:uFill>
                  <a:latin typeface="宋体" panose="02010600030101010101" pitchFamily="2" charset="-122"/>
                </a:rPr>
                <a:t>   </a:t>
              </a:r>
              <a:r>
                <a:rPr lang="zh-CN" altLang="en-US" b="1" u="sng" dirty="0" smtClean="0">
                  <a:solidFill>
                    <a:srgbClr val="000000"/>
                  </a:solidFill>
                  <a:latin typeface="宋体" panose="02010600030101010101" pitchFamily="2" charset="-122"/>
                </a:rPr>
                <a:t>                                           </a:t>
              </a:r>
              <a:endParaRPr lang="zh-CN" altLang="en-US" b="1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3071802" y="2838008"/>
              <a:ext cx="2428892" cy="1588"/>
            </a:xfrm>
            <a:prstGeom prst="line">
              <a:avLst/>
            </a:prstGeom>
            <a:ln w="9525">
              <a:solidFill>
                <a:schemeClr val="tx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521124" y="3643314"/>
            <a:ext cx="6715172" cy="584775"/>
            <a:chOff x="500034" y="2337942"/>
            <a:chExt cx="6715172" cy="584775"/>
          </a:xfrm>
        </p:grpSpPr>
        <p:sp>
          <p:nvSpPr>
            <p:cNvPr id="13" name="矩形 12"/>
            <p:cNvSpPr/>
            <p:nvPr/>
          </p:nvSpPr>
          <p:spPr>
            <a:xfrm>
              <a:off x="500034" y="2337942"/>
              <a:ext cx="671517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b="1" dirty="0" smtClean="0">
                  <a:solidFill>
                    <a:srgbClr val="000000"/>
                  </a:solidFill>
                  <a:latin typeface="宋体" panose="02010600030101010101" pitchFamily="2" charset="-122"/>
                </a:rPr>
                <a:t>下半年共用电</a:t>
              </a:r>
              <a:r>
                <a:rPr lang="zh-CN" altLang="en-US" b="1" u="sng" dirty="0" smtClean="0">
                  <a:solidFill>
                    <a:srgbClr val="000000"/>
                  </a:solidFill>
                  <a:uFill>
                    <a:solidFill>
                      <a:srgbClr val="FF0000"/>
                    </a:solidFill>
                  </a:uFill>
                  <a:latin typeface="宋体" panose="02010600030101010101" pitchFamily="2" charset="-122"/>
                </a:rPr>
                <a:t>     </a:t>
              </a:r>
              <a:r>
                <a:rPr lang="zh-CN" altLang="en-US" b="1" dirty="0" smtClean="0">
                  <a:solidFill>
                    <a:srgbClr val="000000"/>
                  </a:solidFill>
                  <a:uFill>
                    <a:solidFill>
                      <a:srgbClr val="FF0000"/>
                    </a:solidFill>
                  </a:uFill>
                  <a:latin typeface="宋体" panose="02010600030101010101" pitchFamily="2" charset="-122"/>
                </a:rPr>
                <a:t>   </a:t>
              </a:r>
              <a:r>
                <a:rPr lang="zh-CN" altLang="en-US" b="1" u="sng" dirty="0" smtClean="0">
                  <a:solidFill>
                    <a:srgbClr val="000000"/>
                  </a:solidFill>
                  <a:latin typeface="宋体" panose="02010600030101010101" pitchFamily="2" charset="-122"/>
                </a:rPr>
                <a:t>                                           </a:t>
              </a:r>
              <a:endParaRPr lang="zh-CN" altLang="en-US" b="1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3071802" y="2838008"/>
              <a:ext cx="3639348" cy="5700"/>
            </a:xfrm>
            <a:prstGeom prst="line">
              <a:avLst/>
            </a:prstGeom>
            <a:ln w="9525">
              <a:solidFill>
                <a:schemeClr val="tx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4"/>
          <p:cNvGrpSpPr/>
          <p:nvPr/>
        </p:nvGrpSpPr>
        <p:grpSpPr>
          <a:xfrm>
            <a:off x="571472" y="4581128"/>
            <a:ext cx="6715172" cy="584775"/>
            <a:chOff x="500034" y="2275624"/>
            <a:chExt cx="6715172" cy="584775"/>
          </a:xfrm>
        </p:grpSpPr>
        <p:sp>
          <p:nvSpPr>
            <p:cNvPr id="16" name="矩形 15"/>
            <p:cNvSpPr/>
            <p:nvPr/>
          </p:nvSpPr>
          <p:spPr>
            <a:xfrm>
              <a:off x="500034" y="2275624"/>
              <a:ext cx="671517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b="1" dirty="0" smtClean="0">
                  <a:solidFill>
                    <a:srgbClr val="000000"/>
                  </a:solidFill>
                  <a:latin typeface="宋体" panose="02010600030101010101" pitchFamily="2" charset="-122"/>
                </a:rPr>
                <a:t>全年共用电</a:t>
              </a:r>
              <a:r>
                <a:rPr lang="zh-CN" altLang="en-US" b="1" u="sng" dirty="0" smtClean="0">
                  <a:solidFill>
                    <a:srgbClr val="000000"/>
                  </a:solidFill>
                  <a:uFill>
                    <a:solidFill>
                      <a:srgbClr val="FF0000"/>
                    </a:solidFill>
                  </a:uFill>
                  <a:latin typeface="宋体" panose="02010600030101010101" pitchFamily="2" charset="-122"/>
                </a:rPr>
                <a:t>     </a:t>
              </a:r>
              <a:r>
                <a:rPr lang="zh-CN" altLang="en-US" b="1" dirty="0" smtClean="0">
                  <a:solidFill>
                    <a:srgbClr val="000000"/>
                  </a:solidFill>
                  <a:uFill>
                    <a:solidFill>
                      <a:srgbClr val="FF0000"/>
                    </a:solidFill>
                  </a:uFill>
                  <a:latin typeface="宋体" panose="02010600030101010101" pitchFamily="2" charset="-122"/>
                </a:rPr>
                <a:t>   </a:t>
              </a:r>
              <a:r>
                <a:rPr lang="zh-CN" altLang="en-US" b="1" u="sng" dirty="0" smtClean="0">
                  <a:solidFill>
                    <a:srgbClr val="000000"/>
                  </a:solidFill>
                  <a:latin typeface="宋体" panose="02010600030101010101" pitchFamily="2" charset="-122"/>
                </a:rPr>
                <a:t>                                           </a:t>
              </a:r>
              <a:endParaRPr lang="zh-CN" altLang="en-US" b="1" dirty="0">
                <a:solidFill>
                  <a:srgbClr val="3F3F3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2647734" y="2838008"/>
              <a:ext cx="3004956" cy="13680"/>
            </a:xfrm>
            <a:prstGeom prst="line">
              <a:avLst/>
            </a:prstGeom>
            <a:ln w="9525">
              <a:solidFill>
                <a:schemeClr val="tx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矩形 17"/>
          <p:cNvSpPr/>
          <p:nvPr/>
        </p:nvSpPr>
        <p:spPr>
          <a:xfrm>
            <a:off x="683568" y="5589240"/>
            <a:ext cx="7778091" cy="58477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全年用电量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=</a:t>
            </a:r>
            <a:r>
              <a:rPr lang="zh-CN" altLang="en-US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上半年用电量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+</a:t>
            </a:r>
            <a:r>
              <a:rPr lang="zh-CN" altLang="en-US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下半年用电量</a:t>
            </a:r>
            <a:endParaRPr lang="zh-CN" altLang="en-US" b="1" dirty="0">
              <a:ea typeface="宋体" panose="02010600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860032" y="1916832"/>
            <a:ext cx="33843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2 000)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kW·h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419872" y="2772217"/>
            <a:ext cx="21431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kW·h</a:t>
            </a:r>
            <a:endParaRPr lang="zh-CN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275856" y="3573016"/>
            <a:ext cx="3600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6(</a:t>
            </a:r>
            <a:r>
              <a:rPr lang="en-US" altLang="zh-CN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2 000) kW·h</a:t>
            </a:r>
            <a:endParaRPr lang="zh-CN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915816" y="4644425"/>
            <a:ext cx="2736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0  000 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kW·h</a:t>
            </a:r>
            <a:endParaRPr lang="zh-CN" altLang="en-US" b="1" dirty="0" smtClean="0">
              <a:solidFill>
                <a:srgbClr val="FF0000"/>
              </a:solidFill>
            </a:endParaRPr>
          </a:p>
        </p:txBody>
      </p:sp>
      <p:sp>
        <p:nvSpPr>
          <p:cNvPr id="24" name="燕尾形 23"/>
          <p:cNvSpPr/>
          <p:nvPr/>
        </p:nvSpPr>
        <p:spPr>
          <a:xfrm>
            <a:off x="395536" y="338356"/>
            <a:ext cx="6912768" cy="714380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活动</a:t>
            </a:r>
            <a:r>
              <a:rPr lang="en-US" altLang="zh-CN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：创设情境，导入新课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00034" y="188640"/>
            <a:ext cx="32147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zh-CN" alt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1571612"/>
            <a:ext cx="5857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根据题意，可列方程</a:t>
            </a:r>
            <a:endParaRPr lang="zh-CN" altLang="en-US" b="1" dirty="0">
              <a:solidFill>
                <a:srgbClr val="080808"/>
              </a:solidFill>
              <a:latin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728" y="2571744"/>
            <a:ext cx="5159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6</a:t>
            </a:r>
            <a:r>
              <a:rPr lang="en-US" altLang="zh-CN" sz="3600" b="1" i="1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3600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+6(</a:t>
            </a:r>
            <a:r>
              <a:rPr lang="en-US" altLang="zh-CN" sz="3600" b="1" i="1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3600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-2 000)=150 000.</a:t>
            </a:r>
            <a:endParaRPr lang="zh-CN" altLang="en-US" sz="3600" b="1" dirty="0">
              <a:solidFill>
                <a:srgbClr val="080808"/>
              </a:solidFill>
              <a:latin typeface="宋体" panose="0201060003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3645024"/>
            <a:ext cx="8032976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注意：</a:t>
            </a:r>
            <a:r>
              <a:rPr lang="zh-CN" altLang="en-US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列方程解应用题，找出题中的相等关系是关键</a:t>
            </a:r>
            <a:r>
              <a:rPr lang="en-US" altLang="zh-CN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.</a:t>
            </a:r>
            <a:endParaRPr lang="zh-CN" altLang="en-US" b="1" dirty="0">
              <a:solidFill>
                <a:srgbClr val="080808"/>
              </a:solidFill>
              <a:latin typeface="宋体" panose="02010600030101010101" pitchFamily="2" charset="-122"/>
            </a:endParaRPr>
          </a:p>
        </p:txBody>
      </p:sp>
      <p:sp>
        <p:nvSpPr>
          <p:cNvPr id="7" name="燕尾形 6"/>
          <p:cNvSpPr/>
          <p:nvPr/>
        </p:nvSpPr>
        <p:spPr>
          <a:xfrm>
            <a:off x="395536" y="338356"/>
            <a:ext cx="6912768" cy="714380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活动</a:t>
            </a:r>
            <a:r>
              <a:rPr lang="en-US" altLang="zh-CN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：创设情境，导入新课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文本框 5121"/>
          <p:cNvSpPr txBox="1"/>
          <p:nvPr/>
        </p:nvSpPr>
        <p:spPr>
          <a:xfrm>
            <a:off x="683568" y="1414517"/>
            <a:ext cx="940816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sz="3600" noProof="1">
                <a:solidFill>
                  <a:schemeClr val="tx2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宋体" panose="02010600030101010101" pitchFamily="2" charset="-122"/>
                <a:cs typeface="+mn-ea"/>
              </a:rPr>
              <a:t>一元一次方程的解法我们学了哪几步？</a:t>
            </a:r>
            <a:endParaRPr lang="zh-CN" sz="3600" noProof="1">
              <a:solidFill>
                <a:schemeClr val="tx2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  <a:latin typeface="宋体" panose="02010600030101010101" pitchFamily="2" charset="-122"/>
            </a:endParaRPr>
          </a:p>
        </p:txBody>
      </p:sp>
      <p:sp>
        <p:nvSpPr>
          <p:cNvPr id="5123" name="矩形 5122"/>
          <p:cNvSpPr>
            <a:spLocks noChangeArrowheads="1"/>
          </p:cNvSpPr>
          <p:nvPr/>
        </p:nvSpPr>
        <p:spPr bwMode="auto">
          <a:xfrm>
            <a:off x="3708400" y="2781300"/>
            <a:ext cx="1079500" cy="5032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endParaRPr lang="zh-CN" altLang="en-US" b="0"/>
          </a:p>
        </p:txBody>
      </p:sp>
      <p:sp>
        <p:nvSpPr>
          <p:cNvPr id="5124" name="矩形 5123"/>
          <p:cNvSpPr>
            <a:spLocks noChangeArrowheads="1"/>
          </p:cNvSpPr>
          <p:nvPr/>
        </p:nvSpPr>
        <p:spPr bwMode="auto">
          <a:xfrm>
            <a:off x="7380288" y="5876925"/>
            <a:ext cx="914400" cy="914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endParaRPr lang="zh-CN" altLang="en-US" b="0"/>
          </a:p>
        </p:txBody>
      </p:sp>
      <p:sp>
        <p:nvSpPr>
          <p:cNvPr id="5125" name="文本框 5124"/>
          <p:cNvSpPr txBox="1"/>
          <p:nvPr/>
        </p:nvSpPr>
        <p:spPr>
          <a:xfrm>
            <a:off x="3780646" y="2494637"/>
            <a:ext cx="2015490" cy="646331"/>
          </a:xfrm>
          <a:prstGeom prst="rect">
            <a:avLst/>
          </a:prstGeom>
          <a:solidFill>
            <a:srgbClr val="FFCCFF"/>
          </a:solidFill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noProof="1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宋体" panose="02010600030101010101" pitchFamily="2" charset="-122"/>
                <a:cs typeface="+mn-ea"/>
              </a:rPr>
              <a:t>  移</a:t>
            </a:r>
            <a:r>
              <a:rPr lang="zh-CN" altLang="en-US" sz="3600" noProof="1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宋体" panose="02010600030101010101" pitchFamily="2" charset="-122"/>
                <a:cs typeface="+mn-ea"/>
              </a:rPr>
              <a:t>项</a:t>
            </a:r>
            <a:endParaRPr lang="zh-CN" altLang="en-US" sz="3600" noProof="1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宋体" panose="02010600030101010101" pitchFamily="2" charset="-122"/>
            </a:endParaRPr>
          </a:p>
        </p:txBody>
      </p:sp>
      <p:sp>
        <p:nvSpPr>
          <p:cNvPr id="5126" name="文本框 5125"/>
          <p:cNvSpPr txBox="1"/>
          <p:nvPr/>
        </p:nvSpPr>
        <p:spPr>
          <a:xfrm>
            <a:off x="3347864" y="4222829"/>
            <a:ext cx="3024336" cy="646331"/>
          </a:xfrm>
          <a:prstGeom prst="rect">
            <a:avLst/>
          </a:prstGeom>
          <a:solidFill>
            <a:srgbClr val="FFCCFF"/>
          </a:solidFill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noProof="1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宋体" panose="02010600030101010101" pitchFamily="2" charset="-122"/>
                <a:cs typeface="+mn-ea"/>
              </a:rPr>
              <a:t> 合</a:t>
            </a:r>
            <a:r>
              <a:rPr lang="zh-CN" altLang="en-US" sz="3600" noProof="1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宋体" panose="02010600030101010101" pitchFamily="2" charset="-122"/>
                <a:cs typeface="+mn-ea"/>
              </a:rPr>
              <a:t>并同类项</a:t>
            </a:r>
            <a:endParaRPr lang="zh-CN" altLang="en-US" sz="3600" noProof="1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宋体" panose="02010600030101010101" pitchFamily="2" charset="-122"/>
            </a:endParaRPr>
          </a:p>
        </p:txBody>
      </p:sp>
      <p:sp>
        <p:nvSpPr>
          <p:cNvPr id="5127" name="文本框 5126"/>
          <p:cNvSpPr txBox="1"/>
          <p:nvPr/>
        </p:nvSpPr>
        <p:spPr>
          <a:xfrm>
            <a:off x="3427094" y="5879013"/>
            <a:ext cx="2645104" cy="646331"/>
          </a:xfrm>
          <a:prstGeom prst="rect">
            <a:avLst/>
          </a:prstGeom>
          <a:solidFill>
            <a:srgbClr val="FFCCFF"/>
          </a:solidFill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noProof="1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宋体" panose="02010600030101010101" pitchFamily="2" charset="-122"/>
                <a:cs typeface="+mn-ea"/>
              </a:rPr>
              <a:t> </a:t>
            </a:r>
            <a:r>
              <a:rPr lang="zh-CN" sz="3600" noProof="1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宋体" panose="02010600030101010101" pitchFamily="2" charset="-122"/>
                <a:cs typeface="+mn-ea"/>
              </a:rPr>
              <a:t>系</a:t>
            </a:r>
            <a:r>
              <a:rPr lang="zh-CN" sz="3600" noProof="1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宋体" panose="02010600030101010101" pitchFamily="2" charset="-122"/>
                <a:cs typeface="+mn-ea"/>
              </a:rPr>
              <a:t>数化为</a:t>
            </a:r>
            <a:r>
              <a:rPr lang="en-US" sz="3600" noProof="1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宋体" panose="02010600030101010101" pitchFamily="2" charset="-122"/>
                <a:cs typeface="+mn-ea"/>
              </a:rPr>
              <a:t>1</a:t>
            </a:r>
            <a:endParaRPr lang="en-US" sz="3600" noProof="1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宋体" panose="02010600030101010101" pitchFamily="2" charset="-122"/>
            </a:endParaRPr>
          </a:p>
        </p:txBody>
      </p:sp>
      <p:sp>
        <p:nvSpPr>
          <p:cNvPr id="5128" name="直接连接符 5127"/>
          <p:cNvSpPr>
            <a:spLocks noChangeShapeType="1"/>
          </p:cNvSpPr>
          <p:nvPr/>
        </p:nvSpPr>
        <p:spPr bwMode="auto">
          <a:xfrm>
            <a:off x="4356100" y="3429000"/>
            <a:ext cx="0" cy="431800"/>
          </a:xfrm>
          <a:prstGeom prst="line">
            <a:avLst/>
          </a:prstGeom>
          <a:noFill/>
          <a:ln w="9525">
            <a:noFill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29" name="下箭头 5128"/>
          <p:cNvSpPr>
            <a:spLocks noChangeArrowheads="1"/>
          </p:cNvSpPr>
          <p:nvPr/>
        </p:nvSpPr>
        <p:spPr bwMode="auto">
          <a:xfrm>
            <a:off x="4499992" y="3140969"/>
            <a:ext cx="360363" cy="1080119"/>
          </a:xfrm>
          <a:prstGeom prst="downArrow">
            <a:avLst>
              <a:gd name="adj1" fmla="val 50000"/>
              <a:gd name="adj2" fmla="val 34869"/>
            </a:avLst>
          </a:prstGeom>
          <a:solidFill>
            <a:schemeClr val="tx1"/>
          </a:solidFill>
          <a:ln w="9525">
            <a:noFill/>
            <a:miter lim="800000"/>
          </a:ln>
        </p:spPr>
        <p:txBody>
          <a:bodyPr/>
          <a:lstStyle/>
          <a:p>
            <a:endParaRPr lang="zh-CN" altLang="en-US" b="0"/>
          </a:p>
        </p:txBody>
      </p:sp>
      <p:sp>
        <p:nvSpPr>
          <p:cNvPr id="5130" name="下箭头 5129"/>
          <p:cNvSpPr>
            <a:spLocks noChangeArrowheads="1"/>
          </p:cNvSpPr>
          <p:nvPr/>
        </p:nvSpPr>
        <p:spPr bwMode="auto">
          <a:xfrm>
            <a:off x="4543425" y="4869160"/>
            <a:ext cx="358775" cy="1008112"/>
          </a:xfrm>
          <a:prstGeom prst="downArrow">
            <a:avLst>
              <a:gd name="adj1" fmla="val 50000"/>
              <a:gd name="adj2" fmla="val 40024"/>
            </a:avLst>
          </a:prstGeom>
          <a:solidFill>
            <a:schemeClr val="tx1"/>
          </a:solidFill>
          <a:ln w="9525">
            <a:noFill/>
            <a:miter lim="800000"/>
          </a:ln>
        </p:spPr>
        <p:txBody>
          <a:bodyPr/>
          <a:lstStyle/>
          <a:p>
            <a:endParaRPr lang="zh-CN" altLang="en-US" b="0"/>
          </a:p>
        </p:txBody>
      </p:sp>
      <p:sp>
        <p:nvSpPr>
          <p:cNvPr id="13" name="燕尾形 12"/>
          <p:cNvSpPr/>
          <p:nvPr/>
        </p:nvSpPr>
        <p:spPr>
          <a:xfrm>
            <a:off x="395536" y="338356"/>
            <a:ext cx="6912768" cy="714380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活动</a:t>
            </a:r>
            <a:r>
              <a:rPr lang="en-US" altLang="zh-CN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：创设情境，导入新课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bldLvl="0" animBg="1"/>
      <p:bldP spid="5126" grpId="0" bldLvl="0" animBg="1"/>
      <p:bldP spid="5127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6145"/>
          <p:cNvSpPr>
            <a:spLocks noChangeArrowheads="1"/>
          </p:cNvSpPr>
          <p:nvPr/>
        </p:nvSpPr>
        <p:spPr bwMode="auto">
          <a:xfrm>
            <a:off x="644620" y="1404065"/>
            <a:ext cx="7671796" cy="58477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dirty="0" smtClean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移项</a:t>
            </a:r>
            <a:r>
              <a:rPr lang="en-US" altLang="zh-CN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en-US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合并</a:t>
            </a:r>
            <a:r>
              <a:rPr lang="zh-CN" altLang="en-US" dirty="0">
                <a:solidFill>
                  <a:srgbClr val="FFFF00"/>
                </a:solidFill>
                <a:ea typeface="宋体" panose="02010600030101010101" pitchFamily="2" charset="-122"/>
              </a:rPr>
              <a:t>同类项</a:t>
            </a:r>
            <a:r>
              <a:rPr lang="en-US" altLang="zh-CN" dirty="0">
                <a:solidFill>
                  <a:srgbClr val="FFFF00"/>
                </a:solidFill>
                <a:ea typeface="宋体" panose="02010600030101010101" pitchFamily="2" charset="-122"/>
              </a:rPr>
              <a:t>,</a:t>
            </a:r>
            <a:r>
              <a:rPr lang="zh-CN" altLang="en-US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系数化为</a:t>
            </a:r>
            <a:r>
              <a:rPr lang="en-US" altLang="en-US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1,</a:t>
            </a:r>
            <a:r>
              <a:rPr lang="zh-CN" altLang="en-US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要注意什么</a:t>
            </a:r>
            <a:r>
              <a:rPr lang="zh-CN" altLang="en-US" dirty="0" smtClean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？</a:t>
            </a:r>
            <a:endParaRPr lang="zh-CN" altLang="en-US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147" name="文本框 6146"/>
          <p:cNvSpPr txBox="1">
            <a:spLocks noChangeArrowheads="1"/>
          </p:cNvSpPr>
          <p:nvPr/>
        </p:nvSpPr>
        <p:spPr bwMode="auto">
          <a:xfrm>
            <a:off x="599402" y="3068960"/>
            <a:ext cx="8005046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b="1" dirty="0" smtClean="0">
                <a:solidFill>
                  <a:srgbClr val="FF0000"/>
                </a:solidFill>
              </a:rPr>
              <a:t>②</a:t>
            </a:r>
            <a:r>
              <a:rPr lang="zh-CN" altLang="en-US" b="1" noProof="1" smtClean="0">
                <a:solidFill>
                  <a:srgbClr val="080315"/>
                </a:solidFill>
                <a:latin typeface="宋体" panose="02010600030101010101" pitchFamily="2" charset="-122"/>
                <a:cs typeface="+mn-ea"/>
              </a:rPr>
              <a:t>合并同类项时，只是把同类项的系数相加作为所得项的系数，字母部分不变</a:t>
            </a:r>
            <a:r>
              <a:rPr lang="en-US" altLang="zh-CN" b="1" noProof="1" smtClean="0">
                <a:solidFill>
                  <a:srgbClr val="080315"/>
                </a:solidFill>
                <a:latin typeface="宋体" panose="02010600030101010101" pitchFamily="2" charset="-122"/>
                <a:cs typeface="+mn-ea"/>
              </a:rPr>
              <a:t>.</a:t>
            </a:r>
            <a:endParaRPr lang="zh-CN" altLang="en-US" b="1" noProof="1">
              <a:solidFill>
                <a:srgbClr val="080315"/>
              </a:solidFill>
              <a:latin typeface="宋体" panose="02010600030101010101" pitchFamily="2" charset="-122"/>
              <a:cs typeface="+mn-ea"/>
            </a:endParaRPr>
          </a:p>
        </p:txBody>
      </p:sp>
      <p:sp>
        <p:nvSpPr>
          <p:cNvPr id="6148" name="文本框 6147"/>
          <p:cNvSpPr txBox="1"/>
          <p:nvPr/>
        </p:nvSpPr>
        <p:spPr>
          <a:xfrm>
            <a:off x="611560" y="4725144"/>
            <a:ext cx="7933297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b="1" noProof="1">
                <a:solidFill>
                  <a:srgbClr val="FF0000"/>
                </a:solidFill>
                <a:latin typeface="宋体" panose="02010600030101010101" pitchFamily="2" charset="-122"/>
                <a:cs typeface="+mn-ea"/>
              </a:rPr>
              <a:t>③</a:t>
            </a:r>
            <a:r>
              <a:rPr lang="zh-CN" altLang="en-US" b="1" noProof="1">
                <a:solidFill>
                  <a:srgbClr val="080315"/>
                </a:solidFill>
                <a:latin typeface="宋体" panose="02010600030101010101" pitchFamily="2" charset="-122"/>
                <a:cs typeface="+mn-ea"/>
              </a:rPr>
              <a:t>系数化为</a:t>
            </a:r>
            <a:r>
              <a:rPr lang="en-US" altLang="en-US" b="1" noProof="1">
                <a:solidFill>
                  <a:srgbClr val="080315"/>
                </a:solidFill>
                <a:latin typeface="宋体" panose="02010600030101010101" pitchFamily="2" charset="-122"/>
                <a:cs typeface="+mn-ea"/>
              </a:rPr>
              <a:t>1</a:t>
            </a:r>
            <a:r>
              <a:rPr lang="zh-CN" altLang="en-US" b="1" noProof="1">
                <a:solidFill>
                  <a:srgbClr val="080315"/>
                </a:solidFill>
                <a:latin typeface="宋体" panose="02010600030101010101" pitchFamily="2" charset="-122"/>
                <a:cs typeface="+mn-ea"/>
              </a:rPr>
              <a:t>，也就是说方程两边同时除以未知数前面的系</a:t>
            </a:r>
            <a:r>
              <a:rPr lang="zh-CN" altLang="en-US" b="1" noProof="1" smtClean="0">
                <a:solidFill>
                  <a:srgbClr val="080315"/>
                </a:solidFill>
                <a:latin typeface="宋体" panose="02010600030101010101" pitchFamily="2" charset="-122"/>
                <a:cs typeface="+mn-ea"/>
              </a:rPr>
              <a:t>数</a:t>
            </a:r>
            <a:r>
              <a:rPr lang="en-US" altLang="zh-CN" b="1" noProof="1" smtClean="0">
                <a:solidFill>
                  <a:srgbClr val="080315"/>
                </a:solidFill>
                <a:latin typeface="宋体" panose="02010600030101010101" pitchFamily="2" charset="-122"/>
                <a:cs typeface="+mn-ea"/>
              </a:rPr>
              <a:t>.</a:t>
            </a:r>
            <a:endParaRPr lang="zh-CN" altLang="en-US" b="1" noProof="1">
              <a:solidFill>
                <a:srgbClr val="080315"/>
              </a:solidFill>
              <a:latin typeface="宋体" panose="02010600030101010101" pitchFamily="2" charset="-122"/>
              <a:cs typeface="+mn-ea"/>
            </a:endParaRPr>
          </a:p>
        </p:txBody>
      </p:sp>
      <p:sp>
        <p:nvSpPr>
          <p:cNvPr id="6149" name="文本框 6148"/>
          <p:cNvSpPr txBox="1"/>
          <p:nvPr/>
        </p:nvSpPr>
        <p:spPr>
          <a:xfrm>
            <a:off x="599661" y="2340169"/>
            <a:ext cx="7500731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①</a:t>
            </a:r>
            <a:r>
              <a:rPr lang="zh-CN" altLang="en-US" b="1" noProof="1">
                <a:solidFill>
                  <a:srgbClr val="080315"/>
                </a:solidFill>
                <a:latin typeface="宋体" panose="02010600030101010101" pitchFamily="2" charset="-122"/>
                <a:cs typeface="+mn-ea"/>
              </a:rPr>
              <a:t>移项时要变</a:t>
            </a:r>
            <a:r>
              <a:rPr lang="zh-CN" altLang="en-US" b="1" noProof="1" smtClean="0">
                <a:solidFill>
                  <a:srgbClr val="080315"/>
                </a:solidFill>
                <a:latin typeface="宋体" panose="02010600030101010101" pitchFamily="2" charset="-122"/>
                <a:cs typeface="+mn-ea"/>
              </a:rPr>
              <a:t>号</a:t>
            </a:r>
            <a:r>
              <a:rPr lang="en-US" altLang="zh-CN" b="1" noProof="1" smtClean="0">
                <a:solidFill>
                  <a:srgbClr val="080315"/>
                </a:solidFill>
                <a:latin typeface="宋体" panose="02010600030101010101" pitchFamily="2" charset="-122"/>
                <a:cs typeface="+mn-ea"/>
              </a:rPr>
              <a:t>.</a:t>
            </a:r>
            <a:r>
              <a:rPr lang="zh-CN" altLang="en-US" b="1" noProof="1" smtClean="0">
                <a:solidFill>
                  <a:srgbClr val="080315"/>
                </a:solidFill>
                <a:latin typeface="宋体" panose="02010600030101010101" pitchFamily="2" charset="-122"/>
                <a:cs typeface="+mn-ea"/>
              </a:rPr>
              <a:t>（</a:t>
            </a:r>
            <a:r>
              <a:rPr lang="zh-CN" altLang="en-US" b="1" noProof="1">
                <a:solidFill>
                  <a:srgbClr val="FF0000"/>
                </a:solidFill>
                <a:latin typeface="宋体" panose="02010600030101010101" pitchFamily="2" charset="-122"/>
                <a:cs typeface="+mn-ea"/>
              </a:rPr>
              <a:t>变成相反数</a:t>
            </a:r>
            <a:r>
              <a:rPr lang="zh-CN" altLang="en-US" b="1" noProof="1">
                <a:solidFill>
                  <a:srgbClr val="080315"/>
                </a:solidFill>
                <a:latin typeface="宋体" panose="02010600030101010101" pitchFamily="2" charset="-122"/>
                <a:cs typeface="+mn-ea"/>
              </a:rPr>
              <a:t>）</a:t>
            </a:r>
            <a:endParaRPr lang="zh-CN" altLang="en-US" b="1" noProof="1">
              <a:solidFill>
                <a:srgbClr val="080315"/>
              </a:solidFill>
              <a:latin typeface="宋体" panose="02010600030101010101" pitchFamily="2" charset="-122"/>
              <a:cs typeface="+mn-ea"/>
            </a:endParaRPr>
          </a:p>
        </p:txBody>
      </p:sp>
      <p:sp>
        <p:nvSpPr>
          <p:cNvPr id="6" name="燕尾形 5"/>
          <p:cNvSpPr/>
          <p:nvPr/>
        </p:nvSpPr>
        <p:spPr>
          <a:xfrm>
            <a:off x="395536" y="338356"/>
            <a:ext cx="6912768" cy="714380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活动</a:t>
            </a:r>
            <a:r>
              <a:rPr lang="en-US" altLang="zh-CN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：创设情境，导入新课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9219"/>
          <p:cNvSpPr txBox="1"/>
          <p:nvPr/>
        </p:nvSpPr>
        <p:spPr>
          <a:xfrm>
            <a:off x="539552" y="1268760"/>
            <a:ext cx="8217080" cy="243363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defTabSz="685800" fontAlgn="auto">
              <a:lnSpc>
                <a:spcPct val="130000"/>
              </a:lnSpc>
              <a:spcBef>
                <a:spcPts val="900"/>
              </a:spcBef>
              <a:spcAft>
                <a:spcPts val="0"/>
              </a:spcAft>
              <a:buSzPct val="80000"/>
            </a:pPr>
            <a:r>
              <a:rPr lang="en-US" altLang="zh-CN" sz="3600" dirty="0" smtClean="0">
                <a:solidFill>
                  <a:srgbClr val="02020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</a:t>
            </a:r>
            <a:r>
              <a:rPr lang="en-US" altLang="zh-CN" sz="3600" i="1" dirty="0" smtClean="0">
                <a:solidFill>
                  <a:srgbClr val="02020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dirty="0" smtClean="0">
                <a:solidFill>
                  <a:srgbClr val="02020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+6(</a:t>
            </a:r>
            <a:r>
              <a:rPr lang="en-US" altLang="zh-CN" sz="3600" i="1" dirty="0" smtClean="0">
                <a:solidFill>
                  <a:srgbClr val="020202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3600" dirty="0" smtClean="0">
                <a:solidFill>
                  <a:srgbClr val="02020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-2 000)=150 000.</a:t>
            </a:r>
            <a:endParaRPr lang="en-US" altLang="zh-CN" sz="3600" dirty="0" smtClean="0">
              <a:solidFill>
                <a:srgbClr val="02020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defTabSz="685800" fontAlgn="auto">
              <a:lnSpc>
                <a:spcPct val="130000"/>
              </a:lnSpc>
              <a:spcBef>
                <a:spcPts val="900"/>
              </a:spcBef>
              <a:spcAft>
                <a:spcPts val="0"/>
              </a:spcAft>
              <a:buSzPct val="80000"/>
            </a:pPr>
            <a:r>
              <a:rPr lang="zh-CN" altLang="en-US" sz="3600" noProof="1" smtClean="0">
                <a:solidFill>
                  <a:srgbClr val="02020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观察</a:t>
            </a:r>
            <a:r>
              <a:rPr lang="zh-CN" altLang="zh-CN" sz="3600" noProof="1" smtClean="0">
                <a:solidFill>
                  <a:srgbClr val="02020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方程</a:t>
            </a:r>
            <a:r>
              <a:rPr lang="zh-CN" altLang="en-US" sz="3600" noProof="1" smtClean="0">
                <a:solidFill>
                  <a:srgbClr val="02020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，它</a:t>
            </a:r>
            <a:r>
              <a:rPr lang="zh-CN" altLang="zh-CN" sz="3600" noProof="1" smtClean="0">
                <a:solidFill>
                  <a:srgbClr val="02020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和</a:t>
            </a:r>
            <a:r>
              <a:rPr lang="zh-CN" altLang="en-US" sz="3600" noProof="1" smtClean="0">
                <a:solidFill>
                  <a:srgbClr val="02020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前几节课所</a:t>
            </a:r>
            <a:r>
              <a:rPr lang="zh-CN" altLang="zh-CN" sz="3600" noProof="1" smtClean="0">
                <a:solidFill>
                  <a:srgbClr val="02020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学过方程有</a:t>
            </a:r>
            <a:r>
              <a:rPr lang="zh-CN" altLang="en-US" sz="3600" noProof="1" smtClean="0">
                <a:solidFill>
                  <a:srgbClr val="02020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何</a:t>
            </a:r>
            <a:r>
              <a:rPr lang="zh-CN" altLang="zh-CN" sz="3600" noProof="1" smtClean="0">
                <a:solidFill>
                  <a:srgbClr val="02020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不同</a:t>
            </a:r>
            <a:r>
              <a:rPr lang="zh-CN" altLang="en-US" sz="3600" noProof="1" smtClean="0">
                <a:solidFill>
                  <a:srgbClr val="02020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noProof="1" smtClean="0">
                <a:solidFill>
                  <a:srgbClr val="02020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怎样</a:t>
            </a:r>
            <a:r>
              <a:rPr lang="zh-CN" altLang="en-US" sz="3600" noProof="1" smtClean="0">
                <a:solidFill>
                  <a:srgbClr val="02020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解</a:t>
            </a:r>
            <a:r>
              <a:rPr lang="zh-CN" altLang="zh-CN" sz="3600" noProof="1" smtClean="0">
                <a:solidFill>
                  <a:srgbClr val="02020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这个方程？</a:t>
            </a:r>
            <a:endParaRPr lang="zh-CN" altLang="zh-CN" sz="3600" noProof="1" smtClean="0">
              <a:solidFill>
                <a:srgbClr val="02020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14630" marR="0" lvl="0" indent="-214630" algn="l" defTabSz="685800" rtl="0" eaLnBrk="1" fontAlgn="auto" latinLnBrk="0" hangingPunct="1">
              <a:lnSpc>
                <a:spcPct val="130000"/>
              </a:lnSpc>
              <a:spcBef>
                <a:spcPts val="900"/>
              </a:spcBef>
              <a:spcAft>
                <a:spcPts val="0"/>
              </a:spcAft>
              <a:buClrTx/>
              <a:buSzPct val="80000"/>
              <a:buFontTx/>
              <a:buNone/>
              <a:defRPr/>
            </a:pPr>
            <a:endParaRPr kumimoji="0" lang="zh-CN" sz="36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4140369"/>
            <a:ext cx="1500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去括号</a:t>
            </a:r>
            <a:endParaRPr lang="zh-CN" altLang="en-US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777368" y="4149080"/>
            <a:ext cx="1714512" cy="584775"/>
            <a:chOff x="1714480" y="4143380"/>
            <a:chExt cx="1714512" cy="584775"/>
          </a:xfrm>
        </p:grpSpPr>
        <p:sp>
          <p:nvSpPr>
            <p:cNvPr id="6" name="TextBox 5"/>
            <p:cNvSpPr txBox="1"/>
            <p:nvPr/>
          </p:nvSpPr>
          <p:spPr>
            <a:xfrm>
              <a:off x="2428860" y="4143380"/>
              <a:ext cx="100013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FF0000"/>
                  </a:solidFill>
                  <a:latin typeface="宋体" panose="02010600030101010101" pitchFamily="2" charset="-122"/>
                </a:rPr>
                <a:t>移项</a:t>
              </a:r>
              <a:endParaRPr lang="zh-CN" altLang="en-US" b="1" dirty="0">
                <a:solidFill>
                  <a:srgbClr val="FF000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9" name="右箭头 8"/>
            <p:cNvSpPr/>
            <p:nvPr/>
          </p:nvSpPr>
          <p:spPr>
            <a:xfrm>
              <a:off x="1714480" y="4214818"/>
              <a:ext cx="785818" cy="428628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宋体" panose="02010600030101010101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251016" y="4149080"/>
            <a:ext cx="2857488" cy="584775"/>
            <a:chOff x="6286512" y="4143380"/>
            <a:chExt cx="2857488" cy="584775"/>
          </a:xfrm>
        </p:grpSpPr>
        <p:sp>
          <p:nvSpPr>
            <p:cNvPr id="8" name="TextBox 7"/>
            <p:cNvSpPr txBox="1"/>
            <p:nvPr/>
          </p:nvSpPr>
          <p:spPr>
            <a:xfrm>
              <a:off x="7000860" y="4143380"/>
              <a:ext cx="21431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FF0000"/>
                  </a:solidFill>
                  <a:latin typeface="宋体" panose="02010600030101010101" pitchFamily="2" charset="-122"/>
                </a:rPr>
                <a:t>系数化为</a:t>
              </a:r>
              <a:r>
                <a:rPr lang="en-US" altLang="zh-CN" b="1" dirty="0" smtClean="0">
                  <a:solidFill>
                    <a:srgbClr val="FF0000"/>
                  </a:solidFill>
                  <a:latin typeface="宋体" panose="02010600030101010101" pitchFamily="2" charset="-122"/>
                </a:rPr>
                <a:t>1</a:t>
              </a:r>
              <a:endParaRPr lang="zh-CN" altLang="en-US" b="1" dirty="0">
                <a:solidFill>
                  <a:srgbClr val="FF000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10" name="右箭头 9"/>
            <p:cNvSpPr/>
            <p:nvPr/>
          </p:nvSpPr>
          <p:spPr>
            <a:xfrm>
              <a:off x="6286512" y="4214818"/>
              <a:ext cx="785818" cy="428628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宋体" panose="02010600030101010101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426142" y="4149080"/>
            <a:ext cx="2946058" cy="584775"/>
            <a:chOff x="3426142" y="4130109"/>
            <a:chExt cx="2946058" cy="584775"/>
          </a:xfrm>
        </p:grpSpPr>
        <p:sp>
          <p:nvSpPr>
            <p:cNvPr id="7" name="TextBox 6"/>
            <p:cNvSpPr txBox="1"/>
            <p:nvPr/>
          </p:nvSpPr>
          <p:spPr>
            <a:xfrm>
              <a:off x="4086184" y="4130109"/>
              <a:ext cx="22860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FF0000"/>
                  </a:solidFill>
                  <a:latin typeface="宋体" panose="02010600030101010101" pitchFamily="2" charset="-122"/>
                </a:rPr>
                <a:t>合并同类项</a:t>
              </a:r>
              <a:endParaRPr lang="zh-CN" altLang="en-US" b="1" dirty="0">
                <a:solidFill>
                  <a:srgbClr val="FF000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11" name="右箭头 10"/>
            <p:cNvSpPr/>
            <p:nvPr/>
          </p:nvSpPr>
          <p:spPr>
            <a:xfrm>
              <a:off x="3426142" y="4214818"/>
              <a:ext cx="785818" cy="428628"/>
            </a:xfrm>
            <a:prstGeom prst="rightArrow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宋体" panose="02010600030101010101" pitchFamily="2" charset="-122"/>
              </a:endParaRPr>
            </a:p>
          </p:txBody>
        </p:sp>
      </p:grpSp>
      <p:sp>
        <p:nvSpPr>
          <p:cNvPr id="12" name="燕尾形 11"/>
          <p:cNvSpPr/>
          <p:nvPr/>
        </p:nvSpPr>
        <p:spPr>
          <a:xfrm>
            <a:off x="428596" y="338356"/>
            <a:ext cx="4791476" cy="714380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活动</a:t>
            </a:r>
            <a:r>
              <a:rPr lang="en-US" altLang="zh-CN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：推进新课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11560" y="4869160"/>
            <a:ext cx="8064896" cy="145424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zh-CN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2</a:t>
            </a:r>
            <a:r>
              <a:rPr lang="en-US" altLang="zh-CN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.</a:t>
            </a:r>
            <a:r>
              <a:rPr lang="zh-CN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括</a:t>
            </a:r>
            <a:r>
              <a:rPr lang="zh-CN" b="1" dirty="0">
                <a:solidFill>
                  <a:srgbClr val="080808"/>
                </a:solidFill>
                <a:latin typeface="宋体" panose="02010600030101010101" pitchFamily="2" charset="-122"/>
              </a:rPr>
              <a:t>号外的因数是负数，去括号后各项的符号与原括号内相应各项的符号相反．</a:t>
            </a:r>
            <a:endParaRPr lang="zh-CN" b="1" dirty="0">
              <a:solidFill>
                <a:srgbClr val="080808"/>
              </a:solidFill>
              <a:latin typeface="宋体" panose="02010600030101010101" pitchFamily="2" charset="-122"/>
            </a:endParaRPr>
          </a:p>
        </p:txBody>
      </p:sp>
      <p:grpSp>
        <p:nvGrpSpPr>
          <p:cNvPr id="4" name="Group 3"/>
          <p:cNvGrpSpPr/>
          <p:nvPr/>
        </p:nvGrpSpPr>
        <p:grpSpPr bwMode="auto">
          <a:xfrm>
            <a:off x="827584" y="1117105"/>
            <a:ext cx="5688632" cy="1447799"/>
            <a:chOff x="0" y="0"/>
            <a:chExt cx="3096" cy="847"/>
          </a:xfrm>
        </p:grpSpPr>
        <p:sp>
          <p:nvSpPr>
            <p:cNvPr id="5" name="desk1"/>
            <p:cNvSpPr>
              <a:spLocks noEditPoints="1" noChangeArrowheads="1"/>
            </p:cNvSpPr>
            <p:nvPr/>
          </p:nvSpPr>
          <p:spPr bwMode="auto">
            <a:xfrm>
              <a:off x="0" y="215"/>
              <a:ext cx="1607" cy="570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0 h 21600"/>
                <a:gd name="T4" fmla="*/ 21600 w 21600"/>
                <a:gd name="T5" fmla="*/ 21600 h 21600"/>
                <a:gd name="T6" fmla="*/ 0 w 21600"/>
                <a:gd name="T7" fmla="*/ 21600 h 21600"/>
                <a:gd name="T8" fmla="*/ 10800 w 21600"/>
                <a:gd name="T9" fmla="*/ 0 h 21600"/>
                <a:gd name="T10" fmla="*/ 21600 w 21600"/>
                <a:gd name="T11" fmla="*/ 10800 h 21600"/>
                <a:gd name="T12" fmla="*/ 10800 w 21600"/>
                <a:gd name="T13" fmla="*/ 21600 h 21600"/>
                <a:gd name="T14" fmla="*/ 0 w 21600"/>
                <a:gd name="T15" fmla="*/ 10800 h 21600"/>
                <a:gd name="T16" fmla="*/ 1000 w 21600"/>
                <a:gd name="T17" fmla="*/ 1000 h 21600"/>
                <a:gd name="T18" fmla="*/ 20600 w 21600"/>
                <a:gd name="T19" fmla="*/ 20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FF">
                <a:alpha val="42000"/>
              </a:srgbClr>
            </a:solidFill>
            <a:ln w="9525" cmpd="sng">
              <a:solidFill>
                <a:srgbClr val="3366FF"/>
              </a:solidFill>
              <a:miter lim="800000"/>
            </a:ln>
            <a:effectLst>
              <a:prstShdw prst="shdw13" dist="127000" dir="13012194">
                <a:srgbClr val="FF3399">
                  <a:alpha val="50000"/>
                </a:srgbClr>
              </a:prstShdw>
            </a:effectLst>
          </p:spPr>
          <p:txBody>
            <a:bodyPr/>
            <a:lstStyle/>
            <a:p>
              <a:pPr>
                <a:defRPr/>
              </a:pPr>
              <a:r>
                <a:rPr lang="zh-CN" sz="4400" b="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知识回顾</a:t>
              </a:r>
              <a:endParaRPr lang="zh-CN" sz="4400" b="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pic>
          <p:nvPicPr>
            <p:cNvPr id="6" name="Picture 5" descr="4"/>
            <p:cNvPicPr>
              <a:picLocks noChangeAspect="1" noChangeArrowheads="1"/>
            </p:cNvPicPr>
            <p:nvPr/>
          </p:nvPicPr>
          <p:blipFill>
            <a:blip r:embed="rId1" cstate="print"/>
            <a:srcRect/>
            <a:stretch>
              <a:fillRect/>
            </a:stretch>
          </p:blipFill>
          <p:spPr bwMode="auto">
            <a:xfrm>
              <a:off x="2172" y="0"/>
              <a:ext cx="924" cy="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矩形 6"/>
          <p:cNvSpPr/>
          <p:nvPr/>
        </p:nvSpPr>
        <p:spPr>
          <a:xfrm>
            <a:off x="323528" y="2710661"/>
            <a:ext cx="32877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zh-CN" altLang="en-US" sz="36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去括号法则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42910" y="3371508"/>
            <a:ext cx="8033546" cy="145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zh-CN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1</a:t>
            </a:r>
            <a:r>
              <a:rPr lang="en-US" altLang="zh-CN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.</a:t>
            </a:r>
            <a:r>
              <a:rPr lang="zh-CN" altLang="en-US" b="1" dirty="0" smtClean="0">
                <a:solidFill>
                  <a:srgbClr val="080808"/>
                </a:solidFill>
                <a:latin typeface="宋体" panose="02010600030101010101" pitchFamily="2" charset="-122"/>
              </a:rPr>
              <a:t>括号外的因数是正数，去括号后各项的符号与原括号内相应各项的符号相同．</a:t>
            </a:r>
            <a:endParaRPr lang="zh-CN" altLang="en-US" b="1" dirty="0">
              <a:solidFill>
                <a:srgbClr val="080808"/>
              </a:solidFill>
              <a:latin typeface="宋体" panose="02010600030101010101" pitchFamily="2" charset="-122"/>
            </a:endParaRPr>
          </a:p>
        </p:txBody>
      </p:sp>
      <p:sp>
        <p:nvSpPr>
          <p:cNvPr id="9" name="燕尾形 8"/>
          <p:cNvSpPr/>
          <p:nvPr/>
        </p:nvSpPr>
        <p:spPr>
          <a:xfrm>
            <a:off x="428596" y="338356"/>
            <a:ext cx="4791476" cy="714380"/>
          </a:xfrm>
          <a:prstGeom prst="chevro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活动</a:t>
            </a:r>
            <a:r>
              <a:rPr lang="en-US" altLang="zh-CN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：推进新课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</p:bld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580"/>
</p:tagLst>
</file>

<file path=ppt/tags/tag10.xml><?xml version="1.0" encoding="utf-8"?>
<p:tagLst xmlns:p="http://schemas.openxmlformats.org/presentationml/2006/main">
  <p:tag name="KSO_WM_TEMPLATE_CATEGORY" val="custom"/>
  <p:tag name="KSO_WM_TEMPLATE_INDEX" val="580"/>
</p:tagLst>
</file>

<file path=ppt/tags/tag11.xml><?xml version="1.0" encoding="utf-8"?>
<p:tagLst xmlns:p="http://schemas.openxmlformats.org/presentationml/2006/main">
  <p:tag name="KSO_WM_TEMPLATE_CATEGORY" val="custom"/>
  <p:tag name="KSO_WM_TEMPLATE_INDEX" val="580"/>
</p:tagLst>
</file>

<file path=ppt/tags/tag12.xml><?xml version="1.0" encoding="utf-8"?>
<p:tagLst xmlns:p="http://schemas.openxmlformats.org/presentationml/2006/main">
  <p:tag name="KSO_WM_TEMPLATE_CATEGORY" val="custom"/>
  <p:tag name="KSO_WM_TEMPLATE_INDEX" val="580"/>
</p:tagLst>
</file>

<file path=ppt/tags/tag13.xml><?xml version="1.0" encoding="utf-8"?>
<p:tagLst xmlns:p="http://schemas.openxmlformats.org/presentationml/2006/main">
  <p:tag name="KSO_WM_TEMPLATE_CATEGORY" val="custom"/>
  <p:tag name="KSO_WM_TEMPLATE_INDEX" val="580"/>
</p:tagLst>
</file>

<file path=ppt/tags/tag14.xml><?xml version="1.0" encoding="utf-8"?>
<p:tagLst xmlns:p="http://schemas.openxmlformats.org/presentationml/2006/main">
  <p:tag name="KSO_WM_TEMPLATE_CATEGORY" val="custom"/>
  <p:tag name="KSO_WM_TEMPLATE_INDEX" val="580"/>
</p:tagLst>
</file>

<file path=ppt/tags/tag15.xml><?xml version="1.0" encoding="utf-8"?>
<p:tagLst xmlns:p="http://schemas.openxmlformats.org/presentationml/2006/main">
  <p:tag name="KSO_WM_TEMPLATE_CATEGORY" val="custom"/>
  <p:tag name="KSO_WM_TEMPLATE_INDEX" val="580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580"/>
</p:tagLst>
</file>

<file path=ppt/tags/tag3.xml><?xml version="1.0" encoding="utf-8"?>
<p:tagLst xmlns:p="http://schemas.openxmlformats.org/presentationml/2006/main">
  <p:tag name="KSO_WM_TEMPLATE_CATEGORY" val="custom"/>
  <p:tag name="KSO_WM_TEMPLATE_INDEX" val="580"/>
</p:tagLst>
</file>

<file path=ppt/tags/tag4.xml><?xml version="1.0" encoding="utf-8"?>
<p:tagLst xmlns:p="http://schemas.openxmlformats.org/presentationml/2006/main">
  <p:tag name="KSO_WM_TEMPLATE_CATEGORY" val="custom"/>
  <p:tag name="KSO_WM_TEMPLATE_INDEX" val="580"/>
</p:tagLst>
</file>

<file path=ppt/tags/tag5.xml><?xml version="1.0" encoding="utf-8"?>
<p:tagLst xmlns:p="http://schemas.openxmlformats.org/presentationml/2006/main">
  <p:tag name="KSO_WM_TEMPLATE_CATEGORY" val="custom"/>
  <p:tag name="KSO_WM_TEMPLATE_INDEX" val="580"/>
</p:tagLst>
</file>

<file path=ppt/tags/tag6.xml><?xml version="1.0" encoding="utf-8"?>
<p:tagLst xmlns:p="http://schemas.openxmlformats.org/presentationml/2006/main">
  <p:tag name="KSO_WM_TEMPLATE_CATEGORY" val="custom"/>
  <p:tag name="KSO_WM_TEMPLATE_INDEX" val="580"/>
</p:tagLst>
</file>

<file path=ppt/tags/tag7.xml><?xml version="1.0" encoding="utf-8"?>
<p:tagLst xmlns:p="http://schemas.openxmlformats.org/presentationml/2006/main">
  <p:tag name="KSO_WM_TEMPLATE_CATEGORY" val="custom"/>
  <p:tag name="KSO_WM_TEMPLATE_INDEX" val="580"/>
</p:tagLst>
</file>

<file path=ppt/tags/tag8.xml><?xml version="1.0" encoding="utf-8"?>
<p:tagLst xmlns:p="http://schemas.openxmlformats.org/presentationml/2006/main">
  <p:tag name="KSO_WM_TEMPLATE_CATEGORY" val="custom"/>
  <p:tag name="KSO_WM_TEMPLATE_INDEX" val="580"/>
</p:tagLst>
</file>

<file path=ppt/tags/tag9.xml><?xml version="1.0" encoding="utf-8"?>
<p:tagLst xmlns:p="http://schemas.openxmlformats.org/presentationml/2006/main">
  <p:tag name="KSO_WM_TEMPLATE_CATEGORY" val="custom"/>
  <p:tag name="KSO_WM_TEMPLATE_INDEX" val="580"/>
</p:tagLst>
</file>

<file path=ppt/theme/theme1.xml><?xml version="1.0" encoding="utf-8"?>
<a:theme xmlns:a="http://schemas.openxmlformats.org/drawingml/2006/main" name="1_Office 主题">
  <a:themeElements>
    <a:clrScheme name="自定义 44">
      <a:dk1>
        <a:srgbClr val="3F3F3F"/>
      </a:dk1>
      <a:lt1>
        <a:sysClr val="window" lastClr="FFFFFF"/>
      </a:lt1>
      <a:dk2>
        <a:srgbClr val="3F3F3F"/>
      </a:dk2>
      <a:lt2>
        <a:srgbClr val="FFFFFF"/>
      </a:lt2>
      <a:accent1>
        <a:srgbClr val="6395DB"/>
      </a:accent1>
      <a:accent2>
        <a:srgbClr val="F0B747"/>
      </a:accent2>
      <a:accent3>
        <a:srgbClr val="3DCCD0"/>
      </a:accent3>
      <a:accent4>
        <a:srgbClr val="70AD47"/>
      </a:accent4>
      <a:accent5>
        <a:srgbClr val="D46B99"/>
      </a:accent5>
      <a:accent6>
        <a:srgbClr val="00B0F0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1151</Words>
  <Application>WPS 演示</Application>
  <PresentationFormat>全屏显示(4:3)</PresentationFormat>
  <Paragraphs>144</Paragraphs>
  <Slides>15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16</vt:i4>
      </vt:variant>
      <vt:variant>
        <vt:lpstr>幻灯片标题</vt:lpstr>
      </vt:variant>
      <vt:variant>
        <vt:i4>15</vt:i4>
      </vt:variant>
    </vt:vector>
  </HeadingPairs>
  <TitlesOfParts>
    <vt:vector size="41" baseType="lpstr">
      <vt:lpstr>Arial</vt:lpstr>
      <vt:lpstr>宋体</vt:lpstr>
      <vt:lpstr>Wingdings</vt:lpstr>
      <vt:lpstr>微软雅黑</vt:lpstr>
      <vt:lpstr>华文仿宋</vt:lpstr>
      <vt:lpstr>Times New Roman</vt:lpstr>
      <vt:lpstr>仿宋</vt:lpstr>
      <vt:lpstr>Arial Unicode MS</vt:lpstr>
      <vt:lpstr>Calibri</vt:lpstr>
      <vt:lpstr>1_Office 主题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Equation.KSEE3</vt:lpstr>
      <vt:lpstr>Equation.DSMT4</vt:lpstr>
      <vt:lpstr>Equation.KSEE3</vt:lpstr>
      <vt:lpstr>Equation.DSMT4</vt:lpstr>
      <vt:lpstr>Equation.DSMT4</vt:lpstr>
      <vt:lpstr>Equation.DSMT4</vt:lpstr>
      <vt:lpstr>Equation.DSMT4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www.czsx.com.cn</dc:title>
  <dc:creator>www.czsx.com.cn</dc:creator>
  <cp:keywords>www.czsx.com.cn</cp:keywords>
  <dc:description>www.czsx.com.cn</dc:description>
  <dc:subject>www.czsx.com.cn</dc:subject>
  <cp:category>www.czsx.com.cn</cp:category>
  <cp:lastModifiedBy>Administrator</cp:lastModifiedBy>
  <cp:revision>240</cp:revision>
  <dcterms:created xsi:type="dcterms:W3CDTF">2015-11-21T07:20:00Z</dcterms:created>
  <dcterms:modified xsi:type="dcterms:W3CDTF">2017-11-23T08:22:37Z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