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png" ContentType="image/png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2.jpg" ContentType="image/jpeg"/>
  <Override PartName="/ppt/slides/slide3.xml" ContentType="application/vnd.openxmlformats-officedocument.presentationml.slide+xml"/>
  <Override PartName="/ppt/media/image3.jpg" ContentType="image/jpeg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media/image4.jpg" ContentType="image/jpe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5.jpg" ContentType="image/jpeg"/>
  <Override PartName="/ppt/media/image6.jpg" ContentType="image/jpeg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media/image7.jpg" ContentType="image/jpeg"/>
  <Override PartName="/ppt/media/image8.jpg" ContentType="image/jpeg"/>
  <Override PartName="/ppt/slides/slide9.xml" ContentType="application/vnd.openxmlformats-officedocument.presentationml.slide+xml"/>
  <Override PartName="/ppt/media/image9.jpg" ContentType="image/jpeg"/>
  <Override PartName="/ppt/slides/slide10.xml" ContentType="application/vnd.openxmlformats-officedocument.presentationml.slide+xml"/>
  <Override PartName="/ppt/media/image10.jpg" ContentType="image/jpeg"/>
  <Override PartName="/ppt/media/image11.jpg" ContentType="image/jpeg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12.jpg" ContentType="image/jpeg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media/image13.jpg" ContentType="image/jpeg"/>
  <Override PartName="/ppt/media/image14.jpg" ContentType="image/jpeg"/>
  <Override PartName="/ppt/slides/slide16.xml" ContentType="application/vnd.openxmlformats-officedocument.presentationml.slide+xml"/>
  <Override PartName="/ppt/media/image15.jpg" ContentType="image/jpeg"/>
  <Override PartName="/ppt/slides/slide17.xml" ContentType="application/vnd.openxmlformats-officedocument.presentationml.slide+xml"/>
  <Override PartName="/ppt/media/image16.jpg" ContentType="image/jpeg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media/image17.jpg" ContentType="image/jpeg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sldIdLst>
    <p:sldId id="257" r:id="rId3"/>
    <p:sldId id="258" r:id="rId6"/>
    <p:sldId id="259" r:id="rId9"/>
    <p:sldId id="260" r:id="rId11"/>
    <p:sldId id="261" r:id="rId13"/>
    <p:sldId id="263" r:id="rId15"/>
    <p:sldId id="264" r:id="rId16"/>
    <p:sldId id="265" r:id="rId20"/>
    <p:sldId id="281" r:id="rId24"/>
    <p:sldId id="282" r:id="rId26"/>
    <p:sldId id="266" r:id="rId29"/>
    <p:sldId id="267" r:id="rId30"/>
    <p:sldId id="268" r:id="rId32"/>
    <p:sldId id="269" r:id="rId33"/>
    <p:sldId id="270" r:id="rId34"/>
    <p:sldId id="271" r:id="rId37"/>
    <p:sldId id="272" r:id="rId39"/>
    <p:sldId id="273" r:id="rId41"/>
    <p:sldId id="274" r:id="rId42"/>
    <p:sldId id="275" r:id="rId44"/>
    <p:sldId id="276" r:id="rId45"/>
    <p:sldId id="277" r:id="rId46"/>
    <p:sldId id="278" r:id="rId47"/>
    <p:sldId id="283" r:id="rId48"/>
    <p:sldId id="280" r:id="rId49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" Target="/ppt/slides/slide1.xml" /><Relationship Id="rId6" Type="http://schemas.openxmlformats.org/officeDocument/2006/relationships/slide" Target="/ppt/slides/slide2.xml" /><Relationship Id="rId9" Type="http://schemas.openxmlformats.org/officeDocument/2006/relationships/slide" Target="/ppt/slides/slide3.xml" /><Relationship Id="rId11" Type="http://schemas.openxmlformats.org/officeDocument/2006/relationships/slide" Target="/ppt/slides/slide4.xml" /><Relationship Id="rId13" Type="http://schemas.openxmlformats.org/officeDocument/2006/relationships/slide" Target="/ppt/slides/slide5.xml" /><Relationship Id="rId15" Type="http://schemas.openxmlformats.org/officeDocument/2006/relationships/slide" Target="/ppt/slides/slide6.xml" /><Relationship Id="rId16" Type="http://schemas.openxmlformats.org/officeDocument/2006/relationships/slide" Target="/ppt/slides/slide7.xml" /><Relationship Id="rId20" Type="http://schemas.openxmlformats.org/officeDocument/2006/relationships/slide" Target="/ppt/slides/slide8.xml" /><Relationship Id="rId24" Type="http://schemas.openxmlformats.org/officeDocument/2006/relationships/slide" Target="/ppt/slides/slide9.xml" /><Relationship Id="rId26" Type="http://schemas.openxmlformats.org/officeDocument/2006/relationships/slide" Target="/ppt/slides/slide10.xml" /><Relationship Id="rId29" Type="http://schemas.openxmlformats.org/officeDocument/2006/relationships/slide" Target="/ppt/slides/slide11.xml" /><Relationship Id="rId30" Type="http://schemas.openxmlformats.org/officeDocument/2006/relationships/slide" Target="/ppt/slides/slide12.xml" /><Relationship Id="rId32" Type="http://schemas.openxmlformats.org/officeDocument/2006/relationships/slide" Target="/ppt/slides/slide13.xml" /><Relationship Id="rId33" Type="http://schemas.openxmlformats.org/officeDocument/2006/relationships/slide" Target="/ppt/slides/slide14.xml" /><Relationship Id="rId34" Type="http://schemas.openxmlformats.org/officeDocument/2006/relationships/slide" Target="/ppt/slides/slide15.xml" /><Relationship Id="rId37" Type="http://schemas.openxmlformats.org/officeDocument/2006/relationships/slide" Target="/ppt/slides/slide16.xml" /><Relationship Id="rId39" Type="http://schemas.openxmlformats.org/officeDocument/2006/relationships/slide" Target="/ppt/slides/slide17.xml" /><Relationship Id="rId41" Type="http://schemas.openxmlformats.org/officeDocument/2006/relationships/slide" Target="/ppt/slides/slide18.xml" /><Relationship Id="rId42" Type="http://schemas.openxmlformats.org/officeDocument/2006/relationships/slide" Target="/ppt/slides/slide19.xml" /><Relationship Id="rId44" Type="http://schemas.openxmlformats.org/officeDocument/2006/relationships/slide" Target="/ppt/slides/slide20.xml" /><Relationship Id="rId45" Type="http://schemas.openxmlformats.org/officeDocument/2006/relationships/slide" Target="/ppt/slides/slide21.xml" /><Relationship Id="rId46" Type="http://schemas.openxmlformats.org/officeDocument/2006/relationships/slide" Target="/ppt/slides/slide22.xml" /><Relationship Id="rId47" Type="http://schemas.openxmlformats.org/officeDocument/2006/relationships/slide" Target="/ppt/slides/slide23.xml" /><Relationship Id="rId48" Type="http://schemas.openxmlformats.org/officeDocument/2006/relationships/slide" Target="/ppt/slides/slide24.xml" /><Relationship Id="rId49" Type="http://schemas.openxmlformats.org/officeDocument/2006/relationships/slide" Target="/ppt/slides/slide25.xml" /><Relationship Id="rId50" Type="http://schemas.openxmlformats.org/officeDocument/2006/relationships/theme" Target="/ppt/theme/theme1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Relationship Id="rId7" Type="http://schemas.openxmlformats.org/officeDocument/2006/relationships/slideLayout" Target="/ppt/slideLayouts/slideLayout2.xml" /><Relationship Id="rId12" Type="http://schemas.openxmlformats.org/officeDocument/2006/relationships/slideLayout" Target="/ppt/slideLayouts/slideLayout3.xml" /><Relationship Id="rId17" Type="http://schemas.openxmlformats.org/officeDocument/2006/relationships/slideLayout" Target="/ppt/slideLayouts/slideLayout4.xml" /><Relationship Id="rId21" Type="http://schemas.openxmlformats.org/officeDocument/2006/relationships/slideLayout" Target="/ppt/slideLayouts/slideLayout5.xml" /><Relationship Id="rId50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4"/>
    <p:sldLayoutId r:id="rId7"/>
    <p:sldLayoutId r:id="rId12"/>
    <p:sldLayoutId r:id="rId17"/>
    <p:sldLayoutId r:id="rId21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5" Type="http://schemas.openxmlformats.org/officeDocument/2006/relationships/image" Target="/ppt/media/image1.png" /><Relationship Id="rId4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27" Type="http://schemas.openxmlformats.org/officeDocument/2006/relationships/image" Target="/ppt/media/image10.jpg" /><Relationship Id="rId28" Type="http://schemas.openxmlformats.org/officeDocument/2006/relationships/image" Target="/ppt/media/image11.jpg" /><Relationship Id="rId7" Type="http://schemas.openxmlformats.org/officeDocument/2006/relationships/slideLayout" Target="/ppt/slideLayouts/slideLayout2.xml" /></Relationships>
</file>

<file path=ppt/slides/_rels/slide1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12.xml.rels>&#65279;<?xml version="1.0" encoding="utf-8"?><Relationships xmlns="http://schemas.openxmlformats.org/package/2006/relationships"><Relationship Id="rId31" Type="http://schemas.openxmlformats.org/officeDocument/2006/relationships/image" Target="/ppt/media/image12.jpg" /><Relationship Id="rId12" Type="http://schemas.openxmlformats.org/officeDocument/2006/relationships/slideLayout" Target="/ppt/slideLayouts/slideLayout3.xml" /></Relationships>
</file>

<file path=ppt/slides/_rels/slide1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14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15.xml.rels>&#65279;<?xml version="1.0" encoding="utf-8"?><Relationships xmlns="http://schemas.openxmlformats.org/package/2006/relationships"><Relationship Id="rId35" Type="http://schemas.openxmlformats.org/officeDocument/2006/relationships/image" Target="/ppt/media/image13.jpg" /><Relationship Id="rId36" Type="http://schemas.openxmlformats.org/officeDocument/2006/relationships/image" Target="/ppt/media/image14.jpg" /><Relationship Id="rId17" Type="http://schemas.openxmlformats.org/officeDocument/2006/relationships/slideLayout" Target="/ppt/slideLayouts/slideLayout4.xml" /></Relationships>
</file>

<file path=ppt/slides/_rels/slide16.xml.rels>&#65279;<?xml version="1.0" encoding="utf-8"?><Relationships xmlns="http://schemas.openxmlformats.org/package/2006/relationships"><Relationship Id="rId38" Type="http://schemas.openxmlformats.org/officeDocument/2006/relationships/image" Target="/ppt/media/image15.jpg" /><Relationship Id="rId7" Type="http://schemas.openxmlformats.org/officeDocument/2006/relationships/slideLayout" Target="/ppt/slideLayouts/slideLayout2.xml" /></Relationships>
</file>

<file path=ppt/slides/_rels/slide17.xml.rels>&#65279;<?xml version="1.0" encoding="utf-8"?><Relationships xmlns="http://schemas.openxmlformats.org/package/2006/relationships"><Relationship Id="rId40" Type="http://schemas.openxmlformats.org/officeDocument/2006/relationships/image" Target="/ppt/media/image16.jpg" /><Relationship Id="rId7" Type="http://schemas.openxmlformats.org/officeDocument/2006/relationships/slideLayout" Target="/ppt/slideLayouts/slideLayout2.xml" /></Relationships>
</file>

<file path=ppt/slides/_rels/slide18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19.xml.rels>&#65279;<?xml version="1.0" encoding="utf-8"?><Relationships xmlns="http://schemas.openxmlformats.org/package/2006/relationships"><Relationship Id="rId43" Type="http://schemas.openxmlformats.org/officeDocument/2006/relationships/image" Target="/ppt/media/image17.jpg" /><Relationship Id="rId12" Type="http://schemas.openxmlformats.org/officeDocument/2006/relationships/slideLayout" Target="/ppt/slideLayouts/slideLayout3.xml" /></Relationships>
</file>

<file path=ppt/slides/_rels/slide2.xml.rels>&#65279;<?xml version="1.0" encoding="utf-8"?><Relationships xmlns="http://schemas.openxmlformats.org/package/2006/relationships"><Relationship Id="rId8" Type="http://schemas.openxmlformats.org/officeDocument/2006/relationships/image" Target="/ppt/media/image2.jpg" /><Relationship Id="rId7" Type="http://schemas.openxmlformats.org/officeDocument/2006/relationships/slideLayout" Target="/ppt/slideLayouts/slideLayout2.xml" /></Relationships>
</file>

<file path=ppt/slides/_rels/slide20.xml.rels>&#65279;<?xml version="1.0" encoding="utf-8"?><Relationships xmlns="http://schemas.openxmlformats.org/package/2006/relationships"><Relationship Id="rId21" Type="http://schemas.openxmlformats.org/officeDocument/2006/relationships/slideLayout" Target="/ppt/slideLayouts/slideLayout5.xml" /></Relationships>
</file>

<file path=ppt/slides/_rels/slide21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22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2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2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2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0" Type="http://schemas.openxmlformats.org/officeDocument/2006/relationships/image" Target="/ppt/media/image3.jpg" /><Relationship Id="rId7" Type="http://schemas.openxmlformats.org/officeDocument/2006/relationships/slideLayout" Target="/ppt/slideLayouts/slideLayout2.xml" /></Relationships>
</file>

<file path=ppt/slides/_rels/slide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5.xml.rels>&#65279;<?xml version="1.0" encoding="utf-8"?><Relationships xmlns="http://schemas.openxmlformats.org/package/2006/relationships"><Relationship Id="rId14" Type="http://schemas.openxmlformats.org/officeDocument/2006/relationships/image" Target="/ppt/media/image4.jpg" /><Relationship Id="rId12" Type="http://schemas.openxmlformats.org/officeDocument/2006/relationships/slideLayout" Target="/ppt/slideLayouts/slideLayout3.xml" /></Relationships>
</file>

<file path=ppt/slides/_rels/slide6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7.xml.rels>&#65279;<?xml version="1.0" encoding="utf-8"?><Relationships xmlns="http://schemas.openxmlformats.org/package/2006/relationships"><Relationship Id="rId18" Type="http://schemas.openxmlformats.org/officeDocument/2006/relationships/image" Target="/ppt/media/image5.jpg" /><Relationship Id="rId19" Type="http://schemas.openxmlformats.org/officeDocument/2006/relationships/image" Target="/ppt/media/image6.jpg" /><Relationship Id="rId17" Type="http://schemas.openxmlformats.org/officeDocument/2006/relationships/slideLayout" Target="/ppt/slideLayouts/slideLayout4.xml" /></Relationships>
</file>

<file path=ppt/slides/_rels/slide8.xml.rels>&#65279;<?xml version="1.0" encoding="utf-8"?><Relationships xmlns="http://schemas.openxmlformats.org/package/2006/relationships"><Relationship Id="rId22" Type="http://schemas.openxmlformats.org/officeDocument/2006/relationships/image" Target="/ppt/media/image7.jpg" /><Relationship Id="rId23" Type="http://schemas.openxmlformats.org/officeDocument/2006/relationships/image" Target="/ppt/media/image8.jpg" /><Relationship Id="rId21" Type="http://schemas.openxmlformats.org/officeDocument/2006/relationships/slideLayout" Target="/ppt/slideLayouts/slideLayout5.xml" /></Relationships>
</file>

<file path=ppt/slides/_rels/slide9.xml.rels>&#65279;<?xml version="1.0" encoding="utf-8"?><Relationships xmlns="http://schemas.openxmlformats.org/package/2006/relationships"><Relationship Id="rId25" Type="http://schemas.openxmlformats.org/officeDocument/2006/relationships/image" Target="/ppt/media/image9.jpg" /><Relationship Id="rId7" Type="http://schemas.openxmlformats.org/officeDocument/2006/relationships/slideLayout" Target="/ppt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 idx="0"/>
          </p:nvPr>
        </p:nvSpPr>
        <p:spPr>
          <a:xfrm>
            <a:off x="0" y="1447800"/>
            <a:ext cx="9144000" cy="1470025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lang="en-US"/>
              <a:t>第四节</a:t>
            </a:r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0" y="0"/>
            <a:ext cx="9144000" cy="5334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0" y="2852737"/>
            <a:ext cx="9144000" cy="1006475"/>
          </a:xfrm>
          <a:prstGeom prst="rect">
            <a:avLst/>
          </a:prstGeom>
          <a:ln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6000" b="1">
                <a:solidFill>
                  <a:srgbClr val="000000"/>
                </a:solidFill>
              </a:rPr>
              <a:t>激素调节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27"/>
          <a:srcRect l="9765" t="3564" r="2430" b="2694"/>
          <a:stretch>
            <a:fillRect/>
          </a:stretch>
        </p:blipFill>
        <p:spPr>
          <a:xfrm>
            <a:off x="4606925" y="3379787"/>
            <a:ext cx="4537075" cy="3478212"/>
          </a:xfrm>
          <a:prstGeom prst="rect">
            <a:avLst/>
          </a:prstGeom>
          <a:noFill/>
        </p:spPr>
      </p:pic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28"/>
          <a:srcRect l="10853" r="3468" b="2960"/>
          <a:stretch>
            <a:fillRect/>
          </a:stretch>
        </p:blipFill>
        <p:spPr>
          <a:xfrm>
            <a:off x="0" y="1052512"/>
            <a:ext cx="4522787" cy="5805487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5148262" y="1484312"/>
            <a:ext cx="3671887" cy="750887"/>
          </a:xfrm>
          <a:prstGeom prst="rect">
            <a:avLst/>
          </a:prstGeom>
          <a:ln/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b="1">
                <a:solidFill>
                  <a:srgbClr val="0000FF"/>
                </a:solidFill>
              </a:rPr>
              <a:t>肢端肥大症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898525" y="2182812"/>
            <a:ext cx="7346950" cy="3486150"/>
          </a:xfrm>
          <a:prstGeom prst="doubleWave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CC99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617537" y="887412"/>
            <a:ext cx="3570287" cy="838200"/>
            <a:chOff x="0" y="0"/>
            <a:chExt cx="2249" cy="528"/>
          </a:xfrm>
        </p:grpSpPr>
        <p:sp>
          <p:nvSpPr>
            <p:cNvPr id="4" name=""/>
            <p:cNvSpPr/>
            <p:nvPr/>
          </p:nvSpPr>
          <p:spPr>
            <a:xfrm>
              <a:off x="389" y="559"/>
              <a:ext cx="2249" cy="52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0" y="0"/>
              <a:ext cx="2249" cy="528"/>
            </a:xfrm>
            <a:prstGeom prst="ribbon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5400000" scaled="1"/>
            </a:gradFill>
            <a:ln w="19050">
              <a:solidFill>
                <a:srgbClr val="FF00FF"/>
              </a:solidFill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604" y="116"/>
              <a:ext cx="1242" cy="327"/>
            </a:xfrm>
            <a:prstGeom prst="rect">
              <a:avLst/>
            </a:prstGeom>
            <a:ln/>
          </p:spPr>
          <p:txBody>
            <a:bodyPr anchor="ctr"/>
            <a:lstStyle/>
            <a:p>
              <a:pPr/>
              <a:r>
                <a:rPr lang="en-US" sz="2800" b="1">
                  <a:solidFill>
                    <a:srgbClr val="0000FF"/>
                  </a:solidFill>
                  <a:latin typeface="宋体"/>
                </a:rPr>
                <a:t>讨论分析：</a:t>
              </a:r>
              <a:endParaRPr/>
            </a:p>
          </p:txBody>
        </p:sp>
      </p:grpSp>
      <p:sp>
        <p:nvSpPr>
          <p:cNvPr id="7" name=""/>
          <p:cNvSpPr/>
          <p:nvPr/>
        </p:nvSpPr>
        <p:spPr>
          <a:xfrm>
            <a:off x="2955925" y="3559175"/>
            <a:ext cx="44958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宋体"/>
              </a:rPr>
              <a:t>幼年时生长激素分泌过多 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1620837" y="3557587"/>
            <a:ext cx="16764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宋体"/>
              </a:rPr>
              <a:t>巨人症: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2384425" y="2565400"/>
            <a:ext cx="48768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宋体"/>
              </a:rPr>
              <a:t>巨人症和侏儒症形成的原因: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1620837" y="4624387"/>
            <a:ext cx="13716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宋体"/>
              </a:rPr>
              <a:t>侏儒症: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2970212" y="4624387"/>
            <a:ext cx="449580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宋体"/>
              </a:rPr>
              <a:t>幼年时生长激素分泌不足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90550" y="655637"/>
            <a:ext cx="7962900" cy="5632450"/>
          </a:xfrm>
          <a:prstGeom prst="roundRect">
            <a:avLst>
              <a:gd name="adj" fmla="val 23622"/>
            </a:avLst>
          </a:prstGeom>
          <a:gradFill rotWithShape="1">
            <a:gsLst>
              <a:gs pos="0">
                <a:srgbClr val="ffffff"/>
              </a:gs>
              <a:gs pos="100000">
                <a:srgbClr val="FFCCFF"/>
              </a:gs>
            </a:gsLst>
            <a:lin ang="5400000" scaled="1"/>
          </a:gradFill>
          <a:ln w="28575">
            <a:solidFill>
              <a:srgbClr val="99CC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>
          <a:xfrm>
            <a:off x="917575" y="958850"/>
            <a:ext cx="3062287" cy="39624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5211762" y="1155700"/>
            <a:ext cx="1498600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位置：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229100" y="2447925"/>
            <a:ext cx="3546475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分泌激素名称：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014787" y="3790950"/>
            <a:ext cx="3935412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激素的主要作用：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984625" y="1844675"/>
            <a:ext cx="4079875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latin typeface="楷体_GB2312"/>
              </a:rPr>
              <a:t>颈前部，喉和气管的两侧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4654550" y="3117850"/>
            <a:ext cx="2328862" cy="45720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400" b="1">
                <a:latin typeface="楷体_GB2312"/>
              </a:rPr>
              <a:t>分泌甲状腺激素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995737" y="4343400"/>
            <a:ext cx="3860800" cy="1187450"/>
          </a:xfrm>
          <a:prstGeom prst="rect">
            <a:avLst/>
          </a:prstGeom>
          <a:ln/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sz="2400" b="1">
                <a:latin typeface="楷体_GB2312"/>
              </a:rPr>
              <a:t>促进新陈代谢，促进生长发</a:t>
            </a:r>
            <a:endParaRPr/>
          </a:p>
          <a:p>
            <a:pPr>
              <a:lnSpc>
                <a:spcPct val="150000"/>
              </a:lnSpc>
            </a:pPr>
            <a:r>
              <a:rPr lang="en-US" sz="2400" b="1">
                <a:latin typeface="楷体_GB2312"/>
              </a:rPr>
              <a:t>育，提高神经系统的兴奋性</a:t>
            </a:r>
            <a:endParaRPr/>
          </a:p>
        </p:txBody>
      </p:sp>
      <p:grpSp>
        <p:nvGrpSpPr>
          <p:cNvPr id="9" name=""/>
          <p:cNvGrpSpPr/>
          <p:nvPr/>
        </p:nvGrpSpPr>
        <p:grpSpPr>
          <a:xfrm>
            <a:off x="1262062" y="4975225"/>
            <a:ext cx="1622425" cy="512762"/>
            <a:chOff x="0" y="0"/>
            <a:chExt cx="1022" cy="323"/>
          </a:xfrm>
        </p:grpSpPr>
        <p:sp>
          <p:nvSpPr>
            <p:cNvPr id="10" name=""/>
            <p:cNvSpPr/>
            <p:nvPr/>
          </p:nvSpPr>
          <p:spPr>
            <a:xfrm>
              <a:off x="795" y="3134"/>
              <a:ext cx="1022" cy="32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0" y="0"/>
              <a:ext cx="1022" cy="323"/>
            </a:xfrm>
            <a:prstGeom prst="roundRect">
              <a:avLst>
                <a:gd name="adj" fmla="val 50004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008000"/>
              </a:solidFill>
            </a:ln>
            <a:effectLst>
              <a:outerShdw dist="53975" dir="2700000" algn="ctr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43" y="6"/>
              <a:ext cx="876" cy="288"/>
            </a:xfrm>
            <a:prstGeom prst="rect">
              <a:avLst/>
            </a:prstGeom>
            <a:ln/>
          </p:spPr>
          <p:txBody>
            <a:bodyPr/>
            <a:lstStyle/>
            <a:p>
              <a:pPr algn="ctr"/>
              <a:r>
                <a:rPr lang="en-US" sz="2400" b="1">
                  <a:solidFill>
                    <a:srgbClr val="0000FF"/>
                  </a:solidFill>
                  <a:latin typeface="Times New Roman"/>
                </a:rPr>
                <a:t>甲状腺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852487" y="938212"/>
            <a:ext cx="3552825" cy="609600"/>
            <a:chOff x="0" y="0"/>
            <a:chExt cx="2238" cy="384"/>
          </a:xfrm>
        </p:grpSpPr>
        <p:sp>
          <p:nvSpPr>
            <p:cNvPr id="3" name=""/>
            <p:cNvSpPr/>
            <p:nvPr/>
          </p:nvSpPr>
          <p:spPr>
            <a:xfrm>
              <a:off x="537" y="591"/>
              <a:ext cx="2238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0" y="0"/>
              <a:ext cx="1839" cy="384"/>
              <a:chOff x="0" y="0"/>
              <a:chExt cx="1160" cy="384"/>
            </a:xfrm>
          </p:grpSpPr>
          <p:sp>
            <p:nvSpPr>
              <p:cNvPr id="5" name=""/>
              <p:cNvSpPr/>
              <p:nvPr/>
            </p:nvSpPr>
            <p:spPr>
              <a:xfrm>
                <a:off x="0" y="0"/>
                <a:ext cx="1839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6" name=""/>
              <p:cNvGrpSpPr/>
              <p:nvPr/>
            </p:nvGrpSpPr>
            <p:grpSpPr>
              <a:xfrm>
                <a:off x="2" y="0"/>
                <a:ext cx="1158" cy="384"/>
                <a:chOff x="0" y="0"/>
                <a:chExt cx="997" cy="384"/>
              </a:xfrm>
            </p:grpSpPr>
            <p:sp>
              <p:nvSpPr>
                <p:cNvPr id="7" name=""/>
                <p:cNvSpPr/>
                <p:nvPr/>
              </p:nvSpPr>
              <p:spPr>
                <a:xfrm>
                  <a:off x="2" y="0"/>
                  <a:ext cx="1158" cy="38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8" name=""/>
                <p:cNvSpPr/>
                <p:nvPr/>
              </p:nvSpPr>
              <p:spPr>
                <a:xfrm>
                  <a:off x="0" y="0"/>
                  <a:ext cx="997" cy="384"/>
                </a:xfrm>
                <a:prstGeom prst="roundRect">
                  <a:avLst>
                    <a:gd name="adj" fmla="val 17510"/>
                  </a:avLst>
                </a:prstGeom>
                <a:solidFill>
                  <a:srgbClr val="99CC00">
                    <a:alpha val="59999"/>
                  </a:srgbClr>
                </a:soli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2" y="275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" y="12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11" name=""/>
              <p:cNvSpPr/>
              <p:nvPr/>
            </p:nvSpPr>
            <p:spPr>
              <a:xfrm>
                <a:off x="0" y="12"/>
                <a:ext cx="1160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12" name=""/>
            <p:cNvSpPr/>
            <p:nvPr>
              <p:ph type="title" idx="0"/>
            </p:nvPr>
          </p:nvSpPr>
          <p:spPr>
            <a:xfrm>
              <a:off x="9" y="10"/>
              <a:ext cx="2229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en-US" sz="2800" b="1">
                  <a:solidFill>
                    <a:srgbClr val="800000"/>
                  </a:solidFill>
                  <a:latin typeface="Arial"/>
                </a:rPr>
                <a:t>实验参考及分析</a:t>
              </a:r>
              <a:endParaRPr/>
            </a:p>
          </p:txBody>
        </p:sp>
      </p:grpSp>
      <p:grpSp>
        <p:nvGrpSpPr>
          <p:cNvPr id="13" name=""/>
          <p:cNvGrpSpPr/>
          <p:nvPr/>
        </p:nvGrpSpPr>
        <p:grpSpPr>
          <a:xfrm>
            <a:off x="615950" y="1497012"/>
            <a:ext cx="8064500" cy="4619625"/>
            <a:chOff x="0" y="0"/>
            <a:chExt cx="5080" cy="2910"/>
          </a:xfrm>
        </p:grpSpPr>
        <p:sp>
          <p:nvSpPr>
            <p:cNvPr id="14" name=""/>
            <p:cNvSpPr/>
            <p:nvPr/>
          </p:nvSpPr>
          <p:spPr>
            <a:xfrm>
              <a:off x="388" y="943"/>
              <a:ext cx="5080" cy="291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0" y="0"/>
              <a:ext cx="4970" cy="2910"/>
            </a:xfrm>
            <a:prstGeom prst="horizontalScroll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CC99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>
              <p:ph type="body" idx="1"/>
            </p:nvPr>
          </p:nvSpPr>
          <p:spPr>
            <a:xfrm>
              <a:off x="234" y="365"/>
              <a:ext cx="4846" cy="2128"/>
            </a:xfrm>
            <a:prstGeom prst="rect">
              <a:avLst/>
            </a:prstGeom>
            <a:ln/>
          </p:spPr>
          <p:txBody>
            <a:bodyPr/>
            <a:lstStyle/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FF0000"/>
                  </a:solidFill>
                  <a:latin typeface="宋体"/>
                </a:rPr>
                <a:t>实验一：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破坏了蝌蚪的</a:t>
              </a:r>
              <a:r>
                <a:rPr lang="en-US" sz="2400" b="1">
                  <a:solidFill>
                    <a:srgbClr val="0000FF"/>
                  </a:solidFill>
                  <a:latin typeface="宋体"/>
                </a:rPr>
                <a:t>甲状腺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，发现蝌蚪停止了发育，不能发育成蛙。</a:t>
              </a:r>
              <a:endParaRPr/>
            </a:p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FF0000"/>
                  </a:solidFill>
                  <a:latin typeface="宋体"/>
                </a:rPr>
                <a:t>实验二：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在第一个实验的基础上，在饲养缸的水中放</a:t>
              </a:r>
              <a:endParaRPr/>
            </a:p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入</a:t>
              </a:r>
              <a:r>
                <a:rPr lang="en-US" sz="2400" b="1">
                  <a:solidFill>
                    <a:srgbClr val="0000FF"/>
                  </a:solidFill>
                  <a:latin typeface="宋体"/>
                </a:rPr>
                <a:t>甲状腺激素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，发现破坏了甲状腺的蝌蚪又发育成蛙。</a:t>
              </a:r>
              <a:endParaRPr/>
            </a:p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FF0000"/>
                  </a:solidFill>
                  <a:latin typeface="宋体"/>
                </a:rPr>
                <a:t>实验三：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在饲养正常蝌蚪的水中放入</a:t>
              </a:r>
              <a:r>
                <a:rPr lang="en-US" sz="2400" b="1">
                  <a:solidFill>
                    <a:srgbClr val="0000FF"/>
                  </a:solidFill>
                  <a:latin typeface="宋体"/>
                </a:rPr>
                <a:t>甲状腺激素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，则</a:t>
              </a:r>
              <a:endParaRPr/>
            </a:p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蝌蚪提前变成蛙，但蛙只有苍蝇大小。 </a:t>
              </a:r>
              <a:endParaRPr/>
            </a:p>
          </p:txBody>
        </p:sp>
      </p:grp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81025" y="700087"/>
            <a:ext cx="7962900" cy="5513387"/>
          </a:xfrm>
          <a:prstGeom prst="roundRect">
            <a:avLst>
              <a:gd name="adj" fmla="val 48462"/>
            </a:avLst>
          </a:prstGeom>
          <a:gradFill rotWithShape="1">
            <a:gsLst>
              <a:gs pos="0">
                <a:srgbClr val="CCCCFF"/>
              </a:gs>
              <a:gs pos="100000">
                <a:srgbClr val="ffffff"/>
              </a:gs>
            </a:gsLst>
            <a:lin ang="2700000" scaled="1"/>
          </a:gradFill>
          <a:ln w="28575">
            <a:solidFill>
              <a:srgbClr val="33CCCC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1173162" y="3552825"/>
            <a:ext cx="1274762" cy="609600"/>
            <a:chOff x="0" y="0"/>
            <a:chExt cx="1160" cy="384"/>
          </a:xfrm>
        </p:grpSpPr>
        <p:sp>
          <p:nvSpPr>
            <p:cNvPr id="4" name=""/>
            <p:cNvSpPr/>
            <p:nvPr/>
          </p:nvSpPr>
          <p:spPr>
            <a:xfrm>
              <a:off x="739" y="2238"/>
              <a:ext cx="803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5" name=""/>
            <p:cNvGrpSpPr/>
            <p:nvPr/>
          </p:nvGrpSpPr>
          <p:grpSpPr>
            <a:xfrm>
              <a:off x="2" y="0"/>
              <a:ext cx="1158" cy="384"/>
              <a:chOff x="0" y="0"/>
              <a:chExt cx="997" cy="384"/>
            </a:xfrm>
          </p:grpSpPr>
          <p:sp>
            <p:nvSpPr>
              <p:cNvPr id="6" name=""/>
              <p:cNvSpPr/>
              <p:nvPr/>
            </p:nvSpPr>
            <p:spPr>
              <a:xfrm>
                <a:off x="2" y="0"/>
                <a:ext cx="1158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7" name=""/>
              <p:cNvSpPr/>
              <p:nvPr/>
            </p:nvSpPr>
            <p:spPr>
              <a:xfrm>
                <a:off x="0" y="0"/>
                <a:ext cx="997" cy="384"/>
              </a:xfrm>
              <a:prstGeom prst="roundRect">
                <a:avLst>
                  <a:gd name="adj" fmla="val 17510"/>
                </a:avLst>
              </a:prstGeom>
              <a:solidFill>
                <a:srgbClr val="CCFFFF"/>
              </a:solidFill>
              <a:ln/>
            </p:spPr>
            <p:txBody>
              <a:bodyPr wrap="none" anchor="ctr"/>
              <a:lstStyle/>
              <a:p>
                <a:endParaRPr/>
              </a:p>
            </p:txBody>
          </p:sp>
          <p:sp>
            <p:nvSpPr>
              <p:cNvPr id="8" name=""/>
              <p:cNvSpPr/>
              <p:nvPr/>
            </p:nvSpPr>
            <p:spPr>
              <a:xfrm>
                <a:off x="2" y="275"/>
                <a:ext cx="994" cy="92"/>
              </a:xfrm>
              <a:prstGeom prst="roundRect">
                <a:avLst>
                  <a:gd name="adj" fmla="val 50004"/>
                </a:avLst>
              </a:prstGeom>
              <a:gradFill rotWithShape="1">
                <a:gsLst>
                  <a:gs pos="0">
                    <a:srgbClr val="E0AD2E">
                      <a:alpha val="0"/>
                      <a:gamma/>
                      <a:shade val="37255"/>
                      <a:invGamma/>
                    </a:srgbClr>
                  </a:gs>
                  <a:gs pos="100000">
                    <a:srgbClr val="E0AD2E">
                      <a:alpha val="0"/>
                      <a:gamma/>
                      <a:shade val="37255"/>
                      <a:invGamma/>
                    </a:srgbClr>
                  </a:gs>
                </a:gsLst>
                <a:lin ang="5400000" scaled="1"/>
              </a:gradFill>
              <a:ln/>
            </p:spPr>
            <p:txBody>
              <a:bodyPr wrap="none" anchor="ctr"/>
              <a:lstStyle/>
              <a:p>
                <a:endParaRPr/>
              </a:p>
            </p:txBody>
          </p:sp>
          <p:sp>
            <p:nvSpPr>
              <p:cNvPr id="9" name=""/>
              <p:cNvSpPr/>
              <p:nvPr/>
            </p:nvSpPr>
            <p:spPr>
              <a:xfrm>
                <a:off x="2" y="12"/>
                <a:ext cx="994" cy="92"/>
              </a:xfrm>
              <a:prstGeom prst="roundRect">
                <a:avLst>
                  <a:gd name="adj" fmla="val 50004"/>
                </a:avLst>
              </a:prstGeom>
              <a:gradFill rotWithShape="1">
                <a:gsLst>
                  <a:gs pos="0">
                    <a:srgbClr val="E0AD2E">
                      <a:alpha val="0"/>
                      <a:gamma/>
                      <a:shade val="37255"/>
                      <a:invGamma/>
                    </a:srgbClr>
                  </a:gs>
                  <a:gs pos="100000">
                    <a:srgbClr val="E0AD2E">
                      <a:alpha val="0"/>
                      <a:gamma/>
                      <a:shade val="37255"/>
                      <a:invGamma/>
                    </a:srgbClr>
                  </a:gs>
                </a:gsLst>
                <a:lin ang="5400000" scaled="1"/>
              </a:gradFill>
              <a:ln/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10" name=""/>
            <p:cNvSpPr/>
            <p:nvPr/>
          </p:nvSpPr>
          <p:spPr>
            <a:xfrm>
              <a:off x="0" y="12"/>
              <a:ext cx="1160" cy="327"/>
            </a:xfrm>
            <a:prstGeom prst="rect">
              <a:avLst/>
            </a:prstGeom>
            <a:ln/>
          </p:spPr>
          <p:txBody>
            <a:bodyPr/>
            <a:lstStyle/>
            <a:p>
              <a:endParaRPr/>
            </a:p>
          </p:txBody>
        </p:sp>
      </p:grpSp>
      <p:grpSp>
        <p:nvGrpSpPr>
          <p:cNvPr id="11" name=""/>
          <p:cNvGrpSpPr/>
          <p:nvPr/>
        </p:nvGrpSpPr>
        <p:grpSpPr>
          <a:xfrm>
            <a:off x="1173162" y="1876425"/>
            <a:ext cx="1274762" cy="609600"/>
            <a:chOff x="0" y="0"/>
            <a:chExt cx="1160" cy="384"/>
          </a:xfrm>
        </p:grpSpPr>
        <p:sp>
          <p:nvSpPr>
            <p:cNvPr id="12" name=""/>
            <p:cNvSpPr/>
            <p:nvPr/>
          </p:nvSpPr>
          <p:spPr>
            <a:xfrm>
              <a:off x="739" y="1182"/>
              <a:ext cx="803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13" name=""/>
            <p:cNvGrpSpPr/>
            <p:nvPr/>
          </p:nvGrpSpPr>
          <p:grpSpPr>
            <a:xfrm>
              <a:off x="2" y="0"/>
              <a:ext cx="1158" cy="384"/>
              <a:chOff x="0" y="0"/>
              <a:chExt cx="997" cy="384"/>
            </a:xfrm>
          </p:grpSpPr>
          <p:sp>
            <p:nvSpPr>
              <p:cNvPr id="14" name=""/>
              <p:cNvSpPr/>
              <p:nvPr/>
            </p:nvSpPr>
            <p:spPr>
              <a:xfrm>
                <a:off x="2" y="0"/>
                <a:ext cx="1158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0" y="0"/>
                <a:ext cx="997" cy="384"/>
              </a:xfrm>
              <a:prstGeom prst="roundRect">
                <a:avLst>
                  <a:gd name="adj" fmla="val 17510"/>
                </a:avLst>
              </a:prstGeom>
              <a:solidFill>
                <a:srgbClr val="CCFFFF"/>
              </a:solidFill>
              <a:ln/>
            </p:spPr>
            <p:txBody>
              <a:bodyPr wrap="none" anchor="ctr"/>
              <a:lstStyle/>
              <a:p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>
                <a:off x="2" y="275"/>
                <a:ext cx="994" cy="92"/>
              </a:xfrm>
              <a:prstGeom prst="roundRect">
                <a:avLst>
                  <a:gd name="adj" fmla="val 50004"/>
                </a:avLst>
              </a:prstGeom>
              <a:gradFill rotWithShape="1">
                <a:gsLst>
                  <a:gs pos="0">
                    <a:srgbClr val="E0AD2E">
                      <a:alpha val="0"/>
                      <a:gamma/>
                      <a:shade val="37255"/>
                      <a:invGamma/>
                    </a:srgbClr>
                  </a:gs>
                  <a:gs pos="100000">
                    <a:srgbClr val="E0AD2E">
                      <a:alpha val="0"/>
                      <a:gamma/>
                      <a:shade val="37255"/>
                      <a:invGamma/>
                    </a:srgbClr>
                  </a:gs>
                </a:gsLst>
                <a:lin ang="5400000" scaled="1"/>
              </a:gradFill>
              <a:ln/>
            </p:spPr>
            <p:txBody>
              <a:bodyPr wrap="none" anchor="ctr"/>
              <a:lstStyle/>
              <a:p>
                <a:endParaRPr/>
              </a:p>
            </p:txBody>
          </p:sp>
          <p:sp>
            <p:nvSpPr>
              <p:cNvPr id="17" name=""/>
              <p:cNvSpPr/>
              <p:nvPr/>
            </p:nvSpPr>
            <p:spPr>
              <a:xfrm>
                <a:off x="2" y="12"/>
                <a:ext cx="994" cy="92"/>
              </a:xfrm>
              <a:prstGeom prst="roundRect">
                <a:avLst>
                  <a:gd name="adj" fmla="val 50004"/>
                </a:avLst>
              </a:prstGeom>
              <a:gradFill rotWithShape="1">
                <a:gsLst>
                  <a:gs pos="0">
                    <a:srgbClr val="E0AD2E">
                      <a:alpha val="0"/>
                      <a:gamma/>
                      <a:shade val="37255"/>
                      <a:invGamma/>
                    </a:srgbClr>
                  </a:gs>
                  <a:gs pos="100000">
                    <a:srgbClr val="E0AD2E">
                      <a:alpha val="0"/>
                      <a:gamma/>
                      <a:shade val="37255"/>
                      <a:invGamma/>
                    </a:srgbClr>
                  </a:gs>
                </a:gsLst>
                <a:lin ang="5400000" scaled="1"/>
              </a:gradFill>
              <a:ln/>
            </p:spPr>
            <p:txBody>
              <a:bodyPr wrap="none" anchor="ctr"/>
              <a:lstStyle/>
              <a:p>
                <a:pPr algn="ctr" fontAlgn="auto"/>
                <a:endParaRPr/>
              </a:p>
            </p:txBody>
          </p:sp>
        </p:grpSp>
        <p:sp>
          <p:nvSpPr>
            <p:cNvPr id="18" name=""/>
            <p:cNvSpPr/>
            <p:nvPr/>
          </p:nvSpPr>
          <p:spPr>
            <a:xfrm>
              <a:off x="0" y="12"/>
              <a:ext cx="1160" cy="327"/>
            </a:xfrm>
            <a:prstGeom prst="rect">
              <a:avLst/>
            </a:prstGeom>
            <a:ln/>
          </p:spPr>
          <p:txBody>
            <a:bodyPr/>
            <a:lstStyle/>
            <a:p>
              <a:endParaRPr/>
            </a:p>
          </p:txBody>
        </p:sp>
      </p:grpSp>
      <p:sp>
        <p:nvSpPr>
          <p:cNvPr id="19" name=""/>
          <p:cNvSpPr/>
          <p:nvPr/>
        </p:nvSpPr>
        <p:spPr>
          <a:xfrm>
            <a:off x="1749425" y="2736850"/>
            <a:ext cx="5216525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宋体"/>
              </a:rPr>
              <a:t>甲状腺激素能使人和动物的发育提早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1263650" y="3584575"/>
            <a:ext cx="17557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3300"/>
                </a:solidFill>
                <a:latin typeface="宋体"/>
              </a:rPr>
              <a:t>思考: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1865312" y="4621212"/>
            <a:ext cx="5087937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宋体"/>
              </a:rPr>
              <a:t>如果甲状腺激素分泌异常时怎样?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1216025" y="1916112"/>
            <a:ext cx="20875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3300"/>
                </a:solidFill>
                <a:latin typeface="宋体"/>
              </a:rPr>
              <a:t>结论: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944562" y="692150"/>
            <a:ext cx="3744912" cy="2603500"/>
          </a:xfrm>
          <a:prstGeom prst="rect">
            <a:avLst/>
          </a:prstGeom>
          <a:noFill/>
          <a:ln/>
        </p:spPr>
      </p:pic>
      <p:grpSp>
        <p:nvGrpSpPr>
          <p:cNvPr id="2" name=""/>
          <p:cNvGrpSpPr/>
          <p:nvPr/>
        </p:nvGrpSpPr>
        <p:grpSpPr>
          <a:xfrm>
            <a:off x="5321300" y="892175"/>
            <a:ext cx="3028950" cy="5159375"/>
            <a:chOff x="0" y="0"/>
            <a:chExt cx="1908" cy="3250"/>
          </a:xfrm>
        </p:grpSpPr>
        <p:sp>
          <p:nvSpPr>
            <p:cNvPr id="3" name=""/>
            <p:cNvSpPr/>
            <p:nvPr/>
          </p:nvSpPr>
          <p:spPr>
            <a:xfrm>
              <a:off x="3352" y="562"/>
              <a:ext cx="1908" cy="325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1908" cy="3250"/>
            </a:xfrm>
            <a:prstGeom prst="ellipse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99CCFF"/>
              </a:solidFill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763" y="920"/>
              <a:ext cx="346" cy="1381"/>
            </a:xfrm>
            <a:prstGeom prst="rect">
              <a:avLst/>
            </a:prstGeom>
            <a:ln/>
          </p:spPr>
          <p:txBody>
            <a:bodyPr wrap="none"/>
            <a:lstStyle/>
            <a:p>
              <a:pPr algn="ctr"/>
              <a:r>
                <a:rPr lang="en-US" sz="2400" b="1">
                  <a:solidFill>
                    <a:srgbClr val="800000"/>
                  </a:solidFill>
                  <a:latin typeface="Times New Roman"/>
                </a:rPr>
                <a:t>地方性甲状腺肿</a:t>
              </a:r>
              <a:endParaRPr/>
            </a:p>
          </p:txBody>
        </p:sp>
      </p:grpSp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942975" y="3508375"/>
            <a:ext cx="3746500" cy="2646362"/>
          </a:xfrm>
          <a:prstGeom prst="rect">
            <a:avLst/>
          </a:prstGeom>
          <a:noFill/>
          <a:ln/>
        </p:spPr>
      </p:pic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>
          <a:xfrm>
            <a:off x="884237" y="842962"/>
            <a:ext cx="4465637" cy="5308600"/>
          </a:xfrm>
          <a:prstGeom prst="rect">
            <a:avLst/>
          </a:prstGeom>
          <a:noFill/>
          <a:ln/>
        </p:spPr>
      </p:pic>
      <p:grpSp>
        <p:nvGrpSpPr>
          <p:cNvPr id="2" name=""/>
          <p:cNvGrpSpPr/>
          <p:nvPr/>
        </p:nvGrpSpPr>
        <p:grpSpPr>
          <a:xfrm>
            <a:off x="5764212" y="857250"/>
            <a:ext cx="2482850" cy="5267325"/>
            <a:chOff x="0" y="0"/>
            <a:chExt cx="1564" cy="3318"/>
          </a:xfrm>
        </p:grpSpPr>
        <p:sp>
          <p:nvSpPr>
            <p:cNvPr id="3" name=""/>
            <p:cNvSpPr/>
            <p:nvPr/>
          </p:nvSpPr>
          <p:spPr>
            <a:xfrm>
              <a:off x="3631" y="540"/>
              <a:ext cx="1564" cy="331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3" y="0"/>
              <a:ext cx="1534" cy="3318"/>
            </a:xfrm>
            <a:prstGeom prst="ellipse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CC99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0" y="1499"/>
              <a:ext cx="1564" cy="288"/>
            </a:xfrm>
            <a:prstGeom prst="rect">
              <a:avLst/>
            </a:prstGeom>
            <a:ln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/>
                </a:rPr>
                <a:t>呆小症患者</a:t>
              </a:r>
              <a:endParaRPr/>
            </a:p>
          </p:txBody>
        </p:sp>
      </p:grp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1020762" y="590550"/>
            <a:ext cx="3933825" cy="5711825"/>
          </a:xfrm>
          <a:prstGeom prst="rect">
            <a:avLst/>
          </a:prstGeom>
          <a:noFill/>
          <a:ln/>
        </p:spPr>
      </p:pic>
      <p:grpSp>
        <p:nvGrpSpPr>
          <p:cNvPr id="2" name=""/>
          <p:cNvGrpSpPr/>
          <p:nvPr/>
        </p:nvGrpSpPr>
        <p:grpSpPr>
          <a:xfrm>
            <a:off x="5686425" y="2211387"/>
            <a:ext cx="2317750" cy="2301875"/>
            <a:chOff x="0" y="0"/>
            <a:chExt cx="1460" cy="1450"/>
          </a:xfrm>
        </p:grpSpPr>
        <p:sp>
          <p:nvSpPr>
            <p:cNvPr id="3" name=""/>
            <p:cNvSpPr/>
            <p:nvPr/>
          </p:nvSpPr>
          <p:spPr>
            <a:xfrm>
              <a:off x="3582" y="1393"/>
              <a:ext cx="1460" cy="145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1460" cy="1450"/>
            </a:xfrm>
            <a:prstGeom prst="ellipse">
              <a:avLst/>
            </a:prstGeom>
            <a:gradFill rotWithShape="1">
              <a:gsLst>
                <a:gs pos="0">
                  <a:srgbClr val="FF6600">
                    <a:alpha val="62000"/>
                    <a:gamma/>
                    <a:shade val="37255"/>
                    <a:invGamma/>
                  </a:srgbClr>
                </a:gs>
                <a:gs pos="100000">
                  <a:srgbClr val="FF6600">
                    <a:alpha val="62000"/>
                    <a:gamma/>
                    <a:shade val="37255"/>
                    <a:invGamma/>
                  </a:srgbClr>
                </a:gs>
              </a:gsLst>
              <a:lin ang="5400000" scaled="1"/>
            </a:gradFill>
            <a:ln w="38100" cap="rnd">
              <a:solidFill>
                <a:srgbClr val="00FF00"/>
              </a:solidFill>
              <a:prstDash val="sysDot"/>
            </a:ln>
          </p:spPr>
          <p:txBody>
            <a:bodyPr anchor="ctr"/>
            <a:lstStyle/>
            <a:p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382" y="388"/>
              <a:ext cx="638" cy="633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FF"/>
                  </a:solidFill>
                  <a:latin typeface="Times New Roman"/>
                </a:rPr>
                <a:t>甲  亢</a:t>
              </a:r>
              <a:endParaRPr/>
            </a:p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FF"/>
                  </a:solidFill>
                  <a:latin typeface="Times New Roman"/>
                </a:rPr>
                <a:t>患  者</a:t>
              </a:r>
              <a:endParaRPr/>
            </a:p>
          </p:txBody>
        </p:sp>
      </p:grp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46125" y="1566862"/>
            <a:ext cx="7597775" cy="4673600"/>
          </a:xfrm>
          <a:prstGeom prst="horizontalScroll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lin ang="5400000" scaled="1"/>
          </a:gradFill>
          <a:ln w="34925">
            <a:solidFill>
              <a:srgbClr val="FF6600"/>
            </a:solidFill>
          </a:ln>
        </p:spPr>
        <p:txBody>
          <a:bodyPr wrap="none" anchor="ctr"/>
          <a:lstStyle/>
          <a:p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1423987" y="909637"/>
            <a:ext cx="6346825" cy="715962"/>
            <a:chOff x="0" y="0"/>
            <a:chExt cx="3998" cy="451"/>
          </a:xfrm>
        </p:grpSpPr>
        <p:sp>
          <p:nvSpPr>
            <p:cNvPr id="4" name=""/>
            <p:cNvSpPr/>
            <p:nvPr/>
          </p:nvSpPr>
          <p:spPr>
            <a:xfrm>
              <a:off x="897" y="573"/>
              <a:ext cx="3998" cy="45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 flipH="1" flipV="1">
              <a:off x="401" y="0"/>
              <a:ext cx="3054" cy="451"/>
            </a:xfrm>
            <a:prstGeom prst="doubleWave">
              <a:avLst/>
            </a:prstGeom>
            <a:gradFill rotWithShape="1">
              <a:gsLst>
                <a:gs pos="0">
                  <a:srgbClr val="FFCCFF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CC99FF"/>
              </a:solidFill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6" name=""/>
            <p:cNvSpPr/>
            <p:nvPr>
              <p:ph type="title" idx="0"/>
            </p:nvPr>
          </p:nvSpPr>
          <p:spPr>
            <a:xfrm>
              <a:off x="0" y="69"/>
              <a:ext cx="3998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ctr" defTabSz="914400"/>
              <a:r>
                <a:rPr lang="en-US" sz="2400" b="1">
                  <a:solidFill>
                    <a:srgbClr val="0000FF"/>
                  </a:solidFill>
                  <a:latin typeface="Arial"/>
                </a:rPr>
                <a:t>比较“侏儒症”和“呆小症”</a:t>
              </a:r>
              <a:endParaRPr/>
            </a:p>
          </p:txBody>
        </p:sp>
      </p:grpSp>
      <p:sp>
        <p:nvSpPr>
          <p:cNvPr id="7" name=""/>
          <p:cNvSpPr/>
          <p:nvPr>
            <p:ph type="body" idx="1"/>
          </p:nvPr>
        </p:nvSpPr>
        <p:spPr>
          <a:xfrm>
            <a:off x="1143000" y="2035175"/>
            <a:ext cx="6673850" cy="639762"/>
          </a:xfrm>
          <a:prstGeom prst="rect">
            <a:avLst/>
          </a:prstGeom>
          <a:ln/>
        </p:spPr>
        <p:txBody>
          <a:bodyPr/>
          <a:lstStyle/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800000"/>
                </a:solidFill>
                <a:latin typeface="Arial"/>
              </a:rPr>
              <a:t>相同点：</a:t>
            </a:r>
            <a:r>
              <a:rPr lang="en-US" sz="2400" b="1">
                <a:solidFill>
                  <a:srgbClr val="000000"/>
                </a:solidFill>
                <a:latin typeface="Arial"/>
              </a:rPr>
              <a:t>患者都是从幼年患病且身材都矮小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1130300" y="2700337"/>
            <a:ext cx="6751637" cy="2830512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800000"/>
                </a:solidFill>
              </a:rPr>
              <a:t>不同点：</a:t>
            </a:r>
            <a:r>
              <a:rPr lang="en-US" sz="2400" b="1"/>
              <a:t>“侏儒症”是由于患者在幼年时生长激素分泌不足引起生长缓慢，患者身材矮小但智力一般正常。“呆小症”是由于甲状腺功能不足，甲状腺激素分泌过少，造成生长发育迟缓，患者不仅身材矮，生殖器官不发育且智力低下。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90550" y="674687"/>
            <a:ext cx="7962900" cy="5634037"/>
          </a:xfrm>
          <a:prstGeom prst="roundRect">
            <a:avLst>
              <a:gd name="adj" fmla="val 27701"/>
            </a:avLst>
          </a:prstGeom>
          <a:gradFill rotWithShape="1">
            <a:gsLst>
              <a:gs pos="0">
                <a:srgbClr val="CCECFF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CC99FF"/>
            </a:solidFill>
          </a:ln>
        </p:spPr>
        <p:txBody>
          <a:bodyPr wrap="none" anchor="ctr"/>
          <a:lstStyle/>
          <a:p>
            <a:endParaRPr/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739775" y="868362"/>
            <a:ext cx="3683000" cy="4416425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5699125" y="1260475"/>
            <a:ext cx="1257300" cy="45720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位 置：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400550" y="2644775"/>
            <a:ext cx="3943350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分泌激素名称：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406900" y="4030662"/>
            <a:ext cx="3887787" cy="45720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宋体"/>
              </a:rPr>
              <a:t>激素的主要作用：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241925" y="1952625"/>
            <a:ext cx="2022475" cy="45720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400" b="1">
                <a:latin typeface="楷体_GB2312"/>
              </a:rPr>
              <a:t>散布于胰腺中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800725" y="3338512"/>
            <a:ext cx="1103312" cy="45720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400" b="1">
                <a:latin typeface="楷体_GB2312"/>
              </a:rPr>
              <a:t>胰岛素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232400" y="4724400"/>
            <a:ext cx="2328862" cy="45720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400" b="1">
                <a:latin typeface="楷体_GB2312"/>
              </a:rPr>
              <a:t>调节血糖的代谢</a:t>
            </a:r>
            <a:endParaRPr/>
          </a:p>
        </p:txBody>
      </p:sp>
      <p:grpSp>
        <p:nvGrpSpPr>
          <p:cNvPr id="9" name=""/>
          <p:cNvGrpSpPr/>
          <p:nvPr/>
        </p:nvGrpSpPr>
        <p:grpSpPr>
          <a:xfrm>
            <a:off x="1865312" y="5353050"/>
            <a:ext cx="1447800" cy="541337"/>
            <a:chOff x="0" y="0"/>
            <a:chExt cx="912" cy="341"/>
          </a:xfrm>
        </p:grpSpPr>
        <p:sp>
          <p:nvSpPr>
            <p:cNvPr id="10" name=""/>
            <p:cNvSpPr/>
            <p:nvPr/>
          </p:nvSpPr>
          <p:spPr>
            <a:xfrm>
              <a:off x="1175" y="3372"/>
              <a:ext cx="912" cy="34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0" y="5"/>
              <a:ext cx="912" cy="336"/>
            </a:xfrm>
            <a:prstGeom prst="roundRect">
              <a:avLst>
                <a:gd name="adj" fmla="val 50004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008000"/>
              </a:solidFill>
            </a:ln>
            <a:effectLst>
              <a:outerShdw dist="53975" dir="2700000" algn="ctr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180" y="0"/>
              <a:ext cx="566" cy="327"/>
            </a:xfrm>
            <a:prstGeom prst="rect">
              <a:avLst/>
            </a:prstGeom>
            <a:ln/>
          </p:spPr>
          <p:txBody>
            <a:bodyPr wrap="none"/>
            <a:lstStyle/>
            <a:p>
              <a:pPr algn="ctr"/>
              <a:r>
                <a:rPr lang="en-US" sz="2800" b="1">
                  <a:solidFill>
                    <a:srgbClr val="0000FF"/>
                  </a:solidFill>
                  <a:latin typeface="Times New Roman"/>
                </a:rPr>
                <a:t>胰岛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219200" y="971550"/>
            <a:ext cx="6705600" cy="4914900"/>
          </a:xfrm>
          <a:prstGeom prst="rect">
            <a:avLst/>
          </a:prstGeom>
          <a:noFill/>
          <a:ln/>
        </p:spPr>
      </p:pic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904875" y="928687"/>
            <a:ext cx="2147887" cy="574675"/>
            <a:chOff x="0" y="0"/>
            <a:chExt cx="1353" cy="362"/>
          </a:xfrm>
        </p:grpSpPr>
        <p:sp>
          <p:nvSpPr>
            <p:cNvPr id="3" name=""/>
            <p:cNvSpPr/>
            <p:nvPr/>
          </p:nvSpPr>
          <p:spPr>
            <a:xfrm>
              <a:off x="570" y="585"/>
              <a:ext cx="1353" cy="36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0" y="0"/>
              <a:ext cx="1338" cy="362"/>
            </a:xfrm>
            <a:prstGeom prst="roundRect">
              <a:avLst/>
            </a:prstGeom>
            <a:gradFill rotWithShape="1">
              <a:gsLst>
                <a:gs pos="0">
                  <a:srgbClr val="66CCFF">
                    <a:gamma/>
                    <a:shade val="37255"/>
                    <a:invGamma/>
                  </a:srgbClr>
                </a:gs>
                <a:gs pos="100000">
                  <a:srgbClr val="66CCFF">
                    <a:gamma/>
                    <a:shade val="37255"/>
                    <a:invGamma/>
                  </a:srgbClr>
                </a:gs>
              </a:gsLst>
              <a:lin ang="5400000" scaled="1"/>
            </a:gradFill>
            <a:ln>
              <a:solidFill>
                <a:srgbClr val="66CCFF"/>
              </a:solidFill>
            </a:ln>
            <a:effectLst>
              <a:outerShdw dist="71437" dir="2700000" algn="ctr">
                <a:srgbClr val="808080"/>
              </a:outerShdw>
            </a:effectLst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5" name=""/>
            <p:cNvSpPr/>
            <p:nvPr>
              <p:ph type="title" idx="0"/>
            </p:nvPr>
          </p:nvSpPr>
          <p:spPr>
            <a:xfrm>
              <a:off x="53" y="2"/>
              <a:ext cx="1300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en-US" sz="2800" b="1">
                  <a:solidFill>
                    <a:srgbClr val="0000FF"/>
                  </a:solidFill>
                  <a:latin typeface="Arial"/>
                </a:rPr>
                <a:t>实验分析：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738187" y="1377950"/>
            <a:ext cx="7627937" cy="4924425"/>
          </a:xfrm>
          <a:prstGeom prst="horizontalScroll">
            <a:avLst/>
          </a:prstGeom>
          <a:gradFill rotWithShape="1">
            <a:gsLst>
              <a:gs pos="0">
                <a:srgbClr val="FFCCFF">
                  <a:alpha val="59999"/>
                </a:srgbClr>
              </a:gs>
              <a:gs pos="100000">
                <a:srgbClr val="ffffff">
                  <a:alpha val="59999"/>
                </a:srgbClr>
              </a:gs>
            </a:gsLst>
            <a:lin ang="5400000" scaled="1"/>
          </a:gradFill>
          <a:ln w="28575">
            <a:solidFill>
              <a:srgbClr val="99CC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"/>
          <p:cNvSpPr/>
          <p:nvPr>
            <p:ph type="body" sz="half" idx="1"/>
          </p:nvPr>
        </p:nvSpPr>
        <p:spPr>
          <a:xfrm>
            <a:off x="1262062" y="1846262"/>
            <a:ext cx="6756400" cy="2830512"/>
          </a:xfrm>
          <a:prstGeom prst="rect">
            <a:avLst/>
          </a:prstGeom>
          <a:ln/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/>
              <a:t>实验一：狗切除</a:t>
            </a:r>
            <a:r>
              <a:rPr lang="en-US" sz="2400" b="1">
                <a:solidFill>
                  <a:srgbClr val="0000FF"/>
                </a:solidFill>
              </a:rPr>
              <a:t>胰腺</a:t>
            </a:r>
            <a:r>
              <a:rPr lang="en-US" sz="2400" b="1"/>
              <a:t>后，尿液中出现了葡萄糖，并出现糖尿病病人的一些症状。</a:t>
            </a:r>
            <a:endParaRPr/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/>
              <a:t>实验二：将正常狗的胰管结扎，发现胰腺大部分萎缩了，只有内部一团团的细胞──</a:t>
            </a:r>
            <a:r>
              <a:rPr lang="en-US" sz="2400" b="1">
                <a:solidFill>
                  <a:srgbClr val="0000FF"/>
                </a:solidFill>
              </a:rPr>
              <a:t>胰岛</a:t>
            </a:r>
            <a:r>
              <a:rPr lang="en-US" sz="2400" b="1"/>
              <a:t>活着，并且尿液中没有出现葡萄糖。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1371600" y="4589462"/>
            <a:ext cx="6489700" cy="118745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0000FF"/>
                </a:solidFill>
              </a:rPr>
              <a:t>此实验说明：可能是胰岛分泌了一种能够调节糖的吸收和利用的物质。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08012" y="1587500"/>
            <a:ext cx="7893050" cy="4025900"/>
          </a:xfrm>
          <a:prstGeom prst="verticalScroll">
            <a:avLst/>
          </a:prstGeom>
          <a:gradFill rotWithShape="1">
            <a:gsLst>
              <a:gs pos="0">
                <a:srgbClr val="CCFFCC">
                  <a:alpha val="50000"/>
                  <a:gamma/>
                  <a:shade val="37255"/>
                  <a:invGamma/>
                </a:srgbClr>
              </a:gs>
              <a:gs pos="100000">
                <a:srgbClr val="CCFFCC">
                  <a:alpha val="50000"/>
                  <a:gamma/>
                  <a:shade val="37255"/>
                  <a:invGamma/>
                </a:srgbClr>
              </a:gs>
            </a:gsLst>
            <a:lin ang="5400000" scaled="1"/>
          </a:gradFill>
          <a:ln w="28575">
            <a:solidFill>
              <a:srgbClr val="99CC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1214437" y="2212975"/>
            <a:ext cx="6697662" cy="1735137"/>
          </a:xfrm>
          <a:prstGeom prst="rect">
            <a:avLst/>
          </a:prstGeom>
          <a:ln/>
        </p:spPr>
        <p:txBody>
          <a:bodyPr/>
          <a:lstStyle/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Arial"/>
              </a:rPr>
              <a:t>实验三：加拿大科学家班廷从狗的胰岛中提取出</a:t>
            </a:r>
            <a:endParaRPr/>
          </a:p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Arial"/>
              </a:rPr>
              <a:t>了胰岛素，用胰岛素治疗患糖尿病的狗并获得了成功。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236662" y="3792537"/>
            <a:ext cx="6604000" cy="118745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0000FF"/>
                </a:solidFill>
              </a:rPr>
              <a:t>此实验说明：胰岛素是由胰岛分泌的，胰岛素能调节糖的吸收和利用。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074737" y="1982787"/>
            <a:ext cx="6823075" cy="3302000"/>
          </a:xfrm>
          <a:prstGeom prst="horizontalScroll">
            <a:avLst/>
          </a:prstGeom>
          <a:gradFill rotWithShape="1">
            <a:gsLst>
              <a:gs pos="0">
                <a:srgbClr val="CCFFFF">
                  <a:alpha val="59999"/>
                </a:srgbClr>
              </a:gs>
              <a:gs pos="100000">
                <a:srgbClr val="ffffff">
                  <a:alpha val="59999"/>
                </a:srgbClr>
              </a:gs>
            </a:gsLst>
            <a:lin ang="5400000" scaled="1"/>
          </a:gradFill>
          <a:ln w="28575">
            <a:solidFill>
              <a:srgbClr val="CC99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814387" y="1038225"/>
            <a:ext cx="3757612" cy="838200"/>
            <a:chOff x="0" y="0"/>
            <a:chExt cx="2367" cy="528"/>
          </a:xfrm>
        </p:grpSpPr>
        <p:sp>
          <p:nvSpPr>
            <p:cNvPr id="4" name=""/>
            <p:cNvSpPr/>
            <p:nvPr/>
          </p:nvSpPr>
          <p:spPr>
            <a:xfrm>
              <a:off x="513" y="654"/>
              <a:ext cx="2367" cy="52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0" y="0"/>
              <a:ext cx="2174" cy="528"/>
            </a:xfrm>
            <a:prstGeom prst="ribbon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5400000" scaled="1"/>
            </a:gradFill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6" name=""/>
            <p:cNvSpPr/>
            <p:nvPr>
              <p:ph type="title" idx="0"/>
            </p:nvPr>
          </p:nvSpPr>
          <p:spPr>
            <a:xfrm>
              <a:off x="553" y="119"/>
              <a:ext cx="1814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en-US" sz="2800" b="1">
                  <a:solidFill>
                    <a:srgbClr val="0000FF"/>
                  </a:solidFill>
                  <a:latin typeface="Arial"/>
                </a:rPr>
                <a:t>生活体验：</a:t>
              </a:r>
              <a:endParaRPr/>
            </a:p>
          </p:txBody>
        </p:sp>
      </p:grpSp>
      <p:sp>
        <p:nvSpPr>
          <p:cNvPr id="7" name=""/>
          <p:cNvSpPr/>
          <p:nvPr>
            <p:ph type="body" idx="1"/>
          </p:nvPr>
        </p:nvSpPr>
        <p:spPr>
          <a:xfrm>
            <a:off x="2005012" y="2655887"/>
            <a:ext cx="5192712" cy="1187450"/>
          </a:xfrm>
          <a:prstGeom prst="rect">
            <a:avLst/>
          </a:prstGeom>
          <a:ln/>
        </p:spPr>
        <p:txBody>
          <a:bodyPr/>
          <a:lstStyle/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华文新魏"/>
              </a:rPr>
              <a:t>当你在特别兴奋或突遇危险的时候，你的心理感受及身体状况会怎样？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141537" y="4095750"/>
            <a:ext cx="4473575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solidFill>
                  <a:srgbClr val="FF3300"/>
                </a:solidFill>
              </a:rPr>
              <a:t>面红耳赤、心跳加快、血压升高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58812" y="1538287"/>
            <a:ext cx="7823200" cy="4010025"/>
          </a:xfrm>
          <a:prstGeom prst="doubleWave">
            <a:avLst/>
          </a:prstGeom>
          <a:gradFill rotWithShape="1">
            <a:gsLst>
              <a:gs pos="0">
                <a:srgbClr val="FFCC00">
                  <a:alpha val="59999"/>
                </a:srgbClr>
              </a:gs>
              <a:gs pos="100000">
                <a:srgbClr val="ffffff">
                  <a:alpha val="59999"/>
                </a:srgbClr>
              </a:gs>
            </a:gsLst>
            <a:lin ang="5400000" scaled="1"/>
          </a:gradFill>
          <a:ln w="28575">
            <a:solidFill>
              <a:srgbClr val="3366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1144587" y="3689350"/>
            <a:ext cx="6854825" cy="1187450"/>
          </a:xfrm>
          <a:prstGeom prst="rect">
            <a:avLst/>
          </a:prstGeom>
          <a:ln/>
        </p:spPr>
        <p:txBody>
          <a:bodyPr/>
          <a:lstStyle/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FF66FF"/>
                </a:solidFill>
                <a:latin typeface="楷体_GB2312"/>
              </a:rPr>
              <a:t>    </a:t>
            </a:r>
            <a:r>
              <a:rPr lang="en-US" sz="2400" b="1">
                <a:solidFill>
                  <a:srgbClr val="FF3300"/>
                </a:solidFill>
                <a:latin typeface="楷体_GB2312"/>
              </a:rPr>
              <a:t>人体的生命活动主要受到</a:t>
            </a:r>
            <a:r>
              <a:rPr lang="en-US" sz="2400" b="1" u="sng">
                <a:solidFill>
                  <a:srgbClr val="0000FF"/>
                </a:solidFill>
                <a:latin typeface="楷体_GB2312"/>
              </a:rPr>
              <a:t>神经系统</a:t>
            </a:r>
            <a:r>
              <a:rPr lang="en-US" sz="2400" b="1">
                <a:solidFill>
                  <a:srgbClr val="FF3300"/>
                </a:solidFill>
                <a:latin typeface="楷体_GB2312"/>
              </a:rPr>
              <a:t>的调节，但也受到</a:t>
            </a:r>
            <a:r>
              <a:rPr lang="en-US" sz="2400" b="1" u="sng">
                <a:solidFill>
                  <a:srgbClr val="0000FF"/>
                </a:solidFill>
                <a:latin typeface="楷体_GB2312"/>
              </a:rPr>
              <a:t>激素</a:t>
            </a:r>
            <a:r>
              <a:rPr lang="en-US" sz="2400" b="1">
                <a:solidFill>
                  <a:srgbClr val="FF3300"/>
                </a:solidFill>
                <a:latin typeface="楷体_GB2312"/>
              </a:rPr>
              <a:t>调节的影响。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144587" y="2063750"/>
            <a:ext cx="2327275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latin typeface="宋体"/>
              </a:rPr>
              <a:t>大脑皮层兴奋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078287" y="2063750"/>
            <a:ext cx="304165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latin typeface="宋体"/>
              </a:rPr>
              <a:t>促使</a:t>
            </a:r>
            <a:r>
              <a:rPr lang="en-US" sz="2400" b="1">
                <a:solidFill>
                  <a:srgbClr val="0000FF"/>
                </a:solidFill>
                <a:latin typeface="宋体"/>
              </a:rPr>
              <a:t>肾上腺素</a:t>
            </a:r>
            <a:r>
              <a:rPr lang="en-US" sz="2400" b="1">
                <a:latin typeface="宋体"/>
              </a:rPr>
              <a:t>分泌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144587" y="3011487"/>
            <a:ext cx="6835775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latin typeface="宋体"/>
              </a:rPr>
              <a:t>促使心跳加快、血压升高、血管扩张、面红耳赤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203575" y="2325687"/>
            <a:ext cx="790575" cy="0"/>
          </a:xfrm>
          <a:prstGeom prst="line">
            <a:avLst/>
          </a:prstGeom>
          <a:ln w="38100">
            <a:solidFill>
              <a:srgbClr val="0000FF"/>
            </a:solidFill>
            <a:tailEnd type="stealth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6754812" y="2297112"/>
            <a:ext cx="935037" cy="0"/>
          </a:xfrm>
          <a:prstGeom prst="line">
            <a:avLst/>
          </a:prstGeom>
          <a:ln w="38100">
            <a:solidFill>
              <a:srgbClr val="0000FF"/>
            </a:solidFill>
            <a:tailEnd type="stealth" w="med" len="med"/>
          </a:ln>
        </p:spPr>
        <p:txBody>
          <a:bodyPr/>
          <a:lstStyle/>
          <a:p>
            <a:pPr algn="ctr" fontAlgn="auto"/>
            <a:endParaRPr/>
          </a:p>
        </p:txBody>
      </p:sp>
    </p:spTree>
  </p:cSld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lvl="0" marL="0" indent="0" algn="ctr">
              <a:buNone/>
            </a:pPr>
            <a:r>
              <a:rPr lang="en-US" sz="4400">
                <a:solidFill>
                  <a:srgbClr val="000000"/>
                </a:solidFill>
                <a:latin typeface="Arial"/>
              </a:rPr>
              <a:t>胸腺的作用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2800">
                <a:solidFill>
                  <a:srgbClr val="000000"/>
                </a:solidFill>
                <a:latin typeface="Arial"/>
              </a:rPr>
              <a:t>胸腺是中枢免疫器官，培育T淋巴细胞的中央淋巴器官具有免疫功能。卵黄囊或骨髓的淋巴干细胞,通过血液进入胸腺中分化发育成T淋巴细胞。后者再经血流输送到脾和淋巴结等外周淋巴器官，随之以后又发现胸腺具有内分泌功能。已经从胸腺提取物中提纯了几十种具有生物活性的胸腺素。除了有些胸腺素能诱导干细胞分化为T淋巴细胞,调节外周淋巴器官中的免疫功能外，还与有些内分泌腺的激素具有协同或拮抗作用。 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990600" y="304800"/>
            <a:ext cx="4495800" cy="579437"/>
          </a:xfrm>
          <a:prstGeom prst="rect">
            <a:avLst/>
          </a:prstGeom>
          <a:ln/>
        </p:spPr>
        <p:txBody>
          <a:bodyPr anchor="ctr"/>
          <a:lstStyle/>
          <a:p>
            <a:pPr/>
            <a:r>
              <a:rPr lang="en-US" sz="3200" b="1">
                <a:solidFill>
                  <a:srgbClr val="FF3300"/>
                </a:solidFill>
                <a:latin typeface="Times New Roman"/>
              </a:rPr>
              <a:t>3</a:t>
            </a:r>
            <a:r>
              <a:rPr lang="en-US" sz="3200" b="1">
                <a:solidFill>
                  <a:srgbClr val="FF3300"/>
                </a:solidFill>
                <a:latin typeface="Times New Roman"/>
              </a:rPr>
              <a:t>．各种激素的作用</a:t>
            </a:r>
            <a:endParaRPr/>
          </a:p>
        </p:txBody>
      </p:sp>
      <p:graphicFrame>
        <p:nvGraphicFramePr>
          <p:cNvPr id="3" name=""/>
          <p:cNvGraphicFramePr>
            <a:graphicFrameLocks noGrp="1"/>
          </p:cNvGraphicFramePr>
          <p:nvPr/>
        </p:nvGraphicFramePr>
        <p:xfrm>
          <a:off x="0" y="955675"/>
          <a:ext cx="9144000" cy="5387975"/>
        </p:xfrm>
        <a:graphic>
          <a:graphicData uri="http://schemas.openxmlformats.org/drawingml/2006/table">
            <a:tbl>
              <a:tblPr/>
              <a:tblGrid>
                <a:gridCol w="1403350"/>
                <a:gridCol w="1444625"/>
                <a:gridCol w="2844800"/>
                <a:gridCol w="3451225"/>
              </a:tblGrid>
              <a:tr h="279400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500" b="1">
                          <a:latin typeface="Times New Roman"/>
                        </a:rPr>
                        <a:t>内分泌腺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500" b="1">
                          <a:latin typeface="Times New Roman"/>
                        </a:rPr>
                        <a:t>激素名称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激素的作用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分泌异常时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2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latin typeface="Times New Roman"/>
                        </a:rPr>
                        <a:t>脑垂体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  <a:buNone/>
                      </a:pPr>
                      <a:r>
                        <a:rPr lang="en-US" sz="2500" b="1"/>
                        <a:t>控制人的生长发育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幼年时不足: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侏儒症</a:t>
                      </a:r>
                      <a:r>
                        <a:rPr lang="en-US" sz="2800"/>
                        <a:t> </a:t>
                      </a:r>
                      <a:endParaRPr/>
                    </a:p>
                  </a:txBody>
                  <a:tcPr marL="18000" marT="46800" marR="18000" marB="46800" anchor="ctr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2"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幼年时过多: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巨人症</a:t>
                      </a:r>
                      <a:r>
                        <a:rPr lang="en-US" sz="2800"/>
                        <a:t> </a:t>
                      </a:r>
                      <a:endParaRPr/>
                    </a:p>
                  </a:txBody>
                  <a:tcPr marL="18000" marT="46800" marR="18000" marB="46800" anchor="ctr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成年过多: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肢端肥大症</a:t>
                      </a:r>
                      <a:r>
                        <a:rPr lang="en-US" sz="2800"/>
                        <a:t> </a:t>
                      </a:r>
                      <a:endParaRPr/>
                    </a:p>
                  </a:txBody>
                  <a:tcPr marL="18000" marT="46800" marR="18000" marB="46800" anchor="ctr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2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latin typeface="Times New Roman"/>
                        </a:rPr>
                        <a:t>甲状腺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  <a:buNone/>
                      </a:pPr>
                      <a:r>
                        <a:rPr lang="en-US" sz="2500" b="1"/>
                        <a:t>促进</a:t>
                      </a:r>
                      <a:r>
                        <a:rPr lang="en-US" sz="2500" b="1">
                          <a:solidFill>
                            <a:srgbClr val="0000FF"/>
                          </a:solidFill>
                        </a:rPr>
                        <a:t>新陈代谢</a:t>
                      </a:r>
                      <a:r>
                        <a:rPr lang="en-US" sz="2500" b="1"/>
                        <a:t>，</a:t>
                      </a:r>
                      <a:r>
                        <a:rPr lang="en-US" sz="2500" b="1">
                          <a:solidFill>
                            <a:srgbClr val="0000FF"/>
                          </a:solidFill>
                        </a:rPr>
                        <a:t>提高神经系统的兴奋性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幼年时不足：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呆小症</a:t>
                      </a:r>
                      <a:r>
                        <a:rPr lang="en-US" sz="2800"/>
                        <a:t> 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4950"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分泌过多：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甲亢</a:t>
                      </a:r>
                      <a:r>
                        <a:rPr lang="en-US" sz="2800"/>
                        <a:t> 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937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latin typeface="Times New Roman"/>
                        </a:rPr>
                        <a:t>肾上腺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500" b="1"/>
                        <a:t>加快心跳,扩张血管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2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solidFill>
                            <a:srgbClr val="ffffff"/>
                          </a:solidFill>
                          <a:latin typeface="Times New Roman"/>
                        </a:rPr>
                        <a:t>胰脏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500" b="1"/>
                        <a:t>降低血糖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分泌不足：</a:t>
                      </a:r>
                      <a:r>
                        <a:rPr lang="en-US" sz="2800" b="1">
                          <a:solidFill>
                            <a:srgbClr val="ffffff"/>
                          </a:solidFill>
                        </a:rPr>
                        <a:t>糖尿病</a:t>
                      </a:r>
                      <a:r>
                        <a:rPr lang="en-US" sz="2800">
                          <a:solidFill>
                            <a:srgbClr val="ffffff"/>
                          </a:solidFill>
                        </a:rPr>
                        <a:t> 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卵巢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500" b="1"/>
                        <a:t>促进生殖器官发育 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spcBef>
                          <a:spcPct val="0"/>
                        </a:spcBef>
                        <a:buNone/>
                      </a:pPr>
                      <a:r>
                        <a:rPr lang="en-US" sz="2800" b="1">
                          <a:latin typeface="Times New Roman"/>
                        </a:rPr>
                        <a:t>睾丸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500" b="1"/>
                        <a:t>维持人的第二性征 </a:t>
                      </a:r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18000" marT="46800" marR="18000" marB="46800" anchor="ctr" anchorCtr="1" horzOverflow="overflow">
                    <a:lnL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381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"/>
          <p:cNvSpPr/>
          <p:nvPr/>
        </p:nvSpPr>
        <p:spPr>
          <a:xfrm flipV="1">
            <a:off x="5753100" y="4343400"/>
            <a:ext cx="3314700" cy="4318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 flipV="1">
            <a:off x="5759450" y="5334000"/>
            <a:ext cx="3384550" cy="99060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7524750" y="1477962"/>
            <a:ext cx="1254125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侏儒症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7567612" y="1997075"/>
            <a:ext cx="1255712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巨人症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7143750" y="2501900"/>
            <a:ext cx="1970087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肢端肥大症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7712075" y="3005137"/>
            <a:ext cx="1255712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呆小症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7696200" y="3657600"/>
            <a:ext cx="1047750" cy="519112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甲亢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7543800" y="4738687"/>
            <a:ext cx="1295400" cy="519112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糖尿病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36512" y="1997075"/>
            <a:ext cx="1254125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脑垂体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79375" y="3294062"/>
            <a:ext cx="1255712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甲状腺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79375" y="4205287"/>
            <a:ext cx="1255712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肾上腺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179387" y="4738687"/>
            <a:ext cx="898525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</a:rPr>
              <a:t>胰脏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1476375" y="4738687"/>
            <a:ext cx="1254125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胰岛素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1331912" y="1997075"/>
            <a:ext cx="1612900" cy="519112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生长激素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1403350" y="3076575"/>
            <a:ext cx="1255712" cy="946150"/>
          </a:xfrm>
          <a:prstGeom prst="rect">
            <a:avLst/>
          </a:prstGeom>
          <a:ln/>
        </p:spPr>
        <p:txBody>
          <a:bodyPr wrap="none"/>
          <a:lstStyle/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甲状腺</a:t>
            </a:r>
            <a:endParaRPr/>
          </a:p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激素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1331912" y="4205287"/>
            <a:ext cx="161290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0000FF"/>
                </a:solidFill>
                <a:latin typeface="Times New Roman"/>
              </a:rPr>
              <a:t>肾上腺素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1258887" y="5334000"/>
            <a:ext cx="1730375" cy="946150"/>
          </a:xfrm>
          <a:prstGeom prst="rect">
            <a:avLst/>
          </a:prstGeom>
          <a:ln/>
        </p:spPr>
        <p:txBody>
          <a:bodyPr/>
          <a:lstStyle/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雌性激素</a:t>
            </a:r>
            <a:endParaRPr/>
          </a:p>
          <a:p>
            <a:pPr algn="ctr"/>
            <a:r>
              <a:rPr lang="en-US" sz="2800" b="1">
                <a:solidFill>
                  <a:srgbClr val="0000FF"/>
                </a:solidFill>
                <a:latin typeface="Times New Roman"/>
              </a:rPr>
              <a:t>雄性激素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257300" y="992187"/>
            <a:ext cx="6629400" cy="4873625"/>
          </a:xfrm>
          <a:prstGeom prst="rect">
            <a:avLst/>
          </a:prstGeom>
          <a:noFill/>
          <a:ln/>
        </p:spPr>
      </p:pic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728662" y="1441450"/>
            <a:ext cx="4537075" cy="630237"/>
            <a:chOff x="0" y="0"/>
            <a:chExt cx="2858" cy="397"/>
          </a:xfrm>
        </p:grpSpPr>
        <p:sp>
          <p:nvSpPr>
            <p:cNvPr id="3" name=""/>
            <p:cNvSpPr/>
            <p:nvPr/>
          </p:nvSpPr>
          <p:spPr>
            <a:xfrm>
              <a:off x="459" y="908"/>
              <a:ext cx="2858" cy="39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0" y="0"/>
              <a:ext cx="2209" cy="384"/>
              <a:chOff x="0" y="0"/>
              <a:chExt cx="4058" cy="480"/>
            </a:xfrm>
          </p:grpSpPr>
          <p:sp>
            <p:nvSpPr>
              <p:cNvPr id="5" name=""/>
              <p:cNvSpPr/>
              <p:nvPr/>
            </p:nvSpPr>
            <p:spPr>
              <a:xfrm>
                <a:off x="0" y="0"/>
                <a:ext cx="2209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6" name=""/>
              <p:cNvSpPr/>
              <p:nvPr/>
            </p:nvSpPr>
            <p:spPr>
              <a:xfrm>
                <a:off x="0" y="0"/>
                <a:ext cx="4058" cy="480"/>
              </a:xfrm>
              <a:prstGeom prst="roundRect">
                <a:avLst>
                  <a:gd name="adj" fmla="val 17510"/>
                </a:avLst>
              </a:prstGeom>
              <a:solidFill>
                <a:srgbClr val="FFCCFF"/>
              </a:solidFill>
              <a:ln/>
            </p:spPr>
            <p:txBody>
              <a:bodyPr wrap="none" anchor="ctr"/>
              <a:lstStyle/>
              <a:p>
                <a:endParaRPr/>
              </a:p>
            </p:txBody>
          </p:sp>
          <p:grpSp>
            <p:nvGrpSpPr>
              <p:cNvPr id="7" name=""/>
              <p:cNvGrpSpPr/>
              <p:nvPr/>
            </p:nvGrpSpPr>
            <p:grpSpPr>
              <a:xfrm>
                <a:off x="10" y="15"/>
                <a:ext cx="4043" cy="444"/>
                <a:chOff x="0" y="0"/>
                <a:chExt cx="3988" cy="444"/>
              </a:xfrm>
            </p:grpSpPr>
            <p:sp>
              <p:nvSpPr>
                <p:cNvPr id="8" name=""/>
                <p:cNvSpPr/>
                <p:nvPr/>
              </p:nvSpPr>
              <p:spPr>
                <a:xfrm>
                  <a:off x="10" y="15"/>
                  <a:ext cx="4043" cy="44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0" y="329"/>
                  <a:ext cx="3988" cy="115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0" y="0"/>
                  <a:ext cx="3988" cy="115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</p:grpSp>
        </p:grpSp>
        <p:sp>
          <p:nvSpPr>
            <p:cNvPr id="11" name=""/>
            <p:cNvSpPr/>
            <p:nvPr>
              <p:ph type="title" idx="0"/>
            </p:nvPr>
          </p:nvSpPr>
          <p:spPr>
            <a:xfrm>
              <a:off x="39" y="14"/>
              <a:ext cx="2819" cy="383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en-US" sz="2800" b="1">
                  <a:solidFill>
                    <a:srgbClr val="800000"/>
                  </a:solidFill>
                  <a:latin typeface="宋体"/>
                </a:rPr>
                <a:t>内、外分泌腺的概念</a:t>
              </a:r>
              <a:endParaRPr/>
            </a:p>
          </p:txBody>
        </p:sp>
      </p:grpSp>
      <p:grpSp>
        <p:nvGrpSpPr>
          <p:cNvPr id="12" name=""/>
          <p:cNvGrpSpPr/>
          <p:nvPr/>
        </p:nvGrpSpPr>
        <p:grpSpPr>
          <a:xfrm>
            <a:off x="627062" y="2147887"/>
            <a:ext cx="7889875" cy="3606800"/>
            <a:chOff x="0" y="0"/>
            <a:chExt cx="4970" cy="2272"/>
          </a:xfrm>
        </p:grpSpPr>
        <p:sp>
          <p:nvSpPr>
            <p:cNvPr id="13" name=""/>
            <p:cNvSpPr/>
            <p:nvPr/>
          </p:nvSpPr>
          <p:spPr>
            <a:xfrm>
              <a:off x="395" y="1353"/>
              <a:ext cx="4970" cy="227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0" y="0"/>
              <a:ext cx="4970" cy="2272"/>
            </a:xfrm>
            <a:prstGeom prst="horizontalScroll">
              <a:avLst/>
            </a:prstGeom>
            <a:gradFill rotWithShape="1">
              <a:gsLst>
                <a:gs pos="0">
                  <a:srgbClr val="99FF99">
                    <a:alpha val="59999"/>
                  </a:srgbClr>
                </a:gs>
                <a:gs pos="100000">
                  <a:srgbClr val="ffffff">
                    <a:alpha val="59999"/>
                  </a:srgbClr>
                </a:gs>
              </a:gsLst>
              <a:lin ang="5400000" scaled="1"/>
            </a:gradFill>
            <a:ln w="28575">
              <a:solidFill>
                <a:srgbClr val="99CC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>
              <p:ph type="body" idx="1"/>
            </p:nvPr>
          </p:nvSpPr>
          <p:spPr>
            <a:xfrm>
              <a:off x="273" y="295"/>
              <a:ext cx="4423" cy="1438"/>
            </a:xfrm>
            <a:prstGeom prst="rect">
              <a:avLst/>
            </a:prstGeom>
            <a:ln/>
          </p:spPr>
          <p:txBody>
            <a:bodyPr/>
            <a:lstStyle/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1</a:t>
              </a:r>
              <a:r>
                <a:rPr lang="en-US" sz="2400" b="1">
                  <a:solidFill>
                    <a:srgbClr val="0000FF"/>
                  </a:solidFill>
                  <a:latin typeface="宋体"/>
                </a:rPr>
                <a:t>.外分泌腺：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腺体有导管，分泌物都是通过导管排出的。</a:t>
              </a:r>
              <a:endParaRPr/>
            </a:p>
            <a:p>
              <a:pPr marL="0" indent="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2.</a:t>
              </a:r>
              <a:r>
                <a:rPr lang="en-US" sz="2400" b="1">
                  <a:solidFill>
                    <a:srgbClr val="0000FF"/>
                  </a:solidFill>
                  <a:latin typeface="宋体"/>
                </a:rPr>
                <a:t>内分泌腺</a:t>
              </a:r>
              <a:r>
                <a:rPr lang="en-US" sz="2400" b="1">
                  <a:solidFill>
                    <a:srgbClr val="000000"/>
                  </a:solidFill>
                  <a:latin typeface="宋体"/>
                </a:rPr>
                <a:t>：腺体没有导管，分泌物直接进入腺体内的毛细血管里，随着血液循环输送到全身各处。</a:t>
              </a:r>
              <a:endParaRPr/>
            </a:p>
          </p:txBody>
        </p:sp>
      </p:grp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1258887" y="852487"/>
            <a:ext cx="6624637" cy="609600"/>
            <a:chOff x="0" y="0"/>
            <a:chExt cx="4173" cy="384"/>
          </a:xfrm>
        </p:grpSpPr>
        <p:sp>
          <p:nvSpPr>
            <p:cNvPr id="3" name=""/>
            <p:cNvSpPr/>
            <p:nvPr/>
          </p:nvSpPr>
          <p:spPr>
            <a:xfrm>
              <a:off x="793" y="537"/>
              <a:ext cx="4173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878" y="0"/>
              <a:ext cx="2449" cy="384"/>
              <a:chOff x="0" y="0"/>
              <a:chExt cx="1160" cy="384"/>
            </a:xfrm>
          </p:grpSpPr>
          <p:sp>
            <p:nvSpPr>
              <p:cNvPr id="5" name=""/>
              <p:cNvSpPr/>
              <p:nvPr/>
            </p:nvSpPr>
            <p:spPr>
              <a:xfrm>
                <a:off x="878" y="0"/>
                <a:ext cx="2449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6" name=""/>
              <p:cNvGrpSpPr/>
              <p:nvPr/>
            </p:nvGrpSpPr>
            <p:grpSpPr>
              <a:xfrm>
                <a:off x="2" y="0"/>
                <a:ext cx="1158" cy="384"/>
                <a:chOff x="0" y="0"/>
                <a:chExt cx="997" cy="384"/>
              </a:xfrm>
            </p:grpSpPr>
            <p:sp>
              <p:nvSpPr>
                <p:cNvPr id="7" name=""/>
                <p:cNvSpPr/>
                <p:nvPr/>
              </p:nvSpPr>
              <p:spPr>
                <a:xfrm>
                  <a:off x="2" y="0"/>
                  <a:ext cx="1158" cy="38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8" name=""/>
                <p:cNvSpPr/>
                <p:nvPr/>
              </p:nvSpPr>
              <p:spPr>
                <a:xfrm>
                  <a:off x="0" y="0"/>
                  <a:ext cx="997" cy="384"/>
                </a:xfrm>
                <a:prstGeom prst="roundRect">
                  <a:avLst>
                    <a:gd name="adj" fmla="val 17510"/>
                  </a:avLst>
                </a:prstGeom>
                <a:solidFill>
                  <a:srgbClr val="99CC00">
                    <a:alpha val="59999"/>
                  </a:srgbClr>
                </a:soli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2" y="275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" y="12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11" name=""/>
              <p:cNvSpPr/>
              <p:nvPr/>
            </p:nvSpPr>
            <p:spPr>
              <a:xfrm>
                <a:off x="0" y="12"/>
                <a:ext cx="1160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12" name=""/>
            <p:cNvSpPr/>
            <p:nvPr>
              <p:ph type="title" idx="0"/>
            </p:nvPr>
          </p:nvSpPr>
          <p:spPr>
            <a:xfrm>
              <a:off x="0" y="14"/>
              <a:ext cx="4173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ctr" defTabSz="914400"/>
              <a:r>
                <a:rPr lang="en-US" sz="2800" b="1">
                  <a:solidFill>
                    <a:srgbClr val="0000FF"/>
                  </a:solidFill>
                  <a:latin typeface="Arial"/>
                </a:rPr>
                <a:t>人体内主要的内分泌腺</a:t>
              </a:r>
              <a:endParaRPr/>
            </a:p>
          </p:txBody>
        </p:sp>
      </p:grpSp>
      <p:grpSp>
        <p:nvGrpSpPr>
          <p:cNvPr id="13" name=""/>
          <p:cNvGrpSpPr/>
          <p:nvPr/>
        </p:nvGrpSpPr>
        <p:grpSpPr>
          <a:xfrm>
            <a:off x="849312" y="1958975"/>
            <a:ext cx="2235200" cy="3270250"/>
            <a:chOff x="0" y="0"/>
            <a:chExt cx="1408" cy="2060"/>
          </a:xfrm>
        </p:grpSpPr>
        <p:sp>
          <p:nvSpPr>
            <p:cNvPr id="14" name=""/>
            <p:cNvSpPr/>
            <p:nvPr/>
          </p:nvSpPr>
          <p:spPr>
            <a:xfrm>
              <a:off x="535" y="1234"/>
              <a:ext cx="1408" cy="206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0" y="0"/>
              <a:ext cx="1284" cy="2060"/>
            </a:xfrm>
            <a:prstGeom prst="round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33CCCC"/>
              </a:solidFill>
            </a:ln>
            <a:effectLst>
              <a:outerShdw dist="36512" dir="2700000" algn="ctr">
                <a:srgbClr val="808080"/>
              </a:outerShdw>
            </a:effectLst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>
              <p:ph type="body" idx="1"/>
            </p:nvPr>
          </p:nvSpPr>
          <p:spPr>
            <a:xfrm>
              <a:off x="319" y="122"/>
              <a:ext cx="1089" cy="1783"/>
            </a:xfrm>
            <a:prstGeom prst="rect">
              <a:avLst/>
            </a:prstGeom>
            <a:ln/>
          </p:spPr>
          <p:txBody>
            <a:bodyPr/>
            <a:lstStyle/>
            <a:p>
              <a:pPr indent="-34290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FF"/>
                  </a:solidFill>
                  <a:latin typeface="Arial"/>
                </a:rPr>
                <a:t>垂体</a:t>
              </a:r>
              <a:endParaRPr/>
            </a:p>
            <a:p>
              <a:pPr indent="-34290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FF"/>
                  </a:solidFill>
                  <a:latin typeface="Arial"/>
                </a:rPr>
                <a:t>甲状腺</a:t>
              </a:r>
              <a:endParaRPr/>
            </a:p>
            <a:p>
              <a:pPr indent="-34290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FF"/>
                  </a:solidFill>
                  <a:latin typeface="Arial"/>
                </a:rPr>
                <a:t>胸腺</a:t>
              </a:r>
              <a:endParaRPr/>
            </a:p>
            <a:p>
              <a:pPr indent="-34290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FF"/>
                  </a:solidFill>
                  <a:latin typeface="Arial"/>
                </a:rPr>
                <a:t>胰岛</a:t>
              </a:r>
              <a:endParaRPr/>
            </a:p>
            <a:p>
              <a:pPr indent="-342900" algn="l" defTabSz="91440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sz="2400" b="1">
                  <a:solidFill>
                    <a:srgbClr val="0000FF"/>
                  </a:solidFill>
                  <a:latin typeface="Arial"/>
                </a:rPr>
                <a:t>性腺</a:t>
              </a:r>
              <a:endParaRPr/>
            </a:p>
          </p:txBody>
        </p:sp>
      </p:grp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3289300" y="1760537"/>
            <a:ext cx="5095875" cy="4203700"/>
          </a:xfrm>
          <a:prstGeom prst="rect">
            <a:avLst/>
          </a:prstGeom>
          <a:noFill/>
          <a:ln/>
        </p:spPr>
      </p:pic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27062" y="855662"/>
            <a:ext cx="7889875" cy="5099050"/>
          </a:xfrm>
          <a:prstGeom prst="horizontalScroll">
            <a:avLst/>
          </a:prstGeom>
          <a:gradFill rotWithShape="1">
            <a:gsLst>
              <a:gs pos="0">
                <a:srgbClr val="CCCCFF">
                  <a:alpha val="70000"/>
                </a:srgbClr>
              </a:gs>
              <a:gs pos="100000">
                <a:srgbClr val="ffffff">
                  <a:alpha val="70000"/>
                </a:srgbClr>
              </a:gs>
            </a:gsLst>
            <a:lin ang="5400000" scaled="1"/>
          </a:gradFill>
          <a:ln w="28575">
            <a:solidFill>
              <a:srgbClr val="CC99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title" idx="0"/>
          </p:nvPr>
        </p:nvSpPr>
        <p:spPr>
          <a:xfrm>
            <a:off x="1506537" y="1774825"/>
            <a:ext cx="28908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 b="1">
                <a:solidFill>
                  <a:srgbClr val="FF0000"/>
                </a:solidFill>
                <a:latin typeface="宋体"/>
              </a:rPr>
              <a:t>什么是激素呢</a:t>
            </a:r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1509712" y="2341562"/>
            <a:ext cx="6122987" cy="1187450"/>
          </a:xfrm>
          <a:prstGeom prst="rect">
            <a:avLst/>
          </a:prstGeom>
          <a:ln/>
        </p:spPr>
        <p:txBody>
          <a:bodyPr/>
          <a:lstStyle/>
          <a:p>
            <a:pPr marL="0" indent="0" algn="l" defTabSz="91440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400" b="1">
                <a:solidFill>
                  <a:srgbClr val="0000FF"/>
                </a:solidFill>
                <a:latin typeface="楷体_GB2312"/>
              </a:rPr>
              <a:t>    激素是由内分泌腺的腺细胞所分泌的、对身体有特殊作用的化学物质。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516062" y="4387850"/>
            <a:ext cx="4897437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楷体_GB2312"/>
              </a:rPr>
              <a:t>主要功能：调节人体的生长发育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516062" y="3800475"/>
            <a:ext cx="18161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400" b="1">
                <a:solidFill>
                  <a:srgbClr val="FF0000"/>
                </a:solidFill>
                <a:latin typeface="宋体"/>
              </a:rPr>
              <a:t>生长激素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3708400" y="2708275"/>
            <a:ext cx="4608512" cy="3457575"/>
          </a:xfrm>
          <a:prstGeom prst="rect">
            <a:avLst/>
          </a:prstGeom>
          <a:noFill/>
          <a:ln/>
        </p:spPr>
      </p:pic>
      <p:grpSp>
        <p:nvGrpSpPr>
          <p:cNvPr id="2" name=""/>
          <p:cNvGrpSpPr/>
          <p:nvPr/>
        </p:nvGrpSpPr>
        <p:grpSpPr>
          <a:xfrm>
            <a:off x="5483225" y="1512887"/>
            <a:ext cx="1860550" cy="609600"/>
            <a:chOff x="0" y="0"/>
            <a:chExt cx="1172" cy="384"/>
          </a:xfrm>
        </p:grpSpPr>
        <p:sp>
          <p:nvSpPr>
            <p:cNvPr id="3" name=""/>
            <p:cNvSpPr/>
            <p:nvPr/>
          </p:nvSpPr>
          <p:spPr>
            <a:xfrm>
              <a:off x="3454" y="953"/>
              <a:ext cx="1172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0" y="0"/>
              <a:ext cx="1172" cy="384"/>
              <a:chOff x="0" y="0"/>
              <a:chExt cx="1172" cy="384"/>
            </a:xfrm>
          </p:grpSpPr>
          <p:sp>
            <p:nvSpPr>
              <p:cNvPr id="5" name=""/>
              <p:cNvSpPr/>
              <p:nvPr/>
            </p:nvSpPr>
            <p:spPr>
              <a:xfrm>
                <a:off x="0" y="0"/>
                <a:ext cx="1172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6" name=""/>
              <p:cNvGrpSpPr/>
              <p:nvPr/>
            </p:nvGrpSpPr>
            <p:grpSpPr>
              <a:xfrm>
                <a:off x="0" y="0"/>
                <a:ext cx="1158" cy="384"/>
                <a:chOff x="0" y="0"/>
                <a:chExt cx="997" cy="384"/>
              </a:xfrm>
            </p:grpSpPr>
            <p:sp>
              <p:nvSpPr>
                <p:cNvPr id="7" name=""/>
                <p:cNvSpPr/>
                <p:nvPr/>
              </p:nvSpPr>
              <p:spPr>
                <a:xfrm>
                  <a:off x="0" y="0"/>
                  <a:ext cx="1158" cy="38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8" name=""/>
                <p:cNvSpPr/>
                <p:nvPr/>
              </p:nvSpPr>
              <p:spPr>
                <a:xfrm>
                  <a:off x="0" y="0"/>
                  <a:ext cx="997" cy="384"/>
                </a:xfrm>
                <a:prstGeom prst="roundRect">
                  <a:avLst>
                    <a:gd name="adj" fmla="val 17510"/>
                  </a:avLst>
                </a:prstGeom>
                <a:solidFill>
                  <a:srgbClr val="FFCCFF"/>
                </a:soli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2" y="275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" y="12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11" name=""/>
              <p:cNvSpPr/>
              <p:nvPr/>
            </p:nvSpPr>
            <p:spPr>
              <a:xfrm>
                <a:off x="12" y="7"/>
                <a:ext cx="1160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12" name=""/>
            <p:cNvSpPr/>
            <p:nvPr/>
          </p:nvSpPr>
          <p:spPr>
            <a:xfrm>
              <a:off x="48" y="7"/>
              <a:ext cx="1093" cy="327"/>
            </a:xfrm>
            <a:prstGeom prst="rect">
              <a:avLst/>
            </a:prstGeom>
            <a:ln/>
          </p:spPr>
          <p:txBody>
            <a:bodyPr/>
            <a:lstStyle/>
            <a:p>
              <a:pPr algn="ctr"/>
              <a:r>
                <a:rPr lang="en-US" sz="2800" b="1">
                  <a:solidFill>
                    <a:srgbClr val="0000FF"/>
                  </a:solidFill>
                </a:rPr>
                <a:t>巨人症</a:t>
              </a:r>
              <a:endParaRPr/>
            </a:p>
          </p:txBody>
        </p:sp>
      </p:grpSp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817562" y="919162"/>
            <a:ext cx="2854325" cy="5256212"/>
          </a:xfrm>
          <a:prstGeom prst="rect">
            <a:avLst/>
          </a:prstGeom>
          <a:noFill/>
          <a:ln/>
        </p:spPr>
      </p:pic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3563937" y="2397125"/>
            <a:ext cx="4968875" cy="3743325"/>
          </a:xfrm>
          <a:prstGeom prst="rect">
            <a:avLst/>
          </a:prstGeom>
          <a:noFill/>
          <a:ln/>
        </p:spPr>
      </p:pic>
      <p:grpSp>
        <p:nvGrpSpPr>
          <p:cNvPr id="2" name=""/>
          <p:cNvGrpSpPr/>
          <p:nvPr/>
        </p:nvGrpSpPr>
        <p:grpSpPr>
          <a:xfrm>
            <a:off x="5013325" y="1377950"/>
            <a:ext cx="1841500" cy="609600"/>
            <a:chOff x="0" y="0"/>
            <a:chExt cx="1160" cy="384"/>
          </a:xfrm>
        </p:grpSpPr>
        <p:sp>
          <p:nvSpPr>
            <p:cNvPr id="3" name=""/>
            <p:cNvSpPr/>
            <p:nvPr/>
          </p:nvSpPr>
          <p:spPr>
            <a:xfrm>
              <a:off x="3158" y="868"/>
              <a:ext cx="1160" cy="3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0" y="0"/>
              <a:ext cx="1160" cy="384"/>
              <a:chOff x="0" y="0"/>
              <a:chExt cx="1160" cy="384"/>
            </a:xfrm>
          </p:grpSpPr>
          <p:sp>
            <p:nvSpPr>
              <p:cNvPr id="5" name=""/>
              <p:cNvSpPr/>
              <p:nvPr/>
            </p:nvSpPr>
            <p:spPr>
              <a:xfrm>
                <a:off x="0" y="0"/>
                <a:ext cx="1160" cy="38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6" name=""/>
              <p:cNvGrpSpPr/>
              <p:nvPr/>
            </p:nvGrpSpPr>
            <p:grpSpPr>
              <a:xfrm>
                <a:off x="2" y="0"/>
                <a:ext cx="1158" cy="384"/>
                <a:chOff x="0" y="0"/>
                <a:chExt cx="997" cy="384"/>
              </a:xfrm>
            </p:grpSpPr>
            <p:sp>
              <p:nvSpPr>
                <p:cNvPr id="7" name=""/>
                <p:cNvSpPr/>
                <p:nvPr/>
              </p:nvSpPr>
              <p:spPr>
                <a:xfrm>
                  <a:off x="2" y="0"/>
                  <a:ext cx="1158" cy="384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8" name=""/>
                <p:cNvSpPr/>
                <p:nvPr/>
              </p:nvSpPr>
              <p:spPr>
                <a:xfrm>
                  <a:off x="0" y="0"/>
                  <a:ext cx="997" cy="384"/>
                </a:xfrm>
                <a:prstGeom prst="roundRect">
                  <a:avLst>
                    <a:gd name="adj" fmla="val 17510"/>
                  </a:avLst>
                </a:prstGeom>
                <a:solidFill>
                  <a:srgbClr val="FFCC99"/>
                </a:soli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2" y="275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" y="12"/>
                  <a:ext cx="994" cy="92"/>
                </a:xfrm>
                <a:prstGeom prst="roundRect">
                  <a:avLst>
                    <a:gd name="adj" fmla="val 50004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  <a:gs pos="100000">
                      <a:srgbClr val="E0AD2E">
                        <a:alpha val="0"/>
                        <a:gamma/>
                        <a:shade val="37255"/>
                        <a:invGamma/>
                      </a:srgbClr>
                    </a:gs>
                  </a:gsLst>
                  <a:lin ang="5400000" scaled="1"/>
                </a:gradFill>
                <a:ln/>
              </p:spPr>
              <p:txBody>
                <a:bodyPr wrap="none" anchor="ctr"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11" name=""/>
              <p:cNvSpPr/>
              <p:nvPr/>
            </p:nvSpPr>
            <p:spPr>
              <a:xfrm>
                <a:off x="0" y="32"/>
                <a:ext cx="1160" cy="32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12" name=""/>
            <p:cNvSpPr/>
            <p:nvPr/>
          </p:nvSpPr>
          <p:spPr>
            <a:xfrm>
              <a:off x="228" y="13"/>
              <a:ext cx="791" cy="327"/>
            </a:xfrm>
            <a:prstGeom prst="rect">
              <a:avLst/>
            </a:prstGeom>
            <a:ln/>
          </p:spPr>
          <p:txBody>
            <a:bodyPr wrap="none"/>
            <a:lstStyle/>
            <a:p>
              <a:pPr algn="ctr"/>
              <a:r>
                <a:rPr lang="en-US" sz="2800" b="1">
                  <a:solidFill>
                    <a:srgbClr val="0000FF"/>
                  </a:solidFill>
                  <a:latin typeface="Times New Roman"/>
                </a:rPr>
                <a:t>侏儒症</a:t>
              </a:r>
              <a:endParaRPr/>
            </a:p>
          </p:txBody>
        </p:sp>
      </p:grpSp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796925" y="936625"/>
            <a:ext cx="2655887" cy="5229225"/>
          </a:xfrm>
          <a:prstGeom prst="rect">
            <a:avLst/>
          </a:prstGeom>
          <a:noFill/>
          <a:ln/>
        </p:spPr>
      </p:pic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25">
            <a:lum bright="5999"/>
          </a:blip>
          <a:srcRect l="73211" t="12266" r="10182" b="42050"/>
          <a:stretch>
            <a:fillRect/>
          </a:stretch>
        </p:blipFill>
        <p:spPr>
          <a:xfrm>
            <a:off x="179387" y="333375"/>
            <a:ext cx="4845050" cy="616585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</p:pic>
      <p:sp>
        <p:nvSpPr>
          <p:cNvPr id="2" name=""/>
          <p:cNvSpPr/>
          <p:nvPr/>
        </p:nvSpPr>
        <p:spPr>
          <a:xfrm>
            <a:off x="1547812" y="5734050"/>
            <a:ext cx="2663825" cy="750887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en-US" sz="4800" b="1">
                <a:solidFill>
                  <a:srgbClr val="FFFF00"/>
                </a:solidFill>
              </a:rPr>
              <a:t>1956年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724525" y="4437062"/>
            <a:ext cx="2951162" cy="1409700"/>
          </a:xfrm>
          <a:prstGeom prst="rect">
            <a:avLst/>
          </a:prstGeom>
          <a:ln/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b="1">
                <a:solidFill>
                  <a:srgbClr val="0000FF"/>
                </a:solidFill>
              </a:rPr>
              <a:t>肢端</a:t>
            </a:r>
            <a:endParaRPr/>
          </a:p>
          <a:p>
            <a:pPr algn="ctr">
              <a:lnSpc>
                <a:spcPct val="90000"/>
              </a:lnSpc>
            </a:pPr>
            <a:r>
              <a:rPr lang="en-US" sz="4800" b="1">
                <a:solidFill>
                  <a:srgbClr val="0000FF"/>
                </a:solidFill>
              </a:rPr>
              <a:t>肥大症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5148262" y="765175"/>
            <a:ext cx="3995737" cy="1409700"/>
          </a:xfrm>
          <a:prstGeom prst="rect">
            <a:avLst/>
          </a:prstGeom>
          <a:ln/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b="1">
                <a:solidFill>
                  <a:srgbClr val="0000FF"/>
                </a:solidFill>
                <a:latin typeface="黑体"/>
              </a:rPr>
              <a:t>成年</a:t>
            </a:r>
            <a:r>
              <a:rPr lang="en-US" sz="4800" b="1" u="sng">
                <a:solidFill>
                  <a:srgbClr val="009999"/>
                </a:solidFill>
                <a:latin typeface="黑体"/>
              </a:rPr>
              <a:t>生长激素</a:t>
            </a:r>
            <a:endParaRPr/>
          </a:p>
          <a:p>
            <a:pPr algn="ctr">
              <a:lnSpc>
                <a:spcPct val="90000"/>
              </a:lnSpc>
            </a:pPr>
            <a:r>
              <a:rPr lang="en-US" sz="4800" b="1">
                <a:solidFill>
                  <a:srgbClr val="0000FF"/>
                </a:solidFill>
                <a:latin typeface="黑体"/>
              </a:rPr>
              <a:t>分泌过多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877050" y="2708275"/>
            <a:ext cx="576262" cy="1368425"/>
          </a:xfrm>
          <a:prstGeom prst="downArrow">
            <a:avLst/>
          </a:prstGeom>
          <a:solidFill>
            <a:schemeClr val="hlink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