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bin" ContentType="application/vnd.openxmlformats-officedocument.oleObject"/>
  <Default Extension="vml" ContentType="application/vnd.openxmlformats-officedocument.vmlDrawing"/>
  <Default Extension="emf" ContentType="image/x-emf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1.xml" ContentType="application/vnd.openxmlformats-officedocument.presentationml.slide+xml"/>
  <Override PartName="/ppt/media/image1.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media/image2.jpg" ContentType="image/jpeg"/>
  <Override PartName="/ppt/slides/slide4.xml" ContentType="application/vnd.openxmlformats-officedocument.presentationml.slide+xml"/>
  <Override PartName="/ppt/media/image3.jpg" ContentType="image/jpeg"/>
  <Override PartName="/ppt/media/image4.jpg" ContentType="image/jpeg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media/image5.jpg" ContentType="image/jpeg"/>
  <Override PartName="/ppt/media/image6.jpg" ContentType="image/jpeg"/>
  <Override PartName="/ppt/slides/slide8.xml" ContentType="application/vnd.openxmlformats-officedocument.presentationml.slide+xml"/>
  <Override PartName="/ppt/media/image7.jpg" ContentType="image/jpeg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media/image8.jpg" ContentType="image/jpeg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media/image9.jpg" ContentType="image/jpeg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media/image10.jpg" ContentType="image/jpeg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theme/theme1.xml" ContentType="application/vnd.openxmlformats-officedocument.theme+xml"/>
</Types>
</file>

<file path=_rels/.rels>&#65279;<?xml version="1.0" encoding="utf-8"?><Relationships xmlns="http://schemas.openxmlformats.org/package/2006/relationships"><Relationship Id="rId1" Type="http://schemas.openxmlformats.org/officeDocument/2006/relationships/officeDocument" Target="/ppt/presentation.xml" /></Relationships>
</file>

<file path=ppt/presentation.xml><?xml version="1.0" encoding="utf-8"?>
<p:presentation xmlns:r="http://schemas.openxmlformats.org/officeDocument/2006/relationships" xmlns:p="http://schemas.openxmlformats.org/presentationml/2006/main">
  <p:sldMasterIdLst>
    <p:sldMasterId r:id="rId2"/>
  </p:sldMasterIdLst>
  <p:sldIdLst>
    <p:sldId id="256" r:id="rId14"/>
    <p:sldId id="283" r:id="rId16"/>
    <p:sldId id="261" r:id="rId17"/>
    <p:sldId id="262" r:id="rId19"/>
    <p:sldId id="279" r:id="rId22"/>
    <p:sldId id="280" r:id="rId23"/>
    <p:sldId id="258" r:id="rId24"/>
    <p:sldId id="259" r:id="rId27"/>
    <p:sldId id="281" r:id="rId29"/>
    <p:sldId id="263" r:id="rId30"/>
    <p:sldId id="282" r:id="rId31"/>
    <p:sldId id="284" r:id="rId32"/>
    <p:sldId id="264" r:id="rId33"/>
    <p:sldId id="265" r:id="rId34"/>
    <p:sldId id="287" r:id="rId35"/>
    <p:sldId id="277" r:id="rId36"/>
    <p:sldId id="293" r:id="rId37"/>
    <p:sldId id="294" r:id="rId38"/>
    <p:sldId id="285" r:id="rId39"/>
    <p:sldId id="273" r:id="rId40"/>
    <p:sldId id="274" r:id="rId42"/>
    <p:sldId id="288" r:id="rId43"/>
    <p:sldId id="289" r:id="rId45"/>
    <p:sldId id="291" r:id="rId46"/>
    <p:sldId id="290" r:id="rId48"/>
    <p:sldId id="286" r:id="rId49"/>
    <p:sldId id="295" r:id="rId50"/>
    <p:sldId id="297" r:id="rId51"/>
    <p:sldId id="298" r:id="rId52"/>
    <p:sldId id="292" r:id="rId53"/>
    <p:sldId id="276" r:id="rId54"/>
  </p:sldIdLst>
  <p:sldSz cx="9144000" cy="6858000" type="screen4x3"/>
  <p:notesSz cx="6858000" cy="9144000"/>
  <p:defaultTextStyle>
    <a:defPPr xmlns:a="http://schemas.openxmlformats.org/drawingml/2006/main">
      <a:defRPr lang="en-US"/>
    </a:defPPr>
    <a:lvl1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1pPr>
    <a:lvl2pPr xmlns:a="http://schemas.openxmlformats.org/drawingml/2006/main" rtl="0">
      <a:defRPr lang="en-US" sz="1800">
        <a:latin typeface="Arial"/>
      </a:defRPr>
    </a:lvl2pPr>
    <a:lvl3pPr xmlns:a="http://schemas.openxmlformats.org/drawingml/2006/main" rtl="0">
      <a:defRPr lang="en-US" sz="1800">
        <a:latin typeface="Arial"/>
      </a:defRPr>
    </a:lvl3pPr>
    <a:lvl4pPr xmlns:a="http://schemas.openxmlformats.org/drawingml/2006/main" rtl="0">
      <a:defRPr lang="en-US" sz="1800">
        <a:latin typeface="Arial"/>
      </a:defRPr>
    </a:lvl4pPr>
    <a:lvl5pPr xmlns:a="http://schemas.openxmlformats.org/drawingml/2006/main" rtl="0">
      <a:defRPr lang="en-US" sz="1800">
        <a:latin typeface="Arial"/>
      </a:defRPr>
    </a:lvl5pPr>
    <a:lvl6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6pPr>
    <a:lvl7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7pPr>
    <a:lvl8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8pPr>
    <a:lvl9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9pPr>
  </p:defaultTextStyle>
</p:presentation>
</file>

<file path=ppt/_rels/presentation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Relationship Id="rId14" Type="http://schemas.openxmlformats.org/officeDocument/2006/relationships/slide" Target="/ppt/slides/slide1.xml" /><Relationship Id="rId16" Type="http://schemas.openxmlformats.org/officeDocument/2006/relationships/slide" Target="/ppt/slides/slide2.xml" /><Relationship Id="rId17" Type="http://schemas.openxmlformats.org/officeDocument/2006/relationships/slide" Target="/ppt/slides/slide3.xml" /><Relationship Id="rId19" Type="http://schemas.openxmlformats.org/officeDocument/2006/relationships/slide" Target="/ppt/slides/slide4.xml" /><Relationship Id="rId22" Type="http://schemas.openxmlformats.org/officeDocument/2006/relationships/slide" Target="/ppt/slides/slide5.xml" /><Relationship Id="rId23" Type="http://schemas.openxmlformats.org/officeDocument/2006/relationships/slide" Target="/ppt/slides/slide6.xml" /><Relationship Id="rId24" Type="http://schemas.openxmlformats.org/officeDocument/2006/relationships/slide" Target="/ppt/slides/slide7.xml" /><Relationship Id="rId27" Type="http://schemas.openxmlformats.org/officeDocument/2006/relationships/slide" Target="/ppt/slides/slide8.xml" /><Relationship Id="rId29" Type="http://schemas.openxmlformats.org/officeDocument/2006/relationships/slide" Target="/ppt/slides/slide9.xml" /><Relationship Id="rId30" Type="http://schemas.openxmlformats.org/officeDocument/2006/relationships/slide" Target="/ppt/slides/slide10.xml" /><Relationship Id="rId31" Type="http://schemas.openxmlformats.org/officeDocument/2006/relationships/slide" Target="/ppt/slides/slide11.xml" /><Relationship Id="rId32" Type="http://schemas.openxmlformats.org/officeDocument/2006/relationships/slide" Target="/ppt/slides/slide12.xml" /><Relationship Id="rId33" Type="http://schemas.openxmlformats.org/officeDocument/2006/relationships/slide" Target="/ppt/slides/slide13.xml" /><Relationship Id="rId34" Type="http://schemas.openxmlformats.org/officeDocument/2006/relationships/slide" Target="/ppt/slides/slide14.xml" /><Relationship Id="rId35" Type="http://schemas.openxmlformats.org/officeDocument/2006/relationships/slide" Target="/ppt/slides/slide15.xml" /><Relationship Id="rId36" Type="http://schemas.openxmlformats.org/officeDocument/2006/relationships/slide" Target="/ppt/slides/slide16.xml" /><Relationship Id="rId37" Type="http://schemas.openxmlformats.org/officeDocument/2006/relationships/slide" Target="/ppt/slides/slide17.xml" /><Relationship Id="rId38" Type="http://schemas.openxmlformats.org/officeDocument/2006/relationships/slide" Target="/ppt/slides/slide18.xml" /><Relationship Id="rId39" Type="http://schemas.openxmlformats.org/officeDocument/2006/relationships/slide" Target="/ppt/slides/slide19.xml" /><Relationship Id="rId40" Type="http://schemas.openxmlformats.org/officeDocument/2006/relationships/slide" Target="/ppt/slides/slide20.xml" /><Relationship Id="rId42" Type="http://schemas.openxmlformats.org/officeDocument/2006/relationships/slide" Target="/ppt/slides/slide21.xml" /><Relationship Id="rId43" Type="http://schemas.openxmlformats.org/officeDocument/2006/relationships/slide" Target="/ppt/slides/slide22.xml" /><Relationship Id="rId45" Type="http://schemas.openxmlformats.org/officeDocument/2006/relationships/slide" Target="/ppt/slides/slide23.xml" /><Relationship Id="rId46" Type="http://schemas.openxmlformats.org/officeDocument/2006/relationships/slide" Target="/ppt/slides/slide24.xml" /><Relationship Id="rId48" Type="http://schemas.openxmlformats.org/officeDocument/2006/relationships/slide" Target="/ppt/slides/slide25.xml" /><Relationship Id="rId49" Type="http://schemas.openxmlformats.org/officeDocument/2006/relationships/slide" Target="/ppt/slides/slide26.xml" /><Relationship Id="rId50" Type="http://schemas.openxmlformats.org/officeDocument/2006/relationships/slide" Target="/ppt/slides/slide27.xml" /><Relationship Id="rId51" Type="http://schemas.openxmlformats.org/officeDocument/2006/relationships/slide" Target="/ppt/slides/slide28.xml" /><Relationship Id="rId52" Type="http://schemas.openxmlformats.org/officeDocument/2006/relationships/slide" Target="/ppt/slides/slide29.xml" /><Relationship Id="rId53" Type="http://schemas.openxmlformats.org/officeDocument/2006/relationships/slide" Target="/ppt/slides/slide30.xml" /><Relationship Id="rId54" Type="http://schemas.openxmlformats.org/officeDocument/2006/relationships/slide" Target="/ppt/slides/slide31.xml" /><Relationship Id="rId55" Type="http://schemas.openxmlformats.org/officeDocument/2006/relationships/theme" Target="/ppt/theme/theme1.xml" /></Relationships>
</file>

<file path=ppt/slideLayouts/_rels/slideLayout1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10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11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2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3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4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5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6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7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8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9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Id="rId3" Type="http://schemas.openxmlformats.org/officeDocument/2006/relationships/slideLayout" Target="/ppt/slideLayouts/slideLayout1.xml" /><Relationship Id="rId4" Type="http://schemas.openxmlformats.org/officeDocument/2006/relationships/slideLayout" Target="/ppt/slideLayouts/slideLayout2.xml" /><Relationship Id="rId5" Type="http://schemas.openxmlformats.org/officeDocument/2006/relationships/slideLayout" Target="/ppt/slideLayouts/slideLayout3.xml" /><Relationship Id="rId6" Type="http://schemas.openxmlformats.org/officeDocument/2006/relationships/slideLayout" Target="/ppt/slideLayouts/slideLayout4.xml" /><Relationship Id="rId7" Type="http://schemas.openxmlformats.org/officeDocument/2006/relationships/slideLayout" Target="/ppt/slideLayouts/slideLayout5.xml" /><Relationship Id="rId8" Type="http://schemas.openxmlformats.org/officeDocument/2006/relationships/slideLayout" Target="/ppt/slideLayouts/slideLayout6.xml" /><Relationship Id="rId9" Type="http://schemas.openxmlformats.org/officeDocument/2006/relationships/slideLayout" Target="/ppt/slideLayouts/slideLayout7.xml" /><Relationship Id="rId10" Type="http://schemas.openxmlformats.org/officeDocument/2006/relationships/slideLayout" Target="/ppt/slideLayouts/slideLayout8.xml" /><Relationship Id="rId11" Type="http://schemas.openxmlformats.org/officeDocument/2006/relationships/slideLayout" Target="/ppt/slideLayouts/slideLayout9.xml" /><Relationship Id="rId12" Type="http://schemas.openxmlformats.org/officeDocument/2006/relationships/slideLayout" Target="/ppt/slideLayouts/slideLayout10.xml" /><Relationship Id="rId13" Type="http://schemas.openxmlformats.org/officeDocument/2006/relationships/slideLayout" Target="/ppt/slideLayouts/slideLayout11.xml" /><Relationship Id="rId55" Type="http://schemas.openxmlformats.org/officeDocument/2006/relationships/theme" Target="/ppt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/>
        </p:spPr>
        <p:txBody>
          <a:bodyPr anchor="ctr"/>
          <a:lstStyle>
            <a:lvl1pPr/>
          </a:lstStyle>
          <a:p>
            <a:pPr lvl="0"/>
            <a:r>
              <a:rPr lang="zh-CN"/>
              <a:t>单击此处编辑母版标题样式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ln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zh-CN"/>
              <a:t>单击此处编辑母版文本样式</a:t>
            </a:r>
            <a:endParaRPr/>
          </a:p>
          <a:p>
            <a:pPr lvl="1"/>
            <a:r>
              <a:rPr lang="zh-CN"/>
              <a:t>第二级</a:t>
            </a:r>
            <a:endParaRPr/>
          </a:p>
          <a:p>
            <a:pPr lvl="2"/>
            <a:r>
              <a:rPr lang="zh-CN"/>
              <a:t>第三级</a:t>
            </a:r>
            <a:endParaRPr/>
          </a:p>
          <a:p>
            <a:pPr lvl="3"/>
            <a:r>
              <a:rPr lang="zh-CN"/>
              <a:t>第四级</a:t>
            </a:r>
            <a:endParaRPr/>
          </a:p>
          <a:p>
            <a:pPr lvl="4"/>
            <a:r>
              <a:rPr lang="zh-CN"/>
              <a:t>第五级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/>
          <a:p>
            <a:endParaRPr/>
          </a:p>
        </p:txBody>
      </p:sp>
      <p:sp>
        <p:nvSpPr>
          <p:cNvPr id="5" name=""/>
          <p:cNvSpPr/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/>
          <a:p>
            <a:endParaRPr/>
          </a:p>
        </p:txBody>
      </p:sp>
      <p:sp>
        <p:nvSpPr>
          <p:cNvPr id="6" name=""/>
          <p:cNvSpPr/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 algn="r">
              <a:defRPr lang="en-US" sz="14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</p:sldLayoutIdLst>
  <p:txStyles>
    <p:titleStyle>
      <a:lvl1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1pPr>
      <a:lvl2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2pPr>
      <a:lvl3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3pPr>
      <a:lvl4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4pPr>
      <a:lvl5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5pPr>
      <a:lvl6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6pPr>
      <a:lvl7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7pPr>
      <a:lvl8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8pPr>
      <a:lvl9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9pPr>
    </p:titleStyle>
    <p:bodyStyle>
      <a:lvl1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1pPr>
      <a:lvl2pPr marL="742950" indent="-285750" rtl="0">
        <a:spcBef>
          <a:spcPct val="20000"/>
        </a:spcBef>
        <a:buFont typeface="Arial"/>
        <a:buChar char="–"/>
        <a:defRPr lang="en-US" sz="2800">
          <a:solidFill>
            <a:srgbClr val="000000"/>
          </a:solidFill>
          <a:latin typeface="Arial"/>
        </a:defRPr>
      </a:lvl2pPr>
      <a:lvl3pPr marL="1143000" indent="-228600" rtl="0">
        <a:spcBef>
          <a:spcPct val="20000"/>
        </a:spcBef>
        <a:buFont typeface="Arial"/>
        <a:buChar char="•"/>
        <a:defRPr lang="en-US" sz="2400">
          <a:solidFill>
            <a:srgbClr val="000000"/>
          </a:solidFill>
          <a:latin typeface="Arial"/>
        </a:defRPr>
      </a:lvl3pPr>
      <a:lvl4pPr marL="1600200" indent="-228600" rtl="0">
        <a:spcBef>
          <a:spcPct val="20000"/>
        </a:spcBef>
        <a:buFont typeface="Arial"/>
        <a:buChar char="–"/>
        <a:defRPr lang="en-US" sz="2000">
          <a:solidFill>
            <a:srgbClr val="000000"/>
          </a:solidFill>
          <a:latin typeface="Arial"/>
        </a:defRPr>
      </a:lvl4pPr>
      <a:lvl5pPr marL="2057400" indent="-228600" rtl="0">
        <a:spcBef>
          <a:spcPct val="20000"/>
        </a:spcBef>
        <a:buFont typeface="Arial"/>
        <a:buChar char="»"/>
        <a:defRPr lang="en-US" sz="2000">
          <a:solidFill>
            <a:srgbClr val="000000"/>
          </a:solidFill>
          <a:latin typeface="Arial"/>
        </a:defRPr>
      </a:lvl5pPr>
      <a:lvl6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6pPr>
      <a:lvl7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7pPr>
      <a:lvl8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8pPr>
      <a:lvl9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9pPr>
    </p:bodyStyle>
  </p:txStyles>
</p:sldMaster>
</file>

<file path=ppt/slides/_rels/slide1.xml.rels>&#65279;<?xml version="1.0" encoding="utf-8"?><Relationships xmlns="http://schemas.openxmlformats.org/package/2006/relationships"><Relationship Id="rId15" Type="http://schemas.openxmlformats.org/officeDocument/2006/relationships/image" Target="/ppt/media/image1.png" /><Relationship Id="rId13" Type="http://schemas.openxmlformats.org/officeDocument/2006/relationships/slideLayout" Target="/ppt/slideLayouts/slideLayout11.xml" /></Relationships>
</file>

<file path=ppt/slides/_rels/slide10.xml.rels>&#65279;<?xml version="1.0" encoding="utf-8"?><Relationships xmlns="http://schemas.openxmlformats.org/package/2006/relationships"><Relationship Id="rId12" Type="http://schemas.openxmlformats.org/officeDocument/2006/relationships/slideLayout" Target="/ppt/slideLayouts/slideLayout10.xml" /></Relationships>
</file>

<file path=ppt/slides/_rels/slide11.xml.rels>&#65279;<?xml version="1.0" encoding="utf-8"?><Relationships xmlns="http://schemas.openxmlformats.org/package/2006/relationships"><Relationship Id="rId7" Type="http://schemas.openxmlformats.org/officeDocument/2006/relationships/slideLayout" Target="/ppt/slideLayouts/slideLayout5.xml" /></Relationships>
</file>

<file path=ppt/slides/_rels/slide12.xml.rels>&#65279;<?xml version="1.0" encoding="utf-8"?><Relationships xmlns="http://schemas.openxmlformats.org/package/2006/relationships"><Relationship Id="rId7" Type="http://schemas.openxmlformats.org/officeDocument/2006/relationships/slideLayout" Target="/ppt/slideLayouts/slideLayout5.xml" /></Relationships>
</file>

<file path=ppt/slides/_rels/slide13.xml.rels>&#65279;<?xml version="1.0" encoding="utf-8"?><Relationships xmlns="http://schemas.openxmlformats.org/package/2006/relationships"><Relationship Id="rId12" Type="http://schemas.openxmlformats.org/officeDocument/2006/relationships/slideLayout" Target="/ppt/slideLayouts/slideLayout10.xml" /></Relationships>
</file>

<file path=ppt/slides/_rels/slide14.xml.rels>&#65279;<?xml version="1.0" encoding="utf-8"?><Relationships xmlns="http://schemas.openxmlformats.org/package/2006/relationships"><Relationship Id="rId12" Type="http://schemas.openxmlformats.org/officeDocument/2006/relationships/slideLayout" Target="/ppt/slideLayouts/slideLayout10.xml" /></Relationships>
</file>

<file path=ppt/slides/_rels/slide15.xml.rels>&#65279;<?xml version="1.0" encoding="utf-8"?><Relationships xmlns="http://schemas.openxmlformats.org/package/2006/relationships"><Relationship Id="rId7" Type="http://schemas.openxmlformats.org/officeDocument/2006/relationships/slideLayout" Target="/ppt/slideLayouts/slideLayout5.xml" /></Relationships>
</file>

<file path=ppt/slides/_rels/slide16.xml.rels>&#65279;<?xml version="1.0" encoding="utf-8"?><Relationships xmlns="http://schemas.openxmlformats.org/package/2006/relationships"><Relationship Id="rId7" Type="http://schemas.openxmlformats.org/officeDocument/2006/relationships/slideLayout" Target="/ppt/slideLayouts/slideLayout5.xml" /></Relationships>
</file>

<file path=ppt/slides/_rels/slide17.xml.rels>&#65279;<?xml version="1.0" encoding="utf-8"?><Relationships xmlns="http://schemas.openxmlformats.org/package/2006/relationships"><Relationship Id="rId7" Type="http://schemas.openxmlformats.org/officeDocument/2006/relationships/slideLayout" Target="/ppt/slideLayouts/slideLayout5.xml" /></Relationships>
</file>

<file path=ppt/slides/_rels/slide18.xml.rels>&#65279;<?xml version="1.0" encoding="utf-8"?><Relationships xmlns="http://schemas.openxmlformats.org/package/2006/relationships"><Relationship Id="rId7" Type="http://schemas.openxmlformats.org/officeDocument/2006/relationships/slideLayout" Target="/ppt/slideLayouts/slideLayout5.xml" /></Relationships>
</file>

<file path=ppt/slides/_rels/slide19.xml.rels>&#65279;<?xml version="1.0" encoding="utf-8"?><Relationships xmlns="http://schemas.openxmlformats.org/package/2006/relationships"><Relationship Id="rId7" Type="http://schemas.openxmlformats.org/officeDocument/2006/relationships/slideLayout" Target="/ppt/slideLayouts/slideLayout5.xml" /></Relationships>
</file>

<file path=ppt/slides/_rels/slide2.xml.rels>&#65279;<?xml version="1.0" encoding="utf-8"?><Relationships xmlns="http://schemas.openxmlformats.org/package/2006/relationships"><Relationship Id="rId7" Type="http://schemas.openxmlformats.org/officeDocument/2006/relationships/slideLayout" Target="/ppt/slideLayouts/slideLayout5.xml" /></Relationships>
</file>

<file path=ppt/slides/_rels/slide20.xml.rels>&#65279;<?xml version="1.0" encoding="utf-8"?><Relationships xmlns="http://schemas.openxmlformats.org/package/2006/relationships"><Relationship Id="rId41" Type="http://schemas.openxmlformats.org/officeDocument/2006/relationships/image" Target="/ppt/media/image8.jpg" /><Relationship Id="rId7" Type="http://schemas.openxmlformats.org/officeDocument/2006/relationships/slideLayout" Target="/ppt/slideLayouts/slideLayout5.xml" /></Relationships>
</file>

<file path=ppt/slides/_rels/slide21.xml.rels>&#65279;<?xml version="1.0" encoding="utf-8"?><Relationships xmlns="http://schemas.openxmlformats.org/package/2006/relationships"><Relationship Id="rId7" Type="http://schemas.openxmlformats.org/officeDocument/2006/relationships/slideLayout" Target="/ppt/slideLayouts/slideLayout5.xml" /></Relationships>
</file>

<file path=ppt/slides/_rels/slide22.xml.rels>&#65279;<?xml version="1.0" encoding="utf-8"?><Relationships xmlns="http://schemas.openxmlformats.org/package/2006/relationships"><Relationship Id="rId44" Type="http://schemas.openxmlformats.org/officeDocument/2006/relationships/image" Target="/ppt/media/image9.jpg" /><Relationship Id="rId7" Type="http://schemas.openxmlformats.org/officeDocument/2006/relationships/slideLayout" Target="/ppt/slideLayouts/slideLayout5.xml" /></Relationships>
</file>

<file path=ppt/slides/_rels/slide23.xml.rels>&#65279;<?xml version="1.0" encoding="utf-8"?><Relationships xmlns="http://schemas.openxmlformats.org/package/2006/relationships"><Relationship Id="rId7" Type="http://schemas.openxmlformats.org/officeDocument/2006/relationships/slideLayout" Target="/ppt/slideLayouts/slideLayout5.xml" /></Relationships>
</file>

<file path=ppt/slides/_rels/slide24.xml.rels>&#65279;<?xml version="1.0" encoding="utf-8"?><Relationships xmlns="http://schemas.openxmlformats.org/package/2006/relationships"><Relationship Id="rId47" Type="http://schemas.openxmlformats.org/officeDocument/2006/relationships/image" Target="/ppt/media/image10.jpg" /><Relationship Id="rId7" Type="http://schemas.openxmlformats.org/officeDocument/2006/relationships/slideLayout" Target="/ppt/slideLayouts/slideLayout5.xml" /></Relationships>
</file>

<file path=ppt/slides/_rels/slide25.xml.rels>&#65279;<?xml version="1.0" encoding="utf-8"?><Relationships xmlns="http://schemas.openxmlformats.org/package/2006/relationships"><Relationship Id="rId7" Type="http://schemas.openxmlformats.org/officeDocument/2006/relationships/slideLayout" Target="/ppt/slideLayouts/slideLayout5.xml" /></Relationships>
</file>

<file path=ppt/slides/_rels/slide26.xml.rels>&#65279;<?xml version="1.0" encoding="utf-8"?><Relationships xmlns="http://schemas.openxmlformats.org/package/2006/relationships"><Relationship Id="rId7" Type="http://schemas.openxmlformats.org/officeDocument/2006/relationships/slideLayout" Target="/ppt/slideLayouts/slideLayout5.xml" /></Relationships>
</file>

<file path=ppt/slides/_rels/slide27.xml.rels>&#65279;<?xml version="1.0" encoding="utf-8"?><Relationships xmlns="http://schemas.openxmlformats.org/package/2006/relationships"><Relationship Id="rId12" Type="http://schemas.openxmlformats.org/officeDocument/2006/relationships/slideLayout" Target="/ppt/slideLayouts/slideLayout10.xml" /></Relationships>
</file>

<file path=ppt/slides/_rels/slide28.xml.rels>&#65279;<?xml version="1.0" encoding="utf-8"?><Relationships xmlns="http://schemas.openxmlformats.org/package/2006/relationships"><Relationship Id="rId7" Type="http://schemas.openxmlformats.org/officeDocument/2006/relationships/slideLayout" Target="/ppt/slideLayouts/slideLayout5.xml" /></Relationships>
</file>

<file path=ppt/slides/_rels/slide29.xml.rels>&#65279;<?xml version="1.0" encoding="utf-8"?><Relationships xmlns="http://schemas.openxmlformats.org/package/2006/relationships"><Relationship Id="rId7" Type="http://schemas.openxmlformats.org/officeDocument/2006/relationships/slideLayout" Target="/ppt/slideLayouts/slideLayout5.xml" /></Relationships>
</file>

<file path=ppt/slides/_rels/slide3.xml.rels>&#65279;<?xml version="1.0" encoding="utf-8"?><Relationships xmlns="http://schemas.openxmlformats.org/package/2006/relationships"><Relationship Id="rId18" Type="http://schemas.openxmlformats.org/officeDocument/2006/relationships/image" Target="/ppt/media/image2.jpg" /><Relationship Id="rId7" Type="http://schemas.openxmlformats.org/officeDocument/2006/relationships/slideLayout" Target="/ppt/slideLayouts/slideLayout5.xml" /></Relationships>
</file>

<file path=ppt/slides/_rels/slide30.xml.rels>&#65279;<?xml version="1.0" encoding="utf-8"?><Relationships xmlns="http://schemas.openxmlformats.org/package/2006/relationships"><Relationship Id="rId7" Type="http://schemas.openxmlformats.org/officeDocument/2006/relationships/slideLayout" Target="/ppt/slideLayouts/slideLayout5.xml" /></Relationships>
</file>

<file path=ppt/slides/_rels/slide31.xml.rels>&#65279;<?xml version="1.0" encoding="utf-8"?><Relationships xmlns="http://schemas.openxmlformats.org/package/2006/relationships"><Relationship Id="rId12" Type="http://schemas.openxmlformats.org/officeDocument/2006/relationships/slideLayout" Target="/ppt/slideLayouts/slideLayout10.xml" /></Relationships>
</file>

<file path=ppt/slides/_rels/slide4.xml.rels>&#65279;<?xml version="1.0" encoding="utf-8"?><Relationships xmlns="http://schemas.openxmlformats.org/package/2006/relationships"><Relationship Id="rId20" Type="http://schemas.openxmlformats.org/officeDocument/2006/relationships/image" Target="/ppt/media/image3.jpg" /><Relationship Id="rId21" Type="http://schemas.openxmlformats.org/officeDocument/2006/relationships/image" Target="/ppt/media/image4.jpg" /><Relationship Id="rId7" Type="http://schemas.openxmlformats.org/officeDocument/2006/relationships/slideLayout" Target="/ppt/slideLayouts/slideLayout5.xml" /></Relationships>
</file>

<file path=ppt/slides/_rels/slide5.xml.rels>&#65279;<?xml version="1.0" encoding="utf-8"?><Relationships xmlns="http://schemas.openxmlformats.org/package/2006/relationships"><Relationship Id="rId7" Type="http://schemas.openxmlformats.org/officeDocument/2006/relationships/slideLayout" Target="/ppt/slideLayouts/slideLayout5.xml" /></Relationships>
</file>

<file path=ppt/slides/_rels/slide6.xml.rels>&#65279;<?xml version="1.0" encoding="utf-8"?><Relationships xmlns="http://schemas.openxmlformats.org/package/2006/relationships"><Relationship Id="rId7" Type="http://schemas.openxmlformats.org/officeDocument/2006/relationships/slideLayout" Target="/ppt/slideLayouts/slideLayout5.xml" /></Relationships>
</file>

<file path=ppt/slides/_rels/slide7.xml.rels>&#65279;<?xml version="1.0" encoding="utf-8"?><Relationships xmlns="http://schemas.openxmlformats.org/package/2006/relationships"><Relationship Id="rId25" Type="http://schemas.openxmlformats.org/officeDocument/2006/relationships/image" Target="/ppt/media/image5.jpg" /><Relationship Id="rId26" Type="http://schemas.openxmlformats.org/officeDocument/2006/relationships/image" Target="/ppt/media/image6.jpg" /><Relationship Id="rId8" Type="http://schemas.openxmlformats.org/officeDocument/2006/relationships/slideLayout" Target="/ppt/slideLayouts/slideLayout6.xml" /></Relationships>
</file>

<file path=ppt/slides/_rels/slide8.xml.rels>&#65279;<?xml version="1.0" encoding="utf-8"?><Relationships xmlns="http://schemas.openxmlformats.org/package/2006/relationships"><Relationship Id="rId28" Type="http://schemas.openxmlformats.org/officeDocument/2006/relationships/image" Target="/ppt/media/image7.jpg" /><Relationship Id="rId7" Type="http://schemas.openxmlformats.org/officeDocument/2006/relationships/slideLayout" Target="/ppt/slideLayouts/slideLayout5.xml" /></Relationships>
</file>

<file path=ppt/slides/_rels/slide9.xml.rels>&#65279;<?xml version="1.0" encoding="utf-8"?><Relationships xmlns="http://schemas.openxmlformats.org/package/2006/relationships"><Relationship Id="rId7" Type="http://schemas.openxmlformats.org/officeDocument/2006/relationships/slideLayout" Target="/ppt/slideLayouts/slideLayout5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" name="" descr="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>
          <a:xfrm>
            <a:off x="3059112" y="1557337"/>
            <a:ext cx="3887787" cy="3614737"/>
          </a:xfrm>
          <a:prstGeom prst="rect">
            <a:avLst/>
          </a:prstGeom>
          <a:noFill/>
          <a:ln/>
        </p:spPr>
      </p:pic>
      <p:sp>
        <p:nvSpPr>
          <p:cNvPr id="2" name=""/>
          <p:cNvSpPr/>
          <p:nvPr>
            <p:ph type="ctrTitle"/>
          </p:nvPr>
        </p:nvSpPr>
        <p:spPr>
          <a:xfrm>
            <a:off x="755650" y="2708275"/>
            <a:ext cx="7772400" cy="1470025"/>
          </a:xfrm>
          <a:prstGeom prst="rect">
            <a:avLst/>
          </a:prstGeom>
          <a:ln/>
        </p:spPr>
        <p:txBody>
          <a:bodyPr lIns="91440" tIns="45720" rIns="91440" bIns="45720" wrap="square" anchor="ctr"/>
          <a:lstStyle/>
          <a:p>
            <a:pPr/>
            <a:r>
              <a:rPr lang="zh-CN" b="1">
                <a:solidFill>
                  <a:srgbClr val="ffffff"/>
                </a:solidFill>
                <a:latin typeface="华文行楷"/>
              </a:rPr>
              <a:t>第二节  探究环境污染对生物的影响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8027987" y="6165850"/>
            <a:ext cx="900112" cy="476250"/>
          </a:xfrm>
          <a:prstGeom prst="actionButtonForwardNext">
            <a:avLst/>
          </a:prstGeom>
          <a:ln/>
        </p:spPr>
        <p:txBody>
          <a:bodyPr wrap="none" anchor="ctr"/>
          <a:lstStyle/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 additive="repl"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6" dur="500"/>
                                        <p:tgtEl>
                                          <p:spTgt spid="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395287" y="404812"/>
            <a:ext cx="8604250" cy="1373187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2800" b="1">
                <a:solidFill>
                  <a:srgbClr val="000066"/>
                </a:solidFill>
                <a:latin typeface="Arial"/>
              </a:rPr>
              <a:t>       酸雨对生物有不利的影响。在实验室条件下怎样模拟酸雨对生物的影响呢？根据下面的提示、你能设计一个探究方案吗？有了方案，再尝试完成它。</a:t>
            </a:r>
            <a:endParaRPr/>
          </a:p>
        </p:txBody>
      </p:sp>
      <p:sp>
        <p:nvSpPr>
          <p:cNvPr id="3" name=""/>
          <p:cNvSpPr/>
          <p:nvPr>
            <p:ph type="title"/>
          </p:nvPr>
        </p:nvSpPr>
        <p:spPr>
          <a:xfrm>
            <a:off x="611187" y="1989137"/>
            <a:ext cx="1871662" cy="647700"/>
          </a:xfrm>
          <a:prstGeom prst="rect">
            <a:avLst/>
          </a:prstGeom>
          <a:solidFill>
            <a:srgbClr val="66FF33"/>
          </a:solidFill>
          <a:ln>
            <a:solidFill>
              <a:srgbClr val="000000"/>
            </a:solidFill>
          </a:ln>
        </p:spPr>
        <p:txBody>
          <a:bodyPr lIns="91440" tIns="45720" rIns="91440" bIns="45720" wrap="square" anchor="ctr"/>
          <a:lstStyle/>
          <a:p>
            <a:pPr indent="0" algn="ctr" defTabSz="914400"/>
            <a:r>
              <a:rPr lang="zh-CN" sz="2800" b="1">
                <a:solidFill>
                  <a:srgbClr val="FF3300"/>
                </a:solidFill>
                <a:latin typeface="Arial"/>
              </a:rPr>
              <a:t>提       示</a:t>
            </a:r>
            <a:endParaRPr/>
          </a:p>
        </p:txBody>
      </p:sp>
      <p:sp>
        <p:nvSpPr>
          <p:cNvPr id="4" name=""/>
          <p:cNvSpPr/>
          <p:nvPr>
            <p:ph type="body" idx="1"/>
          </p:nvPr>
        </p:nvSpPr>
        <p:spPr>
          <a:xfrm>
            <a:off x="611187" y="2852737"/>
            <a:ext cx="7632700" cy="3671887"/>
          </a:xfrm>
          <a:prstGeom prst="rect">
            <a:avLst/>
          </a:prstGeom>
          <a:solidFill>
            <a:srgbClr val="FFFF99"/>
          </a:solidFill>
          <a:ln>
            <a:solidFill>
              <a:srgbClr val="000000"/>
            </a:solidFill>
          </a:ln>
        </p:spPr>
        <p:txBody>
          <a:bodyPr lIns="91440" tIns="45720" rIns="91440" bIns="45720" wrap="square" anchor="t"/>
          <a:lstStyle/>
          <a:p>
            <a:pPr indent="-342900" algn="l" defTabSz="914400">
              <a:lnSpc>
                <a:spcPct val="80000"/>
              </a:lnSpc>
            </a:pPr>
            <a:r>
              <a:rPr lang="zh-CN" sz="2400" b="1">
                <a:solidFill>
                  <a:srgbClr val="000000"/>
                </a:solidFill>
                <a:latin typeface="宋体"/>
              </a:rPr>
              <a:t>可以用</a:t>
            </a:r>
            <a:r>
              <a:rPr lang="zh-CN" sz="2400" b="1">
                <a:solidFill>
                  <a:srgbClr val="FF0000"/>
                </a:solidFill>
                <a:latin typeface="宋体"/>
              </a:rPr>
              <a:t>食醋和清水</a:t>
            </a:r>
            <a:r>
              <a:rPr lang="zh-CN" sz="2400" b="1">
                <a:solidFill>
                  <a:srgbClr val="000000"/>
                </a:solidFill>
                <a:latin typeface="宋体"/>
              </a:rPr>
              <a:t>配置供实验用的模拟酸雨，把</a:t>
            </a:r>
            <a:r>
              <a:rPr lang="zh-CN" sz="2400" b="1">
                <a:solidFill>
                  <a:srgbClr val="FF0000"/>
                </a:solidFill>
                <a:latin typeface="宋体"/>
              </a:rPr>
              <a:t>pH控制在4</a:t>
            </a:r>
            <a:r>
              <a:rPr lang="zh-CN" sz="2400" b="1">
                <a:solidFill>
                  <a:srgbClr val="000000"/>
                </a:solidFill>
                <a:latin typeface="宋体"/>
              </a:rPr>
              <a:t>。</a:t>
            </a:r>
            <a:endParaRPr/>
          </a:p>
          <a:p>
            <a:pPr indent="-342900" algn="l" defTabSz="914400">
              <a:lnSpc>
                <a:spcPct val="80000"/>
              </a:lnSpc>
            </a:pPr>
            <a:r>
              <a:rPr lang="zh-CN" sz="2400" b="1">
                <a:solidFill>
                  <a:srgbClr val="000000"/>
                </a:solidFill>
                <a:latin typeface="宋体"/>
              </a:rPr>
              <a:t>可以测定酸雨条件下种子的发芽率或植物的生长情况。</a:t>
            </a:r>
            <a:endParaRPr/>
          </a:p>
          <a:p>
            <a:pPr indent="-342900" algn="l" defTabSz="914400">
              <a:lnSpc>
                <a:spcPct val="80000"/>
              </a:lnSpc>
            </a:pPr>
            <a:r>
              <a:rPr lang="zh-CN" sz="2400" b="1">
                <a:solidFill>
                  <a:srgbClr val="000000"/>
                </a:solidFill>
                <a:latin typeface="宋体"/>
              </a:rPr>
              <a:t>是否需要设计对照实验？如果需要的话，应当怎样设计？</a:t>
            </a:r>
            <a:endParaRPr/>
          </a:p>
          <a:p>
            <a:pPr indent="-342900" algn="l" defTabSz="914400">
              <a:lnSpc>
                <a:spcPct val="80000"/>
              </a:lnSpc>
            </a:pPr>
            <a:r>
              <a:rPr lang="zh-CN" sz="2400" b="1">
                <a:solidFill>
                  <a:srgbClr val="000000"/>
                </a:solidFill>
                <a:latin typeface="宋体"/>
              </a:rPr>
              <a:t>本实验需要进行数量统计吗？</a:t>
            </a:r>
            <a:endParaRPr/>
          </a:p>
          <a:p>
            <a:pPr indent="-342900" algn="l" defTabSz="914400">
              <a:lnSpc>
                <a:spcPct val="80000"/>
              </a:lnSpc>
            </a:pPr>
            <a:r>
              <a:rPr lang="zh-CN" sz="2400" b="1">
                <a:solidFill>
                  <a:srgbClr val="000000"/>
                </a:solidFill>
                <a:latin typeface="宋体"/>
              </a:rPr>
              <a:t>只做一组实验，实验的结果可靠吗？你认为怎样做，实验结果才可靠？</a:t>
            </a:r>
            <a:endParaRPr/>
          </a:p>
          <a:p>
            <a:pPr indent="-342900" algn="l" defTabSz="914400">
              <a:lnSpc>
                <a:spcPct val="80000"/>
              </a:lnSpc>
            </a:pPr>
            <a:r>
              <a:rPr lang="zh-CN" sz="2400" b="1">
                <a:solidFill>
                  <a:srgbClr val="000000"/>
                </a:solidFill>
                <a:latin typeface="宋体"/>
              </a:rPr>
              <a:t>设计一个表格，记录观察和实验的结果。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7019925" y="6308725"/>
            <a:ext cx="2447925" cy="692150"/>
          </a:xfrm>
          <a:prstGeom prst="actionButtonForwardNext">
            <a:avLst/>
          </a:prstGeom>
          <a:ln/>
        </p:spPr>
        <p:txBody>
          <a:bodyPr wrap="none" anchor="ctr"/>
          <a:lstStyle/>
          <a:p>
            <a:pPr indent="0" algn="ctr" defTabSz="914400"/>
            <a:r>
              <a:rPr lang="zh-CN" sz="2800" b="1">
                <a:solidFill>
                  <a:srgbClr val="009999"/>
                </a:solidFill>
                <a:latin typeface="Arial"/>
              </a:rPr>
              <a:t>继续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repl"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468312" y="0"/>
            <a:ext cx="5761037" cy="701675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4000" b="1">
                <a:solidFill>
                  <a:srgbClr val="FF0000"/>
                </a:solidFill>
                <a:latin typeface="宋体"/>
              </a:rPr>
              <a:t>实验步骤参考答案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755650" y="1700212"/>
            <a:ext cx="5761037" cy="366712"/>
          </a:xfrm>
          <a:prstGeom prst="rect">
            <a:avLst/>
          </a:prstGeom>
          <a:ln/>
        </p:spPr>
        <p:txBody>
          <a:bodyPr/>
          <a:lstStyle/>
          <a:p>
            <a:endParaRPr/>
          </a:p>
        </p:txBody>
      </p:sp>
      <p:sp>
        <p:nvSpPr>
          <p:cNvPr id="4" name=""/>
          <p:cNvSpPr/>
          <p:nvPr/>
        </p:nvSpPr>
        <p:spPr>
          <a:xfrm>
            <a:off x="323850" y="1052512"/>
            <a:ext cx="576262" cy="360362"/>
          </a:xfrm>
          <a:custGeom>
            <a:cxnLst>
              <a:cxn ang="0">
                <a:pos x="16200" y="0"/>
              </a:cxn>
              <a:cxn ang="0">
                <a:pos x="16200" y="5400"/>
              </a:cxn>
              <a:cxn ang="0">
                <a:pos x="3375" y="5400"/>
              </a:cxn>
              <a:cxn ang="0">
                <a:pos x="3375" y="16200"/>
              </a:cxn>
              <a:cxn ang="0">
                <a:pos x="16200" y="16200"/>
              </a:cxn>
              <a:cxn ang="0">
                <a:pos x="16200" y="21600"/>
              </a:cxn>
              <a:cxn ang="0">
                <a:pos x="21600" y="10800"/>
              </a:cxn>
              <a:cxn ang="0">
                <a:pos x="16200" y="0"/>
              </a:cxn>
              <a:cxn ang="0">
                <a:pos x="1350" y="5400"/>
              </a:cxn>
              <a:cxn ang="0">
                <a:pos x="1350" y="16200"/>
              </a:cxn>
              <a:cxn ang="0">
                <a:pos x="2700" y="16200"/>
              </a:cxn>
              <a:cxn ang="0">
                <a:pos x="2700" y="5400"/>
              </a:cxn>
              <a:cxn ang="0">
                <a:pos x="1350" y="5400"/>
              </a:cxn>
              <a:cxn ang="0">
                <a:pos x="0" y="5400"/>
              </a:cxn>
              <a:cxn ang="0">
                <a:pos x="0" y="16200"/>
              </a:cxn>
              <a:cxn ang="0">
                <a:pos x="675" y="16200"/>
              </a:cxn>
              <a:cxn ang="0">
                <a:pos x="675" y="5400"/>
              </a:cxn>
              <a:cxn ang="0">
                <a:pos x="0" y="5400"/>
              </a:cxn>
            </a:cxnLst>
            <a:rect l="0" t="0" r="r" b="b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</a:path>
            </a:pathLst>
          </a:custGeom>
          <a:solidFill>
            <a:schemeClr val="accent1"/>
          </a:solidFill>
          <a:ln w="9525"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5" name=""/>
          <p:cNvSpPr/>
          <p:nvPr/>
        </p:nvSpPr>
        <p:spPr>
          <a:xfrm>
            <a:off x="250825" y="3213100"/>
            <a:ext cx="504825" cy="433387"/>
          </a:xfrm>
          <a:custGeom>
            <a:cxnLst>
              <a:cxn ang="0">
                <a:pos x="16200" y="0"/>
              </a:cxn>
              <a:cxn ang="0">
                <a:pos x="16200" y="5400"/>
              </a:cxn>
              <a:cxn ang="0">
                <a:pos x="3375" y="5400"/>
              </a:cxn>
              <a:cxn ang="0">
                <a:pos x="3375" y="16200"/>
              </a:cxn>
              <a:cxn ang="0">
                <a:pos x="16200" y="16200"/>
              </a:cxn>
              <a:cxn ang="0">
                <a:pos x="16200" y="21600"/>
              </a:cxn>
              <a:cxn ang="0">
                <a:pos x="21600" y="10800"/>
              </a:cxn>
              <a:cxn ang="0">
                <a:pos x="16200" y="0"/>
              </a:cxn>
              <a:cxn ang="0">
                <a:pos x="1350" y="5400"/>
              </a:cxn>
              <a:cxn ang="0">
                <a:pos x="1350" y="16200"/>
              </a:cxn>
              <a:cxn ang="0">
                <a:pos x="2700" y="16200"/>
              </a:cxn>
              <a:cxn ang="0">
                <a:pos x="2700" y="5400"/>
              </a:cxn>
              <a:cxn ang="0">
                <a:pos x="1350" y="5400"/>
              </a:cxn>
              <a:cxn ang="0">
                <a:pos x="0" y="5400"/>
              </a:cxn>
              <a:cxn ang="0">
                <a:pos x="0" y="16200"/>
              </a:cxn>
              <a:cxn ang="0">
                <a:pos x="675" y="16200"/>
              </a:cxn>
              <a:cxn ang="0">
                <a:pos x="675" y="5400"/>
              </a:cxn>
              <a:cxn ang="0">
                <a:pos x="0" y="5400"/>
              </a:cxn>
            </a:cxnLst>
            <a:rect l="0" t="0" r="r" b="b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</a:path>
            </a:pathLst>
          </a:custGeom>
          <a:solidFill>
            <a:schemeClr val="accent1"/>
          </a:solidFill>
          <a:ln w="9525"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6" name=""/>
          <p:cNvSpPr/>
          <p:nvPr/>
        </p:nvSpPr>
        <p:spPr>
          <a:xfrm>
            <a:off x="179387" y="5300662"/>
            <a:ext cx="360362" cy="433387"/>
          </a:xfrm>
          <a:custGeom>
            <a:cxnLst>
              <a:cxn ang="0">
                <a:pos x="16200" y="0"/>
              </a:cxn>
              <a:cxn ang="0">
                <a:pos x="16200" y="5400"/>
              </a:cxn>
              <a:cxn ang="0">
                <a:pos x="3375" y="5400"/>
              </a:cxn>
              <a:cxn ang="0">
                <a:pos x="3375" y="16200"/>
              </a:cxn>
              <a:cxn ang="0">
                <a:pos x="16200" y="16200"/>
              </a:cxn>
              <a:cxn ang="0">
                <a:pos x="16200" y="21600"/>
              </a:cxn>
              <a:cxn ang="0">
                <a:pos x="21600" y="10800"/>
              </a:cxn>
              <a:cxn ang="0">
                <a:pos x="16200" y="0"/>
              </a:cxn>
              <a:cxn ang="0">
                <a:pos x="1350" y="5400"/>
              </a:cxn>
              <a:cxn ang="0">
                <a:pos x="1350" y="16200"/>
              </a:cxn>
              <a:cxn ang="0">
                <a:pos x="2700" y="16200"/>
              </a:cxn>
              <a:cxn ang="0">
                <a:pos x="2700" y="5400"/>
              </a:cxn>
              <a:cxn ang="0">
                <a:pos x="1350" y="5400"/>
              </a:cxn>
              <a:cxn ang="0">
                <a:pos x="0" y="5400"/>
              </a:cxn>
              <a:cxn ang="0">
                <a:pos x="0" y="16200"/>
              </a:cxn>
              <a:cxn ang="0">
                <a:pos x="675" y="16200"/>
              </a:cxn>
              <a:cxn ang="0">
                <a:pos x="675" y="5400"/>
              </a:cxn>
              <a:cxn ang="0">
                <a:pos x="0" y="5400"/>
              </a:cxn>
            </a:cxnLst>
            <a:rect l="0" t="0" r="r" b="b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</a:path>
            </a:pathLst>
          </a:custGeom>
          <a:solidFill>
            <a:schemeClr val="accent1"/>
          </a:solidFill>
          <a:ln w="9525"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7" name=""/>
          <p:cNvSpPr/>
          <p:nvPr/>
        </p:nvSpPr>
        <p:spPr>
          <a:xfrm>
            <a:off x="323850" y="2133600"/>
            <a:ext cx="503237" cy="361950"/>
          </a:xfrm>
          <a:custGeom>
            <a:cxnLst>
              <a:cxn ang="0">
                <a:pos x="16200" y="0"/>
              </a:cxn>
              <a:cxn ang="0">
                <a:pos x="16200" y="5400"/>
              </a:cxn>
              <a:cxn ang="0">
                <a:pos x="3375" y="5400"/>
              </a:cxn>
              <a:cxn ang="0">
                <a:pos x="3375" y="16200"/>
              </a:cxn>
              <a:cxn ang="0">
                <a:pos x="16200" y="16200"/>
              </a:cxn>
              <a:cxn ang="0">
                <a:pos x="16200" y="21600"/>
              </a:cxn>
              <a:cxn ang="0">
                <a:pos x="21600" y="10800"/>
              </a:cxn>
              <a:cxn ang="0">
                <a:pos x="16200" y="0"/>
              </a:cxn>
              <a:cxn ang="0">
                <a:pos x="1350" y="5400"/>
              </a:cxn>
              <a:cxn ang="0">
                <a:pos x="1350" y="16200"/>
              </a:cxn>
              <a:cxn ang="0">
                <a:pos x="2700" y="16200"/>
              </a:cxn>
              <a:cxn ang="0">
                <a:pos x="2700" y="5400"/>
              </a:cxn>
              <a:cxn ang="0">
                <a:pos x="1350" y="5400"/>
              </a:cxn>
              <a:cxn ang="0">
                <a:pos x="0" y="5400"/>
              </a:cxn>
              <a:cxn ang="0">
                <a:pos x="0" y="16200"/>
              </a:cxn>
              <a:cxn ang="0">
                <a:pos x="675" y="16200"/>
              </a:cxn>
              <a:cxn ang="0">
                <a:pos x="675" y="5400"/>
              </a:cxn>
              <a:cxn ang="0">
                <a:pos x="0" y="5400"/>
              </a:cxn>
            </a:cxnLst>
            <a:rect l="0" t="0" r="r" b="b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</a:path>
            </a:pathLst>
          </a:custGeom>
          <a:solidFill>
            <a:schemeClr val="accent1"/>
          </a:solidFill>
          <a:ln w="9525">
            <a:solidFill>
              <a:srgbClr val="000000"/>
            </a:solidFill>
          </a:ln>
        </p:spPr>
        <p:txBody>
          <a:bodyPr wrap="none" anchor="ctr"/>
          <a:lstStyle/>
          <a:p>
            <a:pPr algn="ctr" fontAlgn="auto"/>
            <a:endParaRPr/>
          </a:p>
        </p:txBody>
      </p:sp>
      <p:sp>
        <p:nvSpPr>
          <p:cNvPr id="8" name=""/>
          <p:cNvSpPr/>
          <p:nvPr/>
        </p:nvSpPr>
        <p:spPr>
          <a:xfrm>
            <a:off x="900112" y="765175"/>
            <a:ext cx="7777162" cy="1190625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3600" b="1">
                <a:solidFill>
                  <a:srgbClr val="000000"/>
                </a:solidFill>
                <a:latin typeface="宋体"/>
              </a:rPr>
              <a:t>采用PH=4的酸雨进行实验，设置清水作为对照</a:t>
            </a:r>
            <a:endParaRPr/>
          </a:p>
        </p:txBody>
      </p:sp>
      <p:sp>
        <p:nvSpPr>
          <p:cNvPr id="9" name=""/>
          <p:cNvSpPr/>
          <p:nvPr/>
        </p:nvSpPr>
        <p:spPr>
          <a:xfrm>
            <a:off x="684212" y="1916112"/>
            <a:ext cx="8640762" cy="1190625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3600" b="1">
                <a:solidFill>
                  <a:srgbClr val="000000"/>
                </a:solidFill>
                <a:latin typeface="宋体"/>
              </a:rPr>
              <a:t>在甲、乙两个花盆中栽培同样数量的同种植物</a:t>
            </a:r>
            <a:endParaRPr/>
          </a:p>
        </p:txBody>
      </p:sp>
      <p:sp>
        <p:nvSpPr>
          <p:cNvPr id="10" name=""/>
          <p:cNvSpPr/>
          <p:nvPr/>
        </p:nvSpPr>
        <p:spPr>
          <a:xfrm>
            <a:off x="755650" y="3068637"/>
            <a:ext cx="8388350" cy="2289175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3600" b="1">
                <a:solidFill>
                  <a:srgbClr val="000000"/>
                </a:solidFill>
                <a:latin typeface="宋体"/>
              </a:rPr>
              <a:t>在相同适宜的环境中培养，每天两次向甲盆中喷洒定量的配制的酸雨，每天两次向乙盆中喷洒定量的清水，每天观察记录一次</a:t>
            </a:r>
            <a:endParaRPr/>
          </a:p>
        </p:txBody>
      </p:sp>
      <p:sp>
        <p:nvSpPr>
          <p:cNvPr id="11" name=""/>
          <p:cNvSpPr/>
          <p:nvPr/>
        </p:nvSpPr>
        <p:spPr>
          <a:xfrm>
            <a:off x="971550" y="5373687"/>
            <a:ext cx="7416800" cy="1190625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3600" b="1">
                <a:solidFill>
                  <a:srgbClr val="000000"/>
                </a:solidFill>
                <a:latin typeface="宋体"/>
              </a:rPr>
              <a:t>一周后，分别统计两个实验装置中植物幼苗的生长高度</a:t>
            </a:r>
            <a:endParaRPr/>
          </a:p>
        </p:txBody>
      </p:sp>
    </p:spTree>
  </p:cSld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468312" y="188912"/>
            <a:ext cx="5040312" cy="64135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3600" b="1">
                <a:solidFill>
                  <a:srgbClr val="000000"/>
                </a:solidFill>
                <a:latin typeface="宋体"/>
              </a:rPr>
              <a:t>预期实验结果与分析: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250825" y="981075"/>
            <a:ext cx="8675687" cy="1190625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3600" b="1">
                <a:solidFill>
                  <a:srgbClr val="000000"/>
                </a:solidFill>
                <a:latin typeface="宋体"/>
              </a:rPr>
              <a:t>1、如果两个装置中植物幼苗的生长没有差异，说明                           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0" y="2708275"/>
            <a:ext cx="9144000" cy="1190625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3600" b="1">
                <a:solidFill>
                  <a:srgbClr val="000000"/>
                </a:solidFill>
                <a:latin typeface="宋体"/>
              </a:rPr>
              <a:t>2、如果用酸雨培养的植物幼苗的生长情况比较好，说明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0" y="4724400"/>
            <a:ext cx="8497887" cy="1190625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3600" b="1">
                <a:solidFill>
                  <a:srgbClr val="000000"/>
                </a:solidFill>
                <a:latin typeface="宋体"/>
              </a:rPr>
              <a:t>3、如果用清水培养的植物幼苗的生长情况比较好，说明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2268537" y="2060575"/>
            <a:ext cx="6119812" cy="0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7" name=""/>
          <p:cNvSpPr/>
          <p:nvPr/>
        </p:nvSpPr>
        <p:spPr>
          <a:xfrm>
            <a:off x="2411412" y="3789362"/>
            <a:ext cx="6119812" cy="0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8" name=""/>
          <p:cNvSpPr/>
          <p:nvPr/>
        </p:nvSpPr>
        <p:spPr>
          <a:xfrm>
            <a:off x="3348037" y="5949950"/>
            <a:ext cx="5256212" cy="0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9" name=""/>
          <p:cNvSpPr/>
          <p:nvPr/>
        </p:nvSpPr>
        <p:spPr>
          <a:xfrm>
            <a:off x="2125662" y="1484312"/>
            <a:ext cx="6983412" cy="64135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3600" b="1">
                <a:solidFill>
                  <a:srgbClr val="009900"/>
                </a:solidFill>
                <a:latin typeface="宋体"/>
              </a:rPr>
              <a:t>酸雨对植物幼苗的生长没有影响</a:t>
            </a:r>
            <a:endParaRPr/>
          </a:p>
        </p:txBody>
      </p:sp>
      <p:sp>
        <p:nvSpPr>
          <p:cNvPr id="10" name=""/>
          <p:cNvSpPr/>
          <p:nvPr/>
        </p:nvSpPr>
        <p:spPr>
          <a:xfrm>
            <a:off x="2555875" y="3213100"/>
            <a:ext cx="6337300" cy="1190625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3600" b="1">
                <a:solidFill>
                  <a:srgbClr val="009900"/>
                </a:solidFill>
                <a:latin typeface="宋体"/>
              </a:rPr>
              <a:t>酸雨对植物幼苗的生长有促进作用</a:t>
            </a:r>
            <a:endParaRPr/>
          </a:p>
        </p:txBody>
      </p:sp>
      <p:sp>
        <p:nvSpPr>
          <p:cNvPr id="11" name=""/>
          <p:cNvSpPr/>
          <p:nvPr/>
        </p:nvSpPr>
        <p:spPr>
          <a:xfrm>
            <a:off x="3276600" y="5334000"/>
            <a:ext cx="5975350" cy="1190625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3600" b="1">
                <a:solidFill>
                  <a:srgbClr val="009900"/>
                </a:solidFill>
                <a:latin typeface="宋体"/>
              </a:rPr>
              <a:t>酸雨对植物幼苗的生长有抑制作用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2987675" y="476250"/>
            <a:ext cx="3744912" cy="641350"/>
          </a:xfrm>
          <a:prstGeom prst="rect">
            <a:avLst/>
          </a:prstGeom>
          <a:ln/>
        </p:spPr>
        <p:txBody>
          <a:bodyPr/>
          <a:lstStyle/>
          <a:p>
            <a:pPr indent="0" algn="ctr" defTabSz="914400">
              <a:spcBef>
                <a:spcPct val="50000"/>
              </a:spcBef>
            </a:pPr>
            <a:r>
              <a:rPr lang="en-US" sz="3600" b="1">
                <a:solidFill>
                  <a:srgbClr val="FF3300"/>
                </a:solidFill>
                <a:latin typeface="黑体"/>
              </a:rPr>
              <a:t>P</a:t>
            </a:r>
            <a:r>
              <a:rPr lang="en-US" sz="2000" b="1">
                <a:solidFill>
                  <a:srgbClr val="FF3300"/>
                </a:solidFill>
                <a:latin typeface="黑体"/>
              </a:rPr>
              <a:t>115</a:t>
            </a:r>
            <a:r>
              <a:rPr lang="en-US" sz="3600" b="1">
                <a:solidFill>
                  <a:srgbClr val="FF3300"/>
                </a:solidFill>
                <a:latin typeface="黑体"/>
              </a:rPr>
              <a:t> </a:t>
            </a:r>
            <a:r>
              <a:rPr lang="en-US" sz="3600" b="1">
                <a:solidFill>
                  <a:srgbClr val="FF3300"/>
                </a:solidFill>
                <a:latin typeface="黑体"/>
              </a:rPr>
              <a:t> 讨论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590550" y="1268412"/>
            <a:ext cx="8229600" cy="1223962"/>
          </a:xfrm>
          <a:prstGeom prst="rect">
            <a:avLst/>
          </a:prstGeom>
          <a:ln/>
        </p:spPr>
        <p:txBody>
          <a:bodyPr lIns="91440" tIns="45720" rIns="91440" bIns="45720" wrap="square" anchor="t"/>
          <a:lstStyle/>
          <a:p>
            <a:pPr indent="-342900" algn="l" defTabSz="914400">
              <a:lnSpc>
                <a:spcPct val="80000"/>
              </a:lnSpc>
            </a:pPr>
            <a:r>
              <a:rPr lang="zh-CN" sz="2800" b="1">
                <a:solidFill>
                  <a:srgbClr val="333399"/>
                </a:solidFill>
                <a:latin typeface="Arial"/>
              </a:rPr>
              <a:t>模拟的酸雨和真实的酸雨有什么差别？查查资料，酸雨含有什么成分？</a:t>
            </a:r>
            <a:endParaRPr/>
          </a:p>
          <a:p>
            <a:pPr indent="-342900" algn="l" defTabSz="914400">
              <a:lnSpc>
                <a:spcPct val="80000"/>
              </a:lnSpc>
            </a:pPr>
            <a:r>
              <a:rPr lang="zh-CN" sz="2800" b="1">
                <a:solidFill>
                  <a:srgbClr val="333399"/>
                </a:solidFill>
                <a:latin typeface="Arial"/>
              </a:rPr>
              <a:t>酸雨一定是由本地区的有害排放物造成的吗？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611187" y="3573462"/>
            <a:ext cx="8135937" cy="2232025"/>
          </a:xfrm>
          <a:prstGeom prst="rect">
            <a:avLst/>
          </a:prstGeom>
          <a:ln/>
        </p:spPr>
        <p:txBody>
          <a:bodyPr/>
          <a:lstStyle/>
          <a:p>
            <a:pPr marL="342900" indent="-342900" algn="l" defTabSz="914400">
              <a:lnSpc>
                <a:spcPct val="80000"/>
              </a:lnSpc>
              <a:spcBef>
                <a:spcPct val="20000"/>
              </a:spcBef>
              <a:buChar char="•"/>
            </a:pPr>
            <a:r>
              <a:rPr lang="zh-CN" sz="2400" b="1">
                <a:solidFill>
                  <a:srgbClr val="000000"/>
                </a:solidFill>
                <a:latin typeface="Arial"/>
              </a:rPr>
              <a:t>酸雨和模拟雨的成分不同：酸雨的成分主要是</a:t>
            </a:r>
            <a:r>
              <a:rPr lang="zh-CN" sz="2400" b="1">
                <a:solidFill>
                  <a:srgbClr val="FF0000"/>
                </a:solidFill>
                <a:latin typeface="Arial"/>
              </a:rPr>
              <a:t>水、硫酸和硝酸</a:t>
            </a:r>
            <a:r>
              <a:rPr lang="zh-CN" sz="2400" b="1">
                <a:solidFill>
                  <a:srgbClr val="000000"/>
                </a:solidFill>
                <a:latin typeface="Arial"/>
              </a:rPr>
              <a:t>，模拟酸雨的成分是</a:t>
            </a:r>
            <a:r>
              <a:rPr lang="zh-CN" sz="2400" b="1">
                <a:solidFill>
                  <a:srgbClr val="FF0000"/>
                </a:solidFill>
                <a:latin typeface="Arial"/>
              </a:rPr>
              <a:t>水和醋酸</a:t>
            </a:r>
            <a:r>
              <a:rPr lang="zh-CN" sz="2400" b="1">
                <a:solidFill>
                  <a:srgbClr val="000000"/>
                </a:solidFill>
                <a:latin typeface="Arial"/>
              </a:rPr>
              <a:t>。</a:t>
            </a:r>
            <a:endParaRPr/>
          </a:p>
          <a:p>
            <a:pPr marL="342900" indent="-342900" algn="l" defTabSz="914400">
              <a:lnSpc>
                <a:spcPct val="80000"/>
              </a:lnSpc>
              <a:spcBef>
                <a:spcPct val="20000"/>
              </a:spcBef>
              <a:buChar char="•"/>
            </a:pPr>
            <a:endParaRPr lang="zh-CN" sz="2400" b="1">
              <a:solidFill>
                <a:srgbClr val="000000"/>
              </a:solidFill>
              <a:latin typeface="Arial"/>
            </a:endParaRPr>
          </a:p>
          <a:p>
            <a:pPr marL="342900" indent="-342900" algn="l" defTabSz="914400">
              <a:lnSpc>
                <a:spcPct val="80000"/>
              </a:lnSpc>
              <a:spcBef>
                <a:spcPct val="20000"/>
              </a:spcBef>
              <a:buChar char="•"/>
            </a:pPr>
            <a:r>
              <a:rPr lang="zh-CN" sz="2400" b="1">
                <a:solidFill>
                  <a:srgbClr val="000000"/>
                </a:solidFill>
                <a:latin typeface="Arial"/>
              </a:rPr>
              <a:t>不一定是。这是因为酸雨是燃烧煤、石油、天然气时产生的二氧化硫和氮氧化物在大气中与水结合而成的，</a:t>
            </a:r>
            <a:r>
              <a:rPr lang="zh-CN" sz="2400" b="1">
                <a:solidFill>
                  <a:srgbClr val="FF0000"/>
                </a:solidFill>
                <a:latin typeface="Arial"/>
              </a:rPr>
              <a:t>酸雨可以随大气流动而漂移</a:t>
            </a:r>
            <a:r>
              <a:rPr lang="zh-CN" sz="2400" b="1">
                <a:solidFill>
                  <a:srgbClr val="000000"/>
                </a:solidFill>
                <a:latin typeface="Arial"/>
              </a:rPr>
              <a:t>，因此酸雨不一定是本地区的有害排放物造成的，酸雨甚至可以造成跨越地域、跨国界的危害。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3059112" y="2708275"/>
            <a:ext cx="2232025" cy="641350"/>
          </a:xfrm>
          <a:prstGeom prst="rect">
            <a:avLst/>
          </a:prstGeom>
          <a:ln/>
        </p:spPr>
        <p:txBody>
          <a:bodyPr/>
          <a:lstStyle/>
          <a:p>
            <a:pPr indent="0" algn="ctr" defTabSz="914400">
              <a:spcBef>
                <a:spcPct val="50000"/>
              </a:spcBef>
            </a:pPr>
            <a:r>
              <a:rPr lang="zh-CN" sz="3600" b="1">
                <a:solidFill>
                  <a:srgbClr val="FF3300"/>
                </a:solidFill>
                <a:latin typeface="Arial"/>
              </a:rPr>
              <a:t>参考答案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/>
          </p:nvPr>
        </p:nvSpPr>
        <p:spPr>
          <a:xfrm>
            <a:off x="684212" y="981075"/>
            <a:ext cx="3240087" cy="865187"/>
          </a:xfrm>
          <a:prstGeom prst="rect">
            <a:avLst/>
          </a:prstGeom>
          <a:solidFill>
            <a:srgbClr val="FFCC99"/>
          </a:solidFill>
          <a:ln>
            <a:solidFill>
              <a:srgbClr val="66FF33"/>
            </a:solidFill>
          </a:ln>
        </p:spPr>
        <p:txBody>
          <a:bodyPr lIns="91440" tIns="45720" rIns="91440" bIns="45720" wrap="square" anchor="ctr"/>
          <a:lstStyle/>
          <a:p>
            <a:pPr indent="0" algn="l" defTabSz="914400"/>
            <a:r>
              <a:rPr lang="zh-CN" sz="4400" b="1">
                <a:solidFill>
                  <a:srgbClr val="3399FF"/>
                </a:solidFill>
                <a:latin typeface="Arial"/>
              </a:rPr>
              <a:t>进一步探究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468312" y="2781300"/>
            <a:ext cx="8280400" cy="1930400"/>
          </a:xfrm>
          <a:prstGeom prst="rect">
            <a:avLst/>
          </a:prstGeom>
          <a:ln>
            <a:solidFill>
              <a:srgbClr val="66FF33"/>
            </a:solidFill>
          </a:ln>
        </p:spPr>
        <p:txBody>
          <a:bodyPr/>
          <a:lstStyle/>
          <a:p>
            <a:pPr indent="0" algn="l" defTabSz="914400">
              <a:spcBef>
                <a:spcPct val="20000"/>
              </a:spcBef>
            </a:pPr>
            <a:r>
              <a:rPr lang="en-US" sz="4000" b="1">
                <a:solidFill>
                  <a:srgbClr val="000000"/>
                </a:solidFill>
                <a:latin typeface="宋体"/>
              </a:rPr>
              <a:t>    收集当地的雨水，用pH试纸测定pH，看看是否是酸雨？如果是酸雨，你能分析其成因吗？</a:t>
            </a:r>
            <a:endParaRPr/>
          </a:p>
        </p:txBody>
      </p:sp>
    </p:spTree>
  </p:cSld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152400" y="692150"/>
            <a:ext cx="8991600" cy="4446587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4400" b="1">
                <a:solidFill>
                  <a:srgbClr val="000000"/>
                </a:solidFill>
                <a:latin typeface="宋体"/>
              </a:rPr>
              <a:t>阅读课本P116第一、二段，回答下列问题：</a:t>
            </a:r>
            <a:endParaRPr/>
          </a:p>
          <a:p>
            <a:pPr indent="0" algn="l" defTabSz="914400">
              <a:spcBef>
                <a:spcPct val="50000"/>
              </a:spcBef>
            </a:pPr>
            <a:r>
              <a:rPr lang="zh-CN" sz="4400" b="1">
                <a:solidFill>
                  <a:srgbClr val="FF0000"/>
                </a:solidFill>
                <a:latin typeface="宋体"/>
              </a:rPr>
              <a:t>1、废电池中含有哪些有毒物质？</a:t>
            </a:r>
            <a:endParaRPr/>
          </a:p>
          <a:p>
            <a:pPr indent="0" algn="l" defTabSz="914400">
              <a:spcBef>
                <a:spcPct val="50000"/>
              </a:spcBef>
            </a:pPr>
            <a:r>
              <a:rPr lang="zh-CN" sz="4400" b="1">
                <a:solidFill>
                  <a:srgbClr val="FF0000"/>
                </a:solidFill>
                <a:latin typeface="宋体"/>
              </a:rPr>
              <a:t>2、废电池对生物有哪些危害和 </a:t>
            </a:r>
            <a:endParaRPr/>
          </a:p>
          <a:p>
            <a:pPr indent="0" algn="l" defTabSz="914400">
              <a:spcBef>
                <a:spcPct val="50000"/>
              </a:spcBef>
            </a:pPr>
            <a:r>
              <a:rPr lang="zh-CN" sz="4400" b="1">
                <a:solidFill>
                  <a:srgbClr val="FF0000"/>
                </a:solidFill>
                <a:latin typeface="宋体"/>
              </a:rPr>
              <a:t>   影响？</a:t>
            </a:r>
            <a:endParaRPr/>
          </a:p>
        </p:txBody>
      </p:sp>
    </p:spTree>
  </p:cSld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468312" y="765175"/>
            <a:ext cx="8208962" cy="2530475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4000" b="1">
                <a:solidFill>
                  <a:srgbClr val="000000"/>
                </a:solidFill>
                <a:latin typeface="宋体"/>
              </a:rPr>
              <a:t>    请同学们根据课本P116-117的提示，设计一个探究废电池对生物的影响的方案，有了方案，再尝试完成它。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61912" y="0"/>
            <a:ext cx="9082087" cy="3013075"/>
          </a:xfrm>
          <a:prstGeom prst="rect">
            <a:avLst/>
          </a:prstGeom>
          <a:ln/>
        </p:spPr>
        <p:txBody>
          <a:bodyPr anchor="ctr"/>
          <a:lstStyle/>
          <a:p>
            <a:pPr indent="0" algn="l" defTabSz="914400"/>
            <a:r>
              <a:rPr lang="zh-CN" sz="2400" b="1">
                <a:solidFill>
                  <a:srgbClr val="000000"/>
                </a:solidFill>
                <a:latin typeface="宋体"/>
              </a:rPr>
              <a:t>为了探究废电池对水体的污染，某同学设计了以下实验步骤：</a:t>
            </a:r>
            <a:endParaRPr/>
          </a:p>
          <a:p>
            <a:pPr indent="0" algn="l" defTabSz="914400"/>
            <a:r>
              <a:rPr lang="zh-CN" sz="2400" b="1">
                <a:solidFill>
                  <a:srgbClr val="000000"/>
                </a:solidFill>
                <a:latin typeface="宋体"/>
              </a:rPr>
              <a:t>（1）将一节5号电池破碎，浸泡在1000毫升的清水中2～3天；</a:t>
            </a:r>
            <a:endParaRPr/>
          </a:p>
          <a:p>
            <a:pPr indent="0" algn="l" defTabSz="914400"/>
            <a:r>
              <a:rPr lang="zh-CN" sz="2400" b="1">
                <a:solidFill>
                  <a:srgbClr val="000000"/>
                </a:solidFill>
                <a:latin typeface="宋体"/>
              </a:rPr>
              <a:t>（2）在4只鱼缸上分别贴上标签A、B、C、D；</a:t>
            </a:r>
            <a:endParaRPr/>
          </a:p>
          <a:p>
            <a:pPr indent="0" algn="l" defTabSz="914400"/>
            <a:r>
              <a:rPr lang="zh-CN" sz="2400" b="1">
                <a:solidFill>
                  <a:srgbClr val="000000"/>
                </a:solidFill>
                <a:latin typeface="宋体"/>
              </a:rPr>
              <a:t>（3）在4只鱼缸中分别放入等量的清洁无污染的河水；</a:t>
            </a:r>
            <a:endParaRPr/>
          </a:p>
          <a:p>
            <a:pPr indent="0" algn="l" defTabSz="914400"/>
            <a:r>
              <a:rPr lang="zh-CN" sz="2400" b="1">
                <a:solidFill>
                  <a:srgbClr val="000000"/>
                </a:solidFill>
                <a:latin typeface="宋体"/>
              </a:rPr>
              <a:t>（4）在四只鱼缸中分别加入50毫升、100毫升、200毫升、400毫升废电池浸出液；</a:t>
            </a:r>
            <a:endParaRPr/>
          </a:p>
          <a:p>
            <a:pPr indent="0" algn="l" defTabSz="914400"/>
            <a:r>
              <a:rPr lang="zh-CN" sz="2400" b="1">
                <a:solidFill>
                  <a:srgbClr val="000000"/>
                </a:solidFill>
                <a:latin typeface="宋体"/>
              </a:rPr>
              <a:t>（5）再向各鱼缸中分别放入三条金鱼，定时喂养同种饲料，观察并记录情况。结果见下表：</a:t>
            </a:r>
            <a:endParaRPr/>
          </a:p>
        </p:txBody>
      </p:sp>
      <p:graphicFrame>
        <p:nvGraphicFramePr>
          <p:cNvPr id="3" name=""/>
          <p:cNvGraphicFramePr>
            <a:graphicFrameLocks noGrp="1"/>
          </p:cNvGraphicFramePr>
          <p:nvPr/>
        </p:nvGraphicFramePr>
        <p:xfrm>
          <a:off x="250825" y="2997200"/>
          <a:ext cx="8675687" cy="1736725"/>
        </p:xfrm>
        <a:graphic>
          <a:graphicData uri="http://schemas.openxmlformats.org/drawingml/2006/table">
            <a:tbl>
              <a:tblPr/>
              <a:tblGrid>
                <a:gridCol w="3529012"/>
                <a:gridCol w="1087437"/>
                <a:gridCol w="1460500"/>
                <a:gridCol w="1317625"/>
                <a:gridCol w="1281112"/>
              </a:tblGrid>
              <a:tr h="273050">
                <a:tc>
                  <a:txBody>
                    <a:bodyPr/>
                    <a:lstStyle/>
                    <a:p>
                      <a:pPr indent="0" algn="ctr" defTabSz="914400"/>
                      <a:endParaRPr lang="en-US" sz="2400" b="1">
                        <a:solidFill>
                          <a:srgbClr val="000000"/>
                        </a:solidFill>
                        <a:latin typeface="宋体"/>
                      </a:endParaRPr>
                    </a:p>
                    <a:p>
                      <a:pPr indent="0" algn="ctr" defTabSz="914400"/>
                      <a:r>
                        <a:rPr lang="en-US" sz="2400" b="1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  <a:endParaRPr/>
                    </a:p>
                  </a:txBody>
                  <a:tcPr horzOverflow="overflow">
                    <a:lnL w="12700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 defTabSz="914400"/>
                      <a:r>
                        <a:rPr lang="en-US" sz="2400" b="1">
                          <a:solidFill>
                            <a:srgbClr val="000000"/>
                          </a:solidFill>
                          <a:latin typeface="宋体"/>
                        </a:rPr>
                        <a:t>A</a:t>
                      </a:r>
                      <a:endParaRPr/>
                    </a:p>
                  </a:txBody>
                  <a:tcPr horzOverflow="overflow">
                    <a:lnL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L>
                    <a:lnR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 defTabSz="914400"/>
                      <a:r>
                        <a:rPr lang="en-US" sz="2400" b="1">
                          <a:solidFill>
                            <a:srgbClr val="000000"/>
                          </a:solidFill>
                          <a:latin typeface="宋体"/>
                        </a:rPr>
                        <a:t>B</a:t>
                      </a:r>
                      <a:endParaRPr/>
                    </a:p>
                  </a:txBody>
                  <a:tcPr horzOverflow="overflow">
                    <a:lnL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L>
                    <a:lnR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 defTabSz="914400"/>
                      <a:r>
                        <a:rPr lang="en-US" sz="2400" b="1">
                          <a:solidFill>
                            <a:srgbClr val="000000"/>
                          </a:solidFill>
                          <a:latin typeface="宋体"/>
                        </a:rPr>
                        <a:t>C</a:t>
                      </a:r>
                      <a:endParaRPr/>
                    </a:p>
                  </a:txBody>
                  <a:tcPr horzOverflow="overflow">
                    <a:lnL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L>
                    <a:lnR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 defTabSz="914400"/>
                      <a:r>
                        <a:rPr lang="en-US" sz="2400" b="1">
                          <a:solidFill>
                            <a:srgbClr val="000000"/>
                          </a:solidFill>
                          <a:latin typeface="宋体"/>
                        </a:rPr>
                        <a:t>D</a:t>
                      </a:r>
                      <a:endParaRPr/>
                    </a:p>
                  </a:txBody>
                  <a:tcPr horzOverflow="overflow">
                    <a:lnL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136525">
                <a:tc>
                  <a:txBody>
                    <a:bodyPr/>
                    <a:lstStyle/>
                    <a:p>
                      <a:pPr indent="0" algn="ctr" defTabSz="914400"/>
                      <a:r>
                        <a:rPr lang="zh-CN" sz="2400" b="1">
                          <a:solidFill>
                            <a:srgbClr val="000000"/>
                          </a:solidFill>
                          <a:latin typeface="宋体"/>
                        </a:rPr>
                        <a:t>所加浸出液的体积/毫升</a:t>
                      </a:r>
                      <a:endParaRPr/>
                    </a:p>
                  </a:txBody>
                  <a:tcPr horzOverflow="overflow">
                    <a:lnL w="12700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R>
                    <a:lnT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T>
                    <a:lnB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 defTabSz="914400"/>
                      <a:r>
                        <a:rPr lang="en-US" sz="2400" b="1">
                          <a:solidFill>
                            <a:srgbClr val="000000"/>
                          </a:solidFill>
                          <a:latin typeface="宋体"/>
                        </a:rPr>
                        <a:t>50</a:t>
                      </a:r>
                      <a:endParaRPr/>
                    </a:p>
                  </a:txBody>
                  <a:tcPr horzOverflow="overflow">
                    <a:lnL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L>
                    <a:lnR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R>
                    <a:lnT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T>
                    <a:lnB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 defTabSz="914400"/>
                      <a:r>
                        <a:rPr lang="en-US" sz="2400" b="1">
                          <a:solidFill>
                            <a:srgbClr val="000000"/>
                          </a:solidFill>
                          <a:latin typeface="宋体"/>
                        </a:rPr>
                        <a:t>100</a:t>
                      </a:r>
                      <a:endParaRPr/>
                    </a:p>
                  </a:txBody>
                  <a:tcPr horzOverflow="overflow">
                    <a:lnL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L>
                    <a:lnR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R>
                    <a:lnT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T>
                    <a:lnB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 defTabSz="914400"/>
                      <a:r>
                        <a:rPr lang="en-US" sz="2400" b="1">
                          <a:solidFill>
                            <a:srgbClr val="000000"/>
                          </a:solidFill>
                          <a:latin typeface="宋体"/>
                        </a:rPr>
                        <a:t>200</a:t>
                      </a:r>
                      <a:endParaRPr/>
                    </a:p>
                  </a:txBody>
                  <a:tcPr horzOverflow="overflow">
                    <a:lnL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L>
                    <a:lnR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R>
                    <a:lnT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T>
                    <a:lnB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 defTabSz="914400"/>
                      <a:r>
                        <a:rPr lang="en-US" sz="2400" b="1">
                          <a:solidFill>
                            <a:srgbClr val="000000"/>
                          </a:solidFill>
                          <a:latin typeface="宋体"/>
                        </a:rPr>
                        <a:t>400</a:t>
                      </a:r>
                      <a:endParaRPr/>
                    </a:p>
                  </a:txBody>
                  <a:tcPr horzOverflow="overflow">
                    <a:lnL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T>
                    <a:lnB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136525">
                <a:tc>
                  <a:txBody>
                    <a:bodyPr/>
                    <a:lstStyle/>
                    <a:p>
                      <a:pPr indent="0" algn="ctr" defTabSz="914400"/>
                      <a:r>
                        <a:rPr lang="zh-CN" sz="2400" b="1">
                          <a:solidFill>
                            <a:srgbClr val="000000"/>
                          </a:solidFill>
                          <a:latin typeface="宋体"/>
                        </a:rPr>
                        <a:t>金鱼成活时间/天</a:t>
                      </a:r>
                      <a:endParaRPr/>
                    </a:p>
                  </a:txBody>
                  <a:tcPr horzOverflow="overflow">
                    <a:lnL w="12700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R>
                    <a:lnT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 defTabSz="914400"/>
                      <a:r>
                        <a:rPr lang="en-US" sz="2400" b="1">
                          <a:solidFill>
                            <a:srgbClr val="000000"/>
                          </a:solidFill>
                          <a:latin typeface="宋体"/>
                        </a:rPr>
                        <a:t>15</a:t>
                      </a:r>
                      <a:endParaRPr/>
                    </a:p>
                  </a:txBody>
                  <a:tcPr horzOverflow="overflow">
                    <a:lnL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L>
                    <a:lnR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R>
                    <a:lnT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 defTabSz="914400"/>
                      <a:r>
                        <a:rPr lang="en-US" sz="2400" b="1">
                          <a:solidFill>
                            <a:srgbClr val="000000"/>
                          </a:solidFill>
                          <a:latin typeface="宋体"/>
                        </a:rPr>
                        <a:t>12</a:t>
                      </a:r>
                      <a:endParaRPr/>
                    </a:p>
                  </a:txBody>
                  <a:tcPr horzOverflow="overflow">
                    <a:lnL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L>
                    <a:lnR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R>
                    <a:lnT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 defTabSz="914400"/>
                      <a:r>
                        <a:rPr lang="en-US" sz="2400" b="1">
                          <a:solidFill>
                            <a:srgbClr val="000000"/>
                          </a:solidFill>
                          <a:latin typeface="宋体"/>
                        </a:rPr>
                        <a:t>7</a:t>
                      </a:r>
                      <a:endParaRPr/>
                    </a:p>
                  </a:txBody>
                  <a:tcPr horzOverflow="overflow">
                    <a:lnL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L>
                    <a:lnR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R>
                    <a:lnT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 defTabSz="914400"/>
                      <a:r>
                        <a:rPr lang="en-US" sz="2400" b="1">
                          <a:solidFill>
                            <a:srgbClr val="000000"/>
                          </a:solidFill>
                          <a:latin typeface="宋体"/>
                        </a:rPr>
                        <a:t>1</a:t>
                      </a:r>
                      <a:endParaRPr/>
                    </a:p>
                  </a:txBody>
                  <a:tcPr horzOverflow="overflow">
                    <a:lnL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w="0" cmpd="sng" algn="ctr">
                      <a:solidFill>
                        <a:srgbClr val="010000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</a:tbl>
          </a:graphicData>
        </a:graphic>
      </p:graphicFrame>
      <p:sp>
        <p:nvSpPr>
          <p:cNvPr id="4" name=""/>
          <p:cNvSpPr/>
          <p:nvPr/>
        </p:nvSpPr>
        <p:spPr>
          <a:xfrm>
            <a:off x="0" y="4868862"/>
            <a:ext cx="10085387" cy="1917700"/>
          </a:xfrm>
          <a:prstGeom prst="rect">
            <a:avLst/>
          </a:prstGeom>
          <a:ln/>
        </p:spPr>
        <p:txBody>
          <a:bodyPr anchor="ctr"/>
          <a:lstStyle/>
          <a:p>
            <a:pPr indent="0" algn="l" defTabSz="914400"/>
            <a:r>
              <a:rPr lang="en-US" sz="2400" b="1">
                <a:solidFill>
                  <a:srgbClr val="000000"/>
                </a:solidFill>
                <a:latin typeface="Arial"/>
              </a:rPr>
              <a:t> </a:t>
            </a:r>
            <a:r>
              <a:rPr lang="en-US" sz="2400" b="1">
                <a:solidFill>
                  <a:srgbClr val="000000"/>
                </a:solidFill>
                <a:latin typeface="宋体"/>
              </a:rPr>
              <a:t>根据以上设计，回答下列问题：</a:t>
            </a:r>
            <a:endParaRPr/>
          </a:p>
          <a:p>
            <a:pPr indent="0" algn="l" defTabSz="914400"/>
            <a:r>
              <a:rPr lang="en-US" sz="2400" b="1">
                <a:solidFill>
                  <a:srgbClr val="000000"/>
                </a:solidFill>
                <a:latin typeface="宋体"/>
              </a:rPr>
              <a:t>（1）该同学提出的假设是：________________________。</a:t>
            </a:r>
            <a:endParaRPr/>
          </a:p>
          <a:p>
            <a:pPr indent="0" algn="l" defTabSz="914400"/>
            <a:r>
              <a:rPr lang="en-US" sz="2400" b="1">
                <a:solidFill>
                  <a:srgbClr val="000000"/>
                </a:solidFill>
                <a:latin typeface="宋体"/>
              </a:rPr>
              <a:t>（2）该实验第5步中，放入各缸的金鱼必须是__________________。</a:t>
            </a:r>
            <a:endParaRPr/>
          </a:p>
          <a:p>
            <a:pPr indent="0" algn="l" defTabSz="914400"/>
            <a:r>
              <a:rPr lang="en-US" sz="2400" b="1">
                <a:solidFill>
                  <a:srgbClr val="000000"/>
                </a:solidFill>
                <a:latin typeface="宋体"/>
              </a:rPr>
              <a:t>（3）通过实验，该同学得出的结论是：________________________。</a:t>
            </a:r>
            <a:endParaRPr/>
          </a:p>
          <a:p>
            <a:pPr indent="0" algn="l" defTabSz="914400"/>
            <a:r>
              <a:rPr lang="en-US" sz="2400" b="1">
                <a:solidFill>
                  <a:srgbClr val="000000"/>
                </a:solidFill>
                <a:latin typeface="宋体"/>
              </a:rPr>
              <a:t>（4）实验时是否需要设置对照组？_________。该如何设置？</a:t>
            </a:r>
            <a:endParaRPr/>
          </a:p>
        </p:txBody>
      </p:sp>
    </p:spTree>
  </p:cSld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179387" y="1268412"/>
            <a:ext cx="8964612" cy="4486275"/>
          </a:xfrm>
          <a:prstGeom prst="rect">
            <a:avLst/>
          </a:prstGeom>
          <a:ln/>
        </p:spPr>
        <p:txBody>
          <a:bodyPr anchor="ctr"/>
          <a:lstStyle/>
          <a:p>
            <a:pPr indent="0" algn="l" defTabSz="914400"/>
            <a:r>
              <a:rPr lang="zh-CN" sz="3200">
                <a:solidFill>
                  <a:srgbClr val="000000"/>
                </a:solidFill>
                <a:latin typeface="Arial"/>
              </a:rPr>
              <a:t>（</a:t>
            </a:r>
            <a:r>
              <a:rPr lang="zh-CN" sz="3600">
                <a:solidFill>
                  <a:srgbClr val="000000"/>
                </a:solidFill>
                <a:latin typeface="隶书"/>
              </a:rPr>
              <a:t>1）废电池浸出液对金鱼的生命活动有影响。</a:t>
            </a:r>
            <a:endParaRPr/>
          </a:p>
          <a:p>
            <a:pPr indent="0" algn="l" defTabSz="914400"/>
            <a:r>
              <a:rPr lang="zh-CN" sz="3600">
                <a:solidFill>
                  <a:srgbClr val="000000"/>
                </a:solidFill>
                <a:latin typeface="隶书"/>
              </a:rPr>
              <a:t>（2）种类、大小、健康状况相同。</a:t>
            </a:r>
            <a:endParaRPr/>
          </a:p>
          <a:p>
            <a:pPr indent="0" algn="l" defTabSz="914400"/>
            <a:r>
              <a:rPr lang="zh-CN" sz="3600">
                <a:solidFill>
                  <a:srgbClr val="000000"/>
                </a:solidFill>
                <a:latin typeface="隶书"/>
              </a:rPr>
              <a:t>（3）废电池浸出液对金鱼的生命活动有影响。且浸出液浓度越大，影响越大。</a:t>
            </a:r>
            <a:endParaRPr/>
          </a:p>
          <a:p>
            <a:pPr indent="0" algn="l" defTabSz="914400"/>
            <a:r>
              <a:rPr lang="zh-CN" sz="3600">
                <a:solidFill>
                  <a:srgbClr val="000000"/>
                </a:solidFill>
                <a:latin typeface="隶书"/>
              </a:rPr>
              <a:t>（4）需要设置对照组。增加一只鱼缸，里面放同样大小的三条金鱼，缸中只加清水，不加废电池浸出液，定期喂养同种饲料。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539750" y="404812"/>
            <a:ext cx="2016125" cy="579437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3200" b="1">
                <a:solidFill>
                  <a:srgbClr val="000000"/>
                </a:solidFill>
                <a:latin typeface="Arial"/>
              </a:rPr>
              <a:t>参考答案</a:t>
            </a:r>
            <a:r>
              <a:rPr lang="zh-CN" sz="3200">
                <a:solidFill>
                  <a:srgbClr val="000000"/>
                </a:solidFill>
                <a:latin typeface="Arial"/>
              </a:rPr>
              <a:t> </a:t>
            </a:r>
            <a:endParaRPr/>
          </a:p>
        </p:txBody>
      </p:sp>
    </p:spTree>
  </p:cSld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395287" y="692150"/>
            <a:ext cx="8353425" cy="1311275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4000" b="1">
                <a:solidFill>
                  <a:srgbClr val="000000"/>
                </a:solidFill>
                <a:latin typeface="Arial"/>
              </a:rPr>
              <a:t>自学课本P117最后两段，找出下列问题的答案：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755650" y="2276475"/>
            <a:ext cx="7777162" cy="701675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4000" b="1">
                <a:solidFill>
                  <a:srgbClr val="FF0000"/>
                </a:solidFill>
                <a:latin typeface="Arial"/>
              </a:rPr>
              <a:t>1、酸雨的危害及防治措施。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755650" y="3357562"/>
            <a:ext cx="7416800" cy="701675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4000" b="1">
                <a:solidFill>
                  <a:srgbClr val="FF0000"/>
                </a:solidFill>
                <a:latin typeface="Arial"/>
              </a:rPr>
              <a:t>2、废电池的危害及防治措施。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468312" y="333375"/>
            <a:ext cx="4824412" cy="823912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4800" b="1">
                <a:solidFill>
                  <a:srgbClr val="000000"/>
                </a:solidFill>
                <a:latin typeface="宋体"/>
              </a:rPr>
              <a:t>学习目标：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250825" y="1196975"/>
            <a:ext cx="8675687" cy="5273675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4000" b="1">
                <a:solidFill>
                  <a:srgbClr val="000000"/>
                </a:solidFill>
                <a:latin typeface="宋体"/>
              </a:rPr>
              <a:t>1、酸雨及其成因、危害、控制措施。</a:t>
            </a:r>
            <a:endParaRPr/>
          </a:p>
          <a:p>
            <a:pPr indent="0" algn="l" defTabSz="914400">
              <a:spcBef>
                <a:spcPct val="50000"/>
              </a:spcBef>
            </a:pPr>
            <a:r>
              <a:rPr lang="en-US" sz="4000" b="1">
                <a:solidFill>
                  <a:srgbClr val="000000"/>
                </a:solidFill>
                <a:latin typeface="宋体"/>
              </a:rPr>
              <a:t>2、模拟探究：酸雨对生物的影响。（</a:t>
            </a:r>
            <a:r>
              <a:rPr lang="en-US" sz="4000" b="1">
                <a:solidFill>
                  <a:srgbClr val="FF0000"/>
                </a:solidFill>
                <a:latin typeface="宋体"/>
              </a:rPr>
              <a:t>重点</a:t>
            </a:r>
            <a:r>
              <a:rPr lang="en-US" sz="4000" b="1">
                <a:solidFill>
                  <a:srgbClr val="000000"/>
                </a:solidFill>
                <a:latin typeface="宋体"/>
              </a:rPr>
              <a:t>）</a:t>
            </a:r>
            <a:endParaRPr/>
          </a:p>
          <a:p>
            <a:pPr indent="0" algn="l" defTabSz="914400"/>
            <a:r>
              <a:rPr lang="en-US" sz="4000" b="1">
                <a:solidFill>
                  <a:srgbClr val="000000"/>
                </a:solidFill>
                <a:latin typeface="宋体"/>
              </a:rPr>
              <a:t>3、认识废电池的危害及其控制措施。4、</a:t>
            </a:r>
            <a:r>
              <a:rPr lang="en-US" sz="4000" b="1">
                <a:solidFill>
                  <a:srgbClr val="000000"/>
                </a:solidFill>
                <a:latin typeface="宋体"/>
              </a:rPr>
              <a:t>温室效应及其产生原因与控制措施？</a:t>
            </a:r>
            <a:endParaRPr/>
          </a:p>
          <a:p>
            <a:pPr indent="0" algn="l" defTabSz="914400"/>
            <a:r>
              <a:rPr lang="en-US" sz="4000" b="1">
                <a:solidFill>
                  <a:srgbClr val="000000"/>
                </a:solidFill>
                <a:latin typeface="宋体"/>
              </a:rPr>
              <a:t>5、臭氧层破坏的原因、危害于预防措施？</a:t>
            </a:r>
            <a:r>
              <a:rPr lang="en-US" sz="4000">
                <a:solidFill>
                  <a:srgbClr val="000000"/>
                </a:solidFill>
                <a:latin typeface="宋体"/>
              </a:rPr>
              <a:t> </a:t>
            </a:r>
            <a:endParaRPr/>
          </a:p>
        </p:txBody>
      </p:sp>
    </p:spTree>
  </p:cSld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2268537" y="692150"/>
            <a:ext cx="4752975" cy="914400"/>
          </a:xfrm>
          <a:prstGeom prst="rect">
            <a:avLst/>
          </a:prstGeom>
          <a:ln/>
        </p:spPr>
        <p:txBody>
          <a:bodyPr anchor="ctr"/>
          <a:lstStyle/>
          <a:p>
            <a:pPr indent="0" algn="ctr" defTabSz="914400"/>
            <a:r>
              <a:rPr lang="zh-CN" sz="5400" b="1">
                <a:solidFill>
                  <a:srgbClr val="000000"/>
                </a:solidFill>
                <a:latin typeface="幼圆"/>
              </a:rPr>
              <a:t>日本</a:t>
            </a:r>
            <a:r>
              <a:rPr lang="zh-CN" sz="5400" b="1">
                <a:solidFill>
                  <a:srgbClr val="FF0000"/>
                </a:solidFill>
                <a:latin typeface="幼圆"/>
              </a:rPr>
              <a:t>水俣病</a:t>
            </a:r>
            <a:endParaRPr/>
          </a:p>
        </p:txBody>
      </p:sp>
      <p:pic>
        <p:nvPicPr>
          <p:cNvPr id="8" name="" descr=""/>
          <p:cNvPicPr>
            <a:picLocks noChangeAspect="1" noChangeArrowheads="1"/>
          </p:cNvPicPr>
          <p:nvPr/>
        </p:nvPicPr>
        <p:blipFill>
          <a:blip r:embed="rId41"/>
          <a:srcRect/>
          <a:stretch>
            <a:fillRect/>
          </a:stretch>
        </p:blipFill>
        <p:spPr>
          <a:xfrm>
            <a:off x="4795837" y="1844675"/>
            <a:ext cx="2800350" cy="3024187"/>
          </a:xfrm>
          <a:prstGeom prst="rect">
            <a:avLst/>
          </a:prstGeom>
          <a:noFill/>
          <a:ln/>
        </p:spPr>
      </p:pic>
      <p:sp>
        <p:nvSpPr>
          <p:cNvPr id="3" name=""/>
          <p:cNvSpPr/>
          <p:nvPr/>
        </p:nvSpPr>
        <p:spPr>
          <a:xfrm>
            <a:off x="682625" y="1773237"/>
            <a:ext cx="3960812" cy="1554162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en-US" sz="3200" b="1">
                <a:solidFill>
                  <a:srgbClr val="009900"/>
                </a:solidFill>
                <a:latin typeface="Comic Sans MS"/>
              </a:rPr>
              <a:t>     当地居民长期食用富含</a:t>
            </a:r>
            <a:r>
              <a:rPr lang="en-US" sz="3200" b="1">
                <a:solidFill>
                  <a:srgbClr val="FF0000"/>
                </a:solidFill>
                <a:latin typeface="Comic Sans MS"/>
              </a:rPr>
              <a:t>汞</a:t>
            </a:r>
            <a:r>
              <a:rPr lang="en-US" sz="3200" b="1">
                <a:solidFill>
                  <a:srgbClr val="009900"/>
                </a:solidFill>
                <a:latin typeface="Comic Sans MS"/>
              </a:rPr>
              <a:t>的鱼虾造成的。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682625" y="3530600"/>
            <a:ext cx="4033837" cy="1554162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en-US" sz="3200" b="1">
                <a:solidFill>
                  <a:srgbClr val="009900"/>
                </a:solidFill>
                <a:latin typeface="Comic Sans MS"/>
              </a:rPr>
              <a:t>     患者手脚麻木、运动失灵，甚至呈疯癫状态。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4500562" y="4941887"/>
            <a:ext cx="3652837" cy="579437"/>
          </a:xfrm>
          <a:prstGeom prst="rect">
            <a:avLst/>
          </a:prstGeom>
          <a:ln/>
        </p:spPr>
        <p:txBody>
          <a:bodyPr wrap="none" anchor="ctr"/>
          <a:lstStyle/>
          <a:p>
            <a:pPr indent="0" algn="ctr" defTabSz="914400"/>
            <a:r>
              <a:rPr lang="zh-CN" sz="3200" b="1">
                <a:solidFill>
                  <a:srgbClr val="000000"/>
                </a:solidFill>
                <a:latin typeface="宋体"/>
              </a:rPr>
              <a:t>日本的水俣病患者 </a:t>
            </a:r>
            <a:endParaRPr/>
          </a:p>
        </p:txBody>
      </p:sp>
    </p:spTree>
  </p:cSld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827087" y="476250"/>
            <a:ext cx="7489825" cy="9144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en-US" sz="5400" b="1">
                <a:solidFill>
                  <a:srgbClr val="000000"/>
                </a:solidFill>
                <a:latin typeface="幼圆"/>
              </a:rPr>
              <a:t> 日本曾经发生的</a:t>
            </a:r>
            <a:r>
              <a:rPr lang="en-US" sz="5400" b="1">
                <a:solidFill>
                  <a:srgbClr val="FF0000"/>
                </a:solidFill>
                <a:latin typeface="幼圆"/>
              </a:rPr>
              <a:t>痛痛病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468312" y="1773237"/>
            <a:ext cx="8064500" cy="1431925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4400" b="1">
                <a:solidFill>
                  <a:srgbClr val="009900"/>
                </a:solidFill>
                <a:latin typeface="宋体"/>
              </a:rPr>
              <a:t>患者长期食用含</a:t>
            </a:r>
            <a:r>
              <a:rPr lang="zh-CN" sz="4400" b="1">
                <a:solidFill>
                  <a:srgbClr val="FF0000"/>
                </a:solidFill>
                <a:latin typeface="宋体"/>
              </a:rPr>
              <a:t>镉</a:t>
            </a:r>
            <a:r>
              <a:rPr lang="zh-CN" sz="4400" b="1">
                <a:solidFill>
                  <a:srgbClr val="009900"/>
                </a:solidFill>
                <a:latin typeface="宋体"/>
              </a:rPr>
              <a:t>污水灌溉的水稻造成的。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468312" y="3500437"/>
            <a:ext cx="8064500" cy="1431925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4400" b="1">
                <a:solidFill>
                  <a:srgbClr val="009900"/>
                </a:solidFill>
                <a:latin typeface="Comic Sans MS"/>
              </a:rPr>
              <a:t>患者的胃和肾等器官受到严重损害，全身疼痛难忍。</a:t>
            </a:r>
            <a:endParaRPr/>
          </a:p>
        </p:txBody>
      </p:sp>
    </p:spTree>
  </p:cSld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395287" y="0"/>
            <a:ext cx="8497887" cy="1311275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4000">
                <a:solidFill>
                  <a:srgbClr val="000000"/>
                </a:solidFill>
                <a:latin typeface="Arial"/>
              </a:rPr>
              <a:t>全球性大气污染问题除了</a:t>
            </a:r>
            <a:r>
              <a:rPr lang="zh-CN" sz="4000">
                <a:solidFill>
                  <a:srgbClr val="FF0000"/>
                </a:solidFill>
                <a:latin typeface="Arial"/>
              </a:rPr>
              <a:t>酸雨</a:t>
            </a:r>
            <a:r>
              <a:rPr lang="zh-CN" sz="4000">
                <a:solidFill>
                  <a:srgbClr val="000000"/>
                </a:solidFill>
                <a:latin typeface="Arial"/>
              </a:rPr>
              <a:t>以外，还包括</a:t>
            </a:r>
            <a:r>
              <a:rPr lang="zh-CN" sz="4000">
                <a:solidFill>
                  <a:srgbClr val="FF0000"/>
                </a:solidFill>
                <a:latin typeface="Arial"/>
              </a:rPr>
              <a:t>温室效应</a:t>
            </a:r>
            <a:r>
              <a:rPr lang="zh-CN" sz="4000">
                <a:solidFill>
                  <a:srgbClr val="000000"/>
                </a:solidFill>
                <a:latin typeface="Arial"/>
              </a:rPr>
              <a:t>和</a:t>
            </a:r>
            <a:r>
              <a:rPr lang="zh-CN" sz="4000">
                <a:solidFill>
                  <a:srgbClr val="FF0000"/>
                </a:solidFill>
                <a:latin typeface="Arial"/>
              </a:rPr>
              <a:t>臭氧层破坏</a:t>
            </a:r>
            <a:r>
              <a:rPr lang="zh-CN" sz="4000">
                <a:solidFill>
                  <a:srgbClr val="000000"/>
                </a:solidFill>
                <a:latin typeface="Arial"/>
              </a:rPr>
              <a:t>。 </a:t>
            </a:r>
            <a:endParaRPr/>
          </a:p>
        </p:txBody>
      </p:sp>
      <p:pic>
        <p:nvPicPr>
          <p:cNvPr id="9" name="" descr=""/>
          <p:cNvPicPr>
            <a:picLocks noChangeAspect="1" noChangeArrowheads="1"/>
          </p:cNvPicPr>
          <p:nvPr/>
        </p:nvPicPr>
        <p:blipFill>
          <a:blip r:embed="rId44"/>
          <a:srcRect/>
          <a:stretch>
            <a:fillRect/>
          </a:stretch>
        </p:blipFill>
        <p:spPr>
          <a:xfrm>
            <a:off x="900112" y="1484312"/>
            <a:ext cx="7056437" cy="5092700"/>
          </a:xfrm>
          <a:prstGeom prst="rect">
            <a:avLst/>
          </a:prstGeom>
          <a:noFill/>
          <a:ln/>
        </p:spPr>
      </p:pic>
    </p:spTree>
  </p:cSld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179387" y="0"/>
            <a:ext cx="8713787" cy="2835275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4000" b="1">
                <a:solidFill>
                  <a:srgbClr val="FF0000"/>
                </a:solidFill>
                <a:latin typeface="Arial"/>
              </a:rPr>
              <a:t>温室效应：</a:t>
            </a:r>
            <a:endParaRPr/>
          </a:p>
          <a:p>
            <a:pPr indent="0" algn="l" defTabSz="914400">
              <a:spcBef>
                <a:spcPct val="50000"/>
              </a:spcBef>
            </a:pPr>
            <a:r>
              <a:rPr lang="zh-CN" sz="4000" b="1">
                <a:solidFill>
                  <a:srgbClr val="000000"/>
                </a:solidFill>
                <a:latin typeface="Arial"/>
              </a:rPr>
              <a:t>由于全球</a:t>
            </a:r>
            <a:r>
              <a:rPr lang="zh-CN" sz="4000" b="1">
                <a:solidFill>
                  <a:srgbClr val="FF0000"/>
                </a:solidFill>
                <a:latin typeface="Arial"/>
              </a:rPr>
              <a:t>二氧化碳</a:t>
            </a:r>
            <a:r>
              <a:rPr lang="zh-CN" sz="4000" b="1">
                <a:solidFill>
                  <a:srgbClr val="000000"/>
                </a:solidFill>
                <a:latin typeface="Arial"/>
              </a:rPr>
              <a:t>等气体的排放量不断增加，导致地球平均气温不断上升的现象。 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179387" y="2708275"/>
            <a:ext cx="8964612" cy="3749675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4000" b="1">
                <a:solidFill>
                  <a:srgbClr val="FF0000"/>
                </a:solidFill>
                <a:latin typeface="Arial"/>
              </a:rPr>
              <a:t>危害</a:t>
            </a:r>
            <a:r>
              <a:rPr lang="zh-CN" sz="4000" b="1">
                <a:solidFill>
                  <a:srgbClr val="000000"/>
                </a:solidFill>
                <a:latin typeface="Arial"/>
              </a:rPr>
              <a:t>：</a:t>
            </a:r>
            <a:endParaRPr/>
          </a:p>
          <a:p>
            <a:pPr indent="0" algn="l" defTabSz="914400">
              <a:spcBef>
                <a:spcPct val="50000"/>
              </a:spcBef>
            </a:pPr>
            <a:r>
              <a:rPr lang="zh-CN" sz="4000" b="1">
                <a:solidFill>
                  <a:srgbClr val="000000"/>
                </a:solidFill>
                <a:latin typeface="Arial"/>
              </a:rPr>
              <a:t>1、使冰川加速融化，海平面逐渐上升，一些地区的台风更加频繁，</a:t>
            </a:r>
            <a:endParaRPr/>
          </a:p>
          <a:p>
            <a:pPr indent="0" algn="l" defTabSz="914400">
              <a:spcBef>
                <a:spcPct val="50000"/>
              </a:spcBef>
            </a:pPr>
            <a:r>
              <a:rPr lang="zh-CN" sz="4000" b="1">
                <a:solidFill>
                  <a:srgbClr val="000000"/>
                </a:solidFill>
                <a:latin typeface="Arial"/>
              </a:rPr>
              <a:t>2、一些地区则更加干旱，最终造成世界各地农作物的减产和多种生物的灭绝。 </a:t>
            </a:r>
            <a:endParaRPr/>
          </a:p>
        </p:txBody>
      </p:sp>
    </p:spTree>
  </p:cSld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1692275" y="0"/>
            <a:ext cx="5670550" cy="641350"/>
          </a:xfrm>
          <a:prstGeom prst="rect">
            <a:avLst/>
          </a:prstGeom>
          <a:ln/>
        </p:spPr>
        <p:txBody>
          <a:bodyPr wrap="none" anchor="ctr"/>
          <a:lstStyle/>
          <a:p>
            <a:pPr indent="0" algn="ctr" defTabSz="914400"/>
            <a:r>
              <a:rPr lang="zh-CN" sz="3600" b="1">
                <a:solidFill>
                  <a:srgbClr val="000000"/>
                </a:solidFill>
                <a:latin typeface="Arial"/>
              </a:rPr>
              <a:t>南极上空出现的臭氧层空洞</a:t>
            </a:r>
            <a:endParaRPr/>
          </a:p>
        </p:txBody>
      </p:sp>
      <p:pic>
        <p:nvPicPr>
          <p:cNvPr id="10" name="" descr=""/>
          <p:cNvPicPr>
            <a:picLocks noChangeAspect="1" noChangeArrowheads="1"/>
          </p:cNvPicPr>
          <p:nvPr/>
        </p:nvPicPr>
        <p:blipFill>
          <a:blip r:embed="rId47"/>
          <a:srcRect/>
          <a:stretch>
            <a:fillRect/>
          </a:stretch>
        </p:blipFill>
        <p:spPr>
          <a:xfrm>
            <a:off x="2411412" y="620712"/>
            <a:ext cx="4752975" cy="4643437"/>
          </a:xfrm>
          <a:prstGeom prst="rect">
            <a:avLst/>
          </a:prstGeom>
          <a:noFill/>
          <a:ln/>
        </p:spPr>
      </p:pic>
      <p:sp>
        <p:nvSpPr>
          <p:cNvPr id="3" name=""/>
          <p:cNvSpPr/>
          <p:nvPr/>
        </p:nvSpPr>
        <p:spPr>
          <a:xfrm>
            <a:off x="468312" y="5157787"/>
            <a:ext cx="8675687" cy="1554162"/>
          </a:xfrm>
          <a:prstGeom prst="rect">
            <a:avLst/>
          </a:prstGeom>
          <a:ln/>
        </p:spPr>
        <p:txBody>
          <a:bodyPr anchor="ctr"/>
          <a:lstStyle/>
          <a:p>
            <a:pPr indent="0" algn="l" defTabSz="914400"/>
            <a:r>
              <a:rPr lang="zh-CN" sz="3200" b="1">
                <a:solidFill>
                  <a:srgbClr val="000000"/>
                </a:solidFill>
                <a:latin typeface="Arial"/>
              </a:rPr>
              <a:t>地球上的臭氧主要集中在大气的上层，构成了薄薄的一层臭氧层。臭氧层能够有效地</a:t>
            </a:r>
            <a:r>
              <a:rPr lang="zh-CN" sz="3200" b="1">
                <a:solidFill>
                  <a:srgbClr val="FF0000"/>
                </a:solidFill>
                <a:latin typeface="Arial"/>
              </a:rPr>
              <a:t>滤去</a:t>
            </a:r>
            <a:r>
              <a:rPr lang="zh-CN" sz="3200" b="1">
                <a:solidFill>
                  <a:srgbClr val="000000"/>
                </a:solidFill>
                <a:latin typeface="Arial"/>
              </a:rPr>
              <a:t>太阳辐射中对生物有强烈破坏作用的</a:t>
            </a:r>
            <a:r>
              <a:rPr lang="zh-CN" sz="3200" b="1">
                <a:solidFill>
                  <a:srgbClr val="FF0000"/>
                </a:solidFill>
                <a:latin typeface="Arial"/>
              </a:rPr>
              <a:t>紫外线</a:t>
            </a:r>
            <a:r>
              <a:rPr lang="zh-CN" sz="3200" b="1">
                <a:solidFill>
                  <a:srgbClr val="000000"/>
                </a:solidFill>
                <a:latin typeface="Arial"/>
              </a:rPr>
              <a:t>。 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179387" y="836612"/>
            <a:ext cx="2881312" cy="1190625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3600">
                <a:solidFill>
                  <a:srgbClr val="000000"/>
                </a:solidFill>
                <a:latin typeface="Arial"/>
              </a:rPr>
              <a:t>臭氧层被破坏的</a:t>
            </a:r>
            <a:r>
              <a:rPr lang="zh-CN" sz="3600">
                <a:solidFill>
                  <a:srgbClr val="FF0000"/>
                </a:solidFill>
                <a:latin typeface="Arial"/>
              </a:rPr>
              <a:t>原因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2627312" y="908050"/>
            <a:ext cx="431800" cy="1008062"/>
          </a:xfrm>
          <a:prstGeom prst="leftBrace">
            <a:avLst/>
          </a:prstGeom>
          <a:ln>
            <a:solidFill>
              <a:srgbClr val="000000"/>
            </a:solidFill>
          </a:ln>
        </p:spPr>
        <p:txBody>
          <a:bodyPr wrap="none" anchor="ctr"/>
          <a:lstStyle/>
          <a:p>
            <a:endParaRPr/>
          </a:p>
        </p:txBody>
      </p:sp>
      <p:sp>
        <p:nvSpPr>
          <p:cNvPr id="4" name=""/>
          <p:cNvSpPr/>
          <p:nvPr/>
        </p:nvSpPr>
        <p:spPr>
          <a:xfrm>
            <a:off x="3059112" y="620712"/>
            <a:ext cx="2305050" cy="579437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3200" b="1">
                <a:solidFill>
                  <a:srgbClr val="000000"/>
                </a:solidFill>
                <a:latin typeface="Arial"/>
              </a:rPr>
              <a:t>自然原因：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3132137" y="1557337"/>
            <a:ext cx="2160587" cy="579437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3200" b="1">
                <a:solidFill>
                  <a:srgbClr val="000000"/>
                </a:solidFill>
                <a:latin typeface="Arial"/>
              </a:rPr>
              <a:t>人为原因：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5219700" y="692150"/>
            <a:ext cx="3384550" cy="519112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>
              <a:spcBef>
                <a:spcPct val="50000"/>
              </a:spcBef>
            </a:pPr>
            <a:r>
              <a:rPr lang="zh-CN" sz="2800" b="1">
                <a:solidFill>
                  <a:srgbClr val="000000"/>
                </a:solidFill>
                <a:latin typeface="Arial"/>
              </a:rPr>
              <a:t>太阳活动异常等原因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5048250" y="1557337"/>
            <a:ext cx="4095750" cy="519112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800">
                <a:solidFill>
                  <a:srgbClr val="FF0000"/>
                </a:solidFill>
                <a:latin typeface="Arial"/>
              </a:rPr>
              <a:t>氟利昂和含氮废气</a:t>
            </a:r>
            <a:r>
              <a:rPr lang="zh-CN" sz="2800" b="1">
                <a:solidFill>
                  <a:srgbClr val="000000"/>
                </a:solidFill>
                <a:latin typeface="Arial"/>
              </a:rPr>
              <a:t>的排出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539750" y="2492375"/>
            <a:ext cx="1439862" cy="579437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3200" b="1">
                <a:solidFill>
                  <a:srgbClr val="FF0000"/>
                </a:solidFill>
                <a:latin typeface="Arial"/>
              </a:rPr>
              <a:t>危害</a:t>
            </a:r>
            <a:r>
              <a:rPr lang="zh-CN" sz="3200" b="1">
                <a:solidFill>
                  <a:srgbClr val="000000"/>
                </a:solidFill>
                <a:latin typeface="Arial"/>
              </a:rPr>
              <a:t>：</a:t>
            </a:r>
            <a:endParaRPr/>
          </a:p>
        </p:txBody>
      </p:sp>
      <p:sp>
        <p:nvSpPr>
          <p:cNvPr id="9" name=""/>
          <p:cNvSpPr/>
          <p:nvPr/>
        </p:nvSpPr>
        <p:spPr>
          <a:xfrm>
            <a:off x="468312" y="3141662"/>
            <a:ext cx="8496300" cy="1554162"/>
          </a:xfrm>
          <a:prstGeom prst="rect">
            <a:avLst/>
          </a:prstGeom>
          <a:ln/>
        </p:spPr>
        <p:txBody>
          <a:bodyPr anchor="ctr"/>
          <a:lstStyle/>
          <a:p>
            <a:pPr indent="0" algn="l" defTabSz="914400"/>
            <a:r>
              <a:rPr lang="zh-CN" sz="3200" b="1">
                <a:solidFill>
                  <a:srgbClr val="000000"/>
                </a:solidFill>
                <a:latin typeface="Arial"/>
              </a:rPr>
              <a:t>大量紫外线辐射到地面，从而</a:t>
            </a:r>
            <a:r>
              <a:rPr lang="zh-CN" sz="3200" b="1">
                <a:solidFill>
                  <a:srgbClr val="FF0000"/>
                </a:solidFill>
                <a:latin typeface="Arial"/>
              </a:rPr>
              <a:t>危害人类和其他生物的健康</a:t>
            </a:r>
            <a:r>
              <a:rPr lang="zh-CN" sz="3200" b="1">
                <a:solidFill>
                  <a:srgbClr val="000000"/>
                </a:solidFill>
                <a:latin typeface="Arial"/>
              </a:rPr>
              <a:t>。例如，人类的皮肤癌和白内障等疾病因此而明显增多。 </a:t>
            </a:r>
            <a:endParaRPr/>
          </a:p>
        </p:txBody>
      </p:sp>
      <p:sp>
        <p:nvSpPr>
          <p:cNvPr id="10" name=""/>
          <p:cNvSpPr/>
          <p:nvPr/>
        </p:nvSpPr>
        <p:spPr>
          <a:xfrm>
            <a:off x="684212" y="4724400"/>
            <a:ext cx="1584325" cy="579437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3200" b="1">
                <a:solidFill>
                  <a:srgbClr val="FF0000"/>
                </a:solidFill>
                <a:latin typeface="Arial"/>
              </a:rPr>
              <a:t>防治</a:t>
            </a:r>
            <a:r>
              <a:rPr lang="zh-CN" sz="3200" b="1">
                <a:solidFill>
                  <a:srgbClr val="000000"/>
                </a:solidFill>
                <a:latin typeface="Arial"/>
              </a:rPr>
              <a:t>：</a:t>
            </a:r>
            <a:endParaRPr/>
          </a:p>
        </p:txBody>
      </p:sp>
      <p:sp>
        <p:nvSpPr>
          <p:cNvPr id="11" name=""/>
          <p:cNvSpPr/>
          <p:nvPr/>
        </p:nvSpPr>
        <p:spPr>
          <a:xfrm>
            <a:off x="395287" y="5373687"/>
            <a:ext cx="8497887" cy="1066800"/>
          </a:xfrm>
          <a:prstGeom prst="rect">
            <a:avLst/>
          </a:prstGeom>
          <a:ln/>
        </p:spPr>
        <p:txBody>
          <a:bodyPr anchor="ctr"/>
          <a:lstStyle/>
          <a:p>
            <a:pPr indent="0" algn="l" defTabSz="914400"/>
            <a:r>
              <a:rPr lang="zh-CN" sz="3200" b="1">
                <a:solidFill>
                  <a:srgbClr val="000000"/>
                </a:solidFill>
                <a:latin typeface="Arial"/>
              </a:rPr>
              <a:t>控制和停止使用</a:t>
            </a:r>
            <a:r>
              <a:rPr lang="zh-CN" sz="3200">
                <a:solidFill>
                  <a:srgbClr val="FF0000"/>
                </a:solidFill>
                <a:latin typeface="Arial"/>
              </a:rPr>
              <a:t>氟利昂</a:t>
            </a:r>
            <a:r>
              <a:rPr lang="zh-CN" sz="3200" b="1">
                <a:solidFill>
                  <a:srgbClr val="000000"/>
                </a:solidFill>
                <a:latin typeface="Arial"/>
              </a:rPr>
              <a:t>，以及减少含氮废气的排放等，是防止臭氧层破坏的关键。 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  <p:bldP spid="7" grpId="0"/>
      <p:bldP spid="9" grpId="0"/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3203575" y="188912"/>
            <a:ext cx="2808287" cy="7620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4400" b="1">
                <a:solidFill>
                  <a:srgbClr val="000000"/>
                </a:solidFill>
                <a:latin typeface="Arial"/>
              </a:rPr>
              <a:t>达标检测：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0" y="1052512"/>
            <a:ext cx="8640762" cy="2528887"/>
          </a:xfrm>
          <a:prstGeom prst="rect">
            <a:avLst/>
          </a:prstGeom>
          <a:ln/>
        </p:spPr>
        <p:txBody>
          <a:bodyPr anchor="ctr"/>
          <a:lstStyle/>
          <a:p>
            <a:pPr indent="65087" algn="l" defTabSz="914400"/>
            <a:r>
              <a:rPr lang="en-US" sz="3200" b="1">
                <a:solidFill>
                  <a:srgbClr val="000000"/>
                </a:solidFill>
                <a:latin typeface="宋体"/>
              </a:rPr>
              <a:t>1、我国酸雨形成的主要原因是：（　）</a:t>
            </a:r>
            <a:endParaRPr/>
          </a:p>
          <a:p>
            <a:pPr indent="65087" algn="l" defTabSz="914400"/>
            <a:r>
              <a:rPr lang="en-US" sz="3200" b="1">
                <a:solidFill>
                  <a:srgbClr val="000000"/>
                </a:solidFill>
                <a:latin typeface="宋体"/>
              </a:rPr>
              <a:t>      A、大量燃烧煤气                   </a:t>
            </a:r>
            <a:endParaRPr/>
          </a:p>
          <a:p>
            <a:pPr indent="65087" algn="l" defTabSz="914400"/>
            <a:r>
              <a:rPr lang="en-US" sz="3200" b="1">
                <a:solidFill>
                  <a:srgbClr val="000000"/>
                </a:solidFill>
                <a:latin typeface="宋体"/>
              </a:rPr>
              <a:t>      B、大量燃烧含锰量很高的煤</a:t>
            </a:r>
            <a:endParaRPr/>
          </a:p>
          <a:p>
            <a:pPr indent="65087" algn="l" defTabSz="914400"/>
            <a:r>
              <a:rPr lang="en-US" sz="3200" b="1">
                <a:solidFill>
                  <a:srgbClr val="000000"/>
                </a:solidFill>
                <a:latin typeface="宋体"/>
              </a:rPr>
              <a:t>      C、大量燃烧含硫量很高的煤        </a:t>
            </a:r>
            <a:endParaRPr/>
          </a:p>
          <a:p>
            <a:pPr indent="65087" algn="l" defTabSz="914400"/>
            <a:r>
              <a:rPr lang="en-US" sz="3200" b="1">
                <a:solidFill>
                  <a:srgbClr val="000000"/>
                </a:solidFill>
                <a:latin typeface="宋体"/>
              </a:rPr>
              <a:t>      D、大量燃烧沼气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179387" y="3768725"/>
            <a:ext cx="8728075" cy="2227262"/>
          </a:xfrm>
          <a:prstGeom prst="rect">
            <a:avLst/>
          </a:prstGeom>
          <a:ln/>
        </p:spPr>
        <p:txBody>
          <a:bodyPr anchor="ctr"/>
          <a:lstStyle/>
          <a:p>
            <a:pPr indent="0" algn="l" defTabSz="914400"/>
            <a:r>
              <a:rPr lang="en-US" sz="2800" b="1">
                <a:solidFill>
                  <a:srgbClr val="000000"/>
                </a:solidFill>
                <a:latin typeface="宋体"/>
              </a:rPr>
              <a:t>2、在下列实例中，通过食物链而引起生态危机的是（      ）</a:t>
            </a:r>
            <a:endParaRPr/>
          </a:p>
          <a:p>
            <a:pPr indent="0" algn="l" defTabSz="914400"/>
            <a:r>
              <a:rPr lang="en-US" sz="2800" b="1">
                <a:solidFill>
                  <a:srgbClr val="000000"/>
                </a:solidFill>
                <a:latin typeface="宋体"/>
              </a:rPr>
              <a:t> </a:t>
            </a:r>
            <a:endParaRPr/>
          </a:p>
          <a:p>
            <a:pPr indent="0" algn="ctr" defTabSz="914400"/>
            <a:r>
              <a:rPr lang="en-US" sz="2800" b="1">
                <a:solidFill>
                  <a:srgbClr val="000000"/>
                </a:solidFill>
                <a:latin typeface="宋体"/>
              </a:rPr>
              <a:t>A、酸雨     B、汞、镉等有毒物质的积累和浓缩  </a:t>
            </a:r>
            <a:endParaRPr/>
          </a:p>
          <a:p>
            <a:pPr indent="0" algn="ctr" defTabSz="914400"/>
            <a:r>
              <a:rPr lang="en-US" sz="2800" b="1">
                <a:solidFill>
                  <a:srgbClr val="000000"/>
                </a:solidFill>
                <a:latin typeface="宋体"/>
              </a:rPr>
              <a:t>C、温室效应     D、臭氧减少，臭氧层出现空洞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6443662" y="1120775"/>
            <a:ext cx="477837" cy="579437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en-US" sz="3200" b="1">
                <a:solidFill>
                  <a:srgbClr val="FF0000"/>
                </a:solidFill>
                <a:latin typeface="Arial"/>
              </a:rPr>
              <a:t>C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900112" y="4221162"/>
            <a:ext cx="477837" cy="579437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en-US" sz="3200" b="1">
                <a:solidFill>
                  <a:srgbClr val="FF0000"/>
                </a:solidFill>
                <a:latin typeface="Arial"/>
              </a:rPr>
              <a:t>B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215900" y="260350"/>
            <a:ext cx="8604250" cy="264795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en-US" sz="2400" b="1">
                <a:solidFill>
                  <a:srgbClr val="000000"/>
                </a:solidFill>
                <a:latin typeface="Arial"/>
              </a:rPr>
              <a:t>3、酸雨被称为“ 空中死神”，对生物有极大危害。下列叙述中不正确的是（        ）。</a:t>
            </a:r>
            <a:endParaRPr/>
          </a:p>
          <a:p>
            <a:pPr indent="0" algn="l" defTabSz="914400"/>
            <a:r>
              <a:rPr lang="en-US" sz="2400" b="1">
                <a:solidFill>
                  <a:srgbClr val="000000"/>
                </a:solidFill>
                <a:latin typeface="Arial"/>
              </a:rPr>
              <a:t>    A. 酸雨可使河流、湖泊酸化，酸化的水源威胁着人类的健康，影响人们的饮用</a:t>
            </a:r>
            <a:endParaRPr/>
          </a:p>
          <a:p>
            <a:pPr indent="0" algn="l" defTabSz="914400"/>
            <a:r>
              <a:rPr lang="en-US" sz="2400" b="1">
                <a:solidFill>
                  <a:srgbClr val="000000"/>
                </a:solidFill>
                <a:latin typeface="Arial"/>
              </a:rPr>
              <a:t>    B. 酸化的水源影响鱼虾等水生生物的生长和发育</a:t>
            </a:r>
            <a:endParaRPr/>
          </a:p>
          <a:p>
            <a:pPr indent="0" algn="l" defTabSz="914400"/>
            <a:r>
              <a:rPr lang="en-US" sz="2400" b="1">
                <a:solidFill>
                  <a:srgbClr val="000000"/>
                </a:solidFill>
                <a:latin typeface="Arial"/>
              </a:rPr>
              <a:t>    C. 酸雨直接危害芽和叶，使出现酸雨的地区植物全部死亡</a:t>
            </a:r>
            <a:endParaRPr/>
          </a:p>
          <a:p>
            <a:pPr indent="0" algn="l" defTabSz="914400"/>
            <a:r>
              <a:rPr lang="en-US" sz="2400" b="1">
                <a:solidFill>
                  <a:srgbClr val="000000"/>
                </a:solidFill>
                <a:latin typeface="Arial"/>
              </a:rPr>
              <a:t>    D. 酸雨使土壤中的养分发生变化，从而不能被植物吸收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250825" y="3068637"/>
            <a:ext cx="8353425" cy="3378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en-US" sz="2400" b="1">
                <a:solidFill>
                  <a:srgbClr val="000000"/>
                </a:solidFill>
                <a:latin typeface="Arial"/>
              </a:rPr>
              <a:t>4．下列哪项不利于农村生态环境的保护？(         )</a:t>
            </a:r>
            <a:endParaRPr/>
          </a:p>
          <a:p>
            <a:pPr indent="0" algn="l" defTabSz="914400"/>
            <a:r>
              <a:rPr lang="en-US" sz="2400" b="1">
                <a:solidFill>
                  <a:srgbClr val="000000"/>
                </a:solidFill>
                <a:latin typeface="Arial"/>
              </a:rPr>
              <a:t>    A.大力植树造林       </a:t>
            </a:r>
            <a:endParaRPr/>
          </a:p>
          <a:p>
            <a:pPr indent="0" algn="l" defTabSz="914400"/>
            <a:r>
              <a:rPr lang="en-US" sz="2400" b="1">
                <a:solidFill>
                  <a:srgbClr val="000000"/>
                </a:solidFill>
                <a:latin typeface="Arial"/>
              </a:rPr>
              <a:t>    B.退耕还林还草</a:t>
            </a:r>
            <a:endParaRPr/>
          </a:p>
          <a:p>
            <a:pPr indent="0" algn="l" defTabSz="914400"/>
            <a:r>
              <a:rPr lang="en-US" sz="2400" b="1">
                <a:solidFill>
                  <a:srgbClr val="000000"/>
                </a:solidFill>
                <a:latin typeface="Arial"/>
              </a:rPr>
              <a:t>    C.使用健康环保的筷子 </a:t>
            </a:r>
            <a:endParaRPr/>
          </a:p>
          <a:p>
            <a:pPr indent="0" algn="l" defTabSz="914400"/>
            <a:r>
              <a:rPr lang="en-US" sz="2400" b="1">
                <a:solidFill>
                  <a:srgbClr val="000000"/>
                </a:solidFill>
                <a:latin typeface="Arial"/>
              </a:rPr>
              <a:t>    D.长期使用农药、化肥</a:t>
            </a:r>
            <a:endParaRPr/>
          </a:p>
          <a:p>
            <a:pPr indent="0" algn="l" defTabSz="914400"/>
            <a:r>
              <a:rPr lang="en-US" sz="2400" b="1">
                <a:solidFill>
                  <a:srgbClr val="000000"/>
                </a:solidFill>
                <a:latin typeface="Arial"/>
              </a:rPr>
              <a:t>5． 1955年日本富山市发现一种使人痛不欲生的“痛痛病”是由于（      ）造成的。</a:t>
            </a:r>
            <a:endParaRPr/>
          </a:p>
          <a:p>
            <a:pPr indent="0" algn="l" defTabSz="914400"/>
            <a:r>
              <a:rPr lang="en-US" sz="2400" b="1">
                <a:solidFill>
                  <a:srgbClr val="000000"/>
                </a:solidFill>
                <a:latin typeface="Arial"/>
              </a:rPr>
              <a:t>   A．镉中毒          B．汞中毒     </a:t>
            </a:r>
            <a:endParaRPr/>
          </a:p>
          <a:p>
            <a:pPr indent="0" algn="l" defTabSz="914400"/>
            <a:r>
              <a:rPr lang="en-US" sz="2400" b="1">
                <a:solidFill>
                  <a:srgbClr val="000000"/>
                </a:solidFill>
                <a:latin typeface="Arial"/>
              </a:rPr>
              <a:t>   C．铅中毒          D．碘中毒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2195512" y="620712"/>
            <a:ext cx="477837" cy="579437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en-US" sz="3200" b="1">
                <a:solidFill>
                  <a:srgbClr val="FF0000"/>
                </a:solidFill>
                <a:latin typeface="Arial"/>
              </a:rPr>
              <a:t>C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6227762" y="3068637"/>
            <a:ext cx="477837" cy="579437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en-US" sz="3200" b="1">
                <a:solidFill>
                  <a:srgbClr val="FF0000"/>
                </a:solidFill>
                <a:latin typeface="Arial"/>
              </a:rPr>
              <a:t>D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1258887" y="5229225"/>
            <a:ext cx="477837" cy="579437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en-US" sz="3200" b="1">
                <a:solidFill>
                  <a:srgbClr val="FF0000"/>
                </a:solidFill>
                <a:latin typeface="Arial"/>
              </a:rPr>
              <a:t>A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395287" y="549275"/>
            <a:ext cx="8497887" cy="5216525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en-US" sz="2800" b="1">
                <a:solidFill>
                  <a:srgbClr val="000000"/>
                </a:solidFill>
                <a:latin typeface="Arial"/>
              </a:rPr>
              <a:t>6．人类大量使用含氟利昂的冰箱和空调等，可导致(        )</a:t>
            </a:r>
            <a:endParaRPr/>
          </a:p>
          <a:p>
            <a:pPr indent="0" algn="l" defTabSz="914400"/>
            <a:r>
              <a:rPr lang="en-US" sz="2800" b="1">
                <a:solidFill>
                  <a:srgbClr val="000000"/>
                </a:solidFill>
                <a:latin typeface="Arial"/>
              </a:rPr>
              <a:t>   A．噪声污染        B．酸雨   </a:t>
            </a:r>
            <a:endParaRPr/>
          </a:p>
          <a:p>
            <a:pPr indent="0" algn="l" defTabSz="914400"/>
            <a:r>
              <a:rPr lang="en-US" sz="2800" b="1">
                <a:solidFill>
                  <a:srgbClr val="000000"/>
                </a:solidFill>
                <a:latin typeface="Arial"/>
              </a:rPr>
              <a:t>   C．臭氧层破坏      D．温室效应</a:t>
            </a:r>
            <a:endParaRPr/>
          </a:p>
          <a:p>
            <a:pPr indent="0" algn="l" defTabSz="914400"/>
            <a:r>
              <a:rPr lang="en-US" sz="2800" b="1">
                <a:solidFill>
                  <a:srgbClr val="000000"/>
                </a:solidFill>
                <a:latin typeface="Arial"/>
              </a:rPr>
              <a:t>7．下列污染物中，通过食物链危害人体的是：（    ）</a:t>
            </a:r>
            <a:endParaRPr/>
          </a:p>
          <a:p>
            <a:pPr indent="0" algn="l" defTabSz="914400"/>
            <a:r>
              <a:rPr lang="en-US" sz="2800" b="1">
                <a:solidFill>
                  <a:srgbClr val="000000"/>
                </a:solidFill>
                <a:latin typeface="Arial"/>
              </a:rPr>
              <a:t>   A. 沙尘暴                       B. 二氧化硫  </a:t>
            </a:r>
            <a:endParaRPr/>
          </a:p>
          <a:p>
            <a:pPr indent="0" algn="l" defTabSz="914400"/>
            <a:r>
              <a:rPr lang="en-US" sz="2800" b="1">
                <a:solidFill>
                  <a:srgbClr val="000000"/>
                </a:solidFill>
                <a:latin typeface="Arial"/>
              </a:rPr>
              <a:t>   C. 汞．镉等有毒物质     D. 氟利昂</a:t>
            </a:r>
            <a:endParaRPr/>
          </a:p>
          <a:p>
            <a:pPr indent="0" algn="l" defTabSz="914400"/>
            <a:r>
              <a:rPr lang="en-US" sz="2800" b="1">
                <a:solidFill>
                  <a:srgbClr val="000000"/>
                </a:solidFill>
                <a:latin typeface="Arial"/>
              </a:rPr>
              <a:t>8.白色污染是指（     ）</a:t>
            </a:r>
            <a:endParaRPr/>
          </a:p>
          <a:p>
            <a:pPr indent="0" algn="l" defTabSz="914400"/>
            <a:r>
              <a:rPr lang="en-US" sz="2800" b="1">
                <a:solidFill>
                  <a:srgbClr val="000000"/>
                </a:solidFill>
                <a:latin typeface="Arial"/>
              </a:rPr>
              <a:t>   A．工业烟囱排放出的白色烟尘    </a:t>
            </a:r>
            <a:endParaRPr/>
          </a:p>
          <a:p>
            <a:pPr indent="0" algn="l" defTabSz="914400"/>
            <a:r>
              <a:rPr lang="en-US" sz="2800" b="1">
                <a:solidFill>
                  <a:srgbClr val="000000"/>
                </a:solidFill>
                <a:latin typeface="Arial"/>
              </a:rPr>
              <a:t>   B.白色涂料  </a:t>
            </a:r>
            <a:endParaRPr/>
          </a:p>
          <a:p>
            <a:pPr indent="0" algn="l" defTabSz="914400"/>
            <a:r>
              <a:rPr lang="en-US" sz="2800" b="1">
                <a:solidFill>
                  <a:srgbClr val="000000"/>
                </a:solidFill>
                <a:latin typeface="Arial"/>
              </a:rPr>
              <a:t>   C.塑料垃圾                      </a:t>
            </a:r>
            <a:endParaRPr/>
          </a:p>
          <a:p>
            <a:pPr indent="0" algn="l" defTabSz="914400"/>
            <a:r>
              <a:rPr lang="en-US" sz="2800" b="1">
                <a:solidFill>
                  <a:srgbClr val="000000"/>
                </a:solidFill>
                <a:latin typeface="Arial"/>
              </a:rPr>
              <a:t>   D.以上都不对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755650" y="1004887"/>
            <a:ext cx="441325" cy="519112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en-US" sz="2800" b="1">
                <a:solidFill>
                  <a:srgbClr val="FF0000"/>
                </a:solidFill>
                <a:latin typeface="Arial"/>
              </a:rPr>
              <a:t>D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8172450" y="2276475"/>
            <a:ext cx="404812" cy="519112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en-US" sz="2800" b="1">
                <a:solidFill>
                  <a:srgbClr val="FF0000"/>
                </a:solidFill>
                <a:latin typeface="Arial"/>
              </a:rPr>
              <a:t>C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3276600" y="3525837"/>
            <a:ext cx="441325" cy="519112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en-US" sz="2800" b="1">
                <a:solidFill>
                  <a:srgbClr val="FF0000"/>
                </a:solidFill>
                <a:latin typeface="Arial"/>
              </a:rPr>
              <a:t>C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323850" y="404812"/>
            <a:ext cx="8351837" cy="556895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en-US" sz="2400" b="1">
                <a:solidFill>
                  <a:srgbClr val="000000"/>
                </a:solidFill>
                <a:latin typeface="Arial"/>
              </a:rPr>
              <a:t>9．住宅刚装修完毕时，室内空气中含有较多的苯．甲醛等有害气体，除去这些有害气体的根本方法是（        ）</a:t>
            </a:r>
            <a:endParaRPr/>
          </a:p>
          <a:p>
            <a:pPr indent="0" algn="l" defTabSz="914400"/>
            <a:r>
              <a:rPr lang="en-US" sz="2400" b="1">
                <a:solidFill>
                  <a:srgbClr val="000000"/>
                </a:solidFill>
                <a:latin typeface="Arial"/>
              </a:rPr>
              <a:t>   A.关闭门窗，喷洒消毒剂          </a:t>
            </a:r>
            <a:endParaRPr/>
          </a:p>
          <a:p>
            <a:pPr indent="0" algn="l" defTabSz="914400"/>
            <a:r>
              <a:rPr lang="en-US" sz="2400" b="1">
                <a:solidFill>
                  <a:srgbClr val="000000"/>
                </a:solidFill>
                <a:latin typeface="Arial"/>
              </a:rPr>
              <a:t>   B.关闭门窗，洒大量的醋</a:t>
            </a:r>
            <a:endParaRPr/>
          </a:p>
          <a:p>
            <a:pPr indent="0" algn="l" defTabSz="914400"/>
            <a:r>
              <a:rPr lang="en-US" sz="2400" b="1">
                <a:solidFill>
                  <a:srgbClr val="000000"/>
                </a:solidFill>
                <a:latin typeface="Arial"/>
              </a:rPr>
              <a:t>   C.喷空气清新剂                  </a:t>
            </a:r>
            <a:endParaRPr/>
          </a:p>
          <a:p>
            <a:pPr indent="0" algn="l" defTabSz="914400"/>
            <a:r>
              <a:rPr lang="en-US" sz="2400" b="1">
                <a:solidFill>
                  <a:srgbClr val="000000"/>
                </a:solidFill>
                <a:latin typeface="Arial"/>
              </a:rPr>
              <a:t>   D.打开门窗，通风透气</a:t>
            </a:r>
            <a:endParaRPr/>
          </a:p>
          <a:p>
            <a:pPr indent="0" algn="l" defTabSz="914400"/>
            <a:r>
              <a:rPr lang="en-US" sz="2400" b="1">
                <a:solidFill>
                  <a:srgbClr val="000000"/>
                </a:solidFill>
                <a:latin typeface="Arial"/>
              </a:rPr>
              <a:t>10．目前我国环境质量下降，生态系统稳定性降低的根本原因是：（       ）</a:t>
            </a:r>
            <a:endParaRPr/>
          </a:p>
          <a:p>
            <a:pPr indent="0" algn="l" defTabSz="914400"/>
            <a:r>
              <a:rPr lang="en-US" sz="2400" b="1">
                <a:solidFill>
                  <a:srgbClr val="000000"/>
                </a:solidFill>
                <a:latin typeface="Arial"/>
              </a:rPr>
              <a:t>   A. 长年的水旱灾害　    B. 臭氧层空洞    </a:t>
            </a:r>
            <a:endParaRPr/>
          </a:p>
          <a:p>
            <a:pPr indent="0" algn="l" defTabSz="914400"/>
            <a:r>
              <a:rPr lang="en-US" sz="2400" b="1">
                <a:solidFill>
                  <a:srgbClr val="000000"/>
                </a:solidFill>
                <a:latin typeface="Arial"/>
              </a:rPr>
              <a:t>   C. 人口过度增长　　    D. 野生动植物死亡</a:t>
            </a:r>
            <a:endParaRPr/>
          </a:p>
          <a:p>
            <a:pPr indent="0" algn="l" defTabSz="914400"/>
            <a:r>
              <a:rPr lang="en-US" sz="2400" b="1">
                <a:solidFill>
                  <a:srgbClr val="000000"/>
                </a:solidFill>
                <a:latin typeface="Arial"/>
              </a:rPr>
              <a:t>11．下列哪种情况可能与臭氧层破坏有关（      ）？</a:t>
            </a:r>
            <a:endParaRPr/>
          </a:p>
          <a:p>
            <a:pPr indent="0" algn="l" defTabSz="914400"/>
            <a:r>
              <a:rPr lang="en-US" sz="2400" b="1">
                <a:solidFill>
                  <a:srgbClr val="000000"/>
                </a:solidFill>
                <a:latin typeface="Arial"/>
              </a:rPr>
              <a:t>    A．森林被大量破坏           </a:t>
            </a:r>
            <a:endParaRPr/>
          </a:p>
          <a:p>
            <a:pPr indent="0" algn="l" defTabSz="914400"/>
            <a:r>
              <a:rPr lang="en-US" sz="2400" b="1">
                <a:solidFill>
                  <a:srgbClr val="000000"/>
                </a:solidFill>
                <a:latin typeface="Arial"/>
              </a:rPr>
              <a:t>    B．大量使用化学燃料   </a:t>
            </a:r>
            <a:endParaRPr/>
          </a:p>
          <a:p>
            <a:pPr indent="0" algn="l" defTabSz="914400"/>
            <a:r>
              <a:rPr lang="en-US" sz="2400" b="1">
                <a:solidFill>
                  <a:srgbClr val="000000"/>
                </a:solidFill>
                <a:latin typeface="Arial"/>
              </a:rPr>
              <a:t>    C．大量使用氯氟烃类制冷剂   </a:t>
            </a:r>
            <a:endParaRPr/>
          </a:p>
          <a:p>
            <a:pPr indent="0" algn="l" defTabSz="914400"/>
            <a:r>
              <a:rPr lang="en-US" sz="2400" b="1">
                <a:solidFill>
                  <a:srgbClr val="000000"/>
                </a:solidFill>
                <a:latin typeface="Arial"/>
              </a:rPr>
              <a:t>    D．大量使用农药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6300787" y="765175"/>
            <a:ext cx="441325" cy="519112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en-US" sz="2800" b="1">
                <a:solidFill>
                  <a:srgbClr val="FF0000"/>
                </a:solidFill>
                <a:latin typeface="Arial"/>
              </a:rPr>
              <a:t>D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1763712" y="2924175"/>
            <a:ext cx="441325" cy="519112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en-US" sz="2800" b="1">
                <a:solidFill>
                  <a:srgbClr val="FF0000"/>
                </a:solidFill>
                <a:latin typeface="Arial"/>
              </a:rPr>
              <a:t>D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6300787" y="4005262"/>
            <a:ext cx="441325" cy="519112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en-US" sz="2800" b="1">
                <a:solidFill>
                  <a:srgbClr val="FF0000"/>
                </a:solidFill>
                <a:latin typeface="Arial"/>
              </a:rPr>
              <a:t>C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 descr="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>
          <a:xfrm>
            <a:off x="1331912" y="765175"/>
            <a:ext cx="6367462" cy="4775200"/>
          </a:xfrm>
          <a:prstGeom prst="rect">
            <a:avLst/>
          </a:prstGeom>
          <a:noFill/>
          <a:ln/>
        </p:spPr>
      </p:pic>
      <p:sp>
        <p:nvSpPr>
          <p:cNvPr id="2" name=""/>
          <p:cNvSpPr/>
          <p:nvPr/>
        </p:nvSpPr>
        <p:spPr>
          <a:xfrm>
            <a:off x="3132137" y="5538787"/>
            <a:ext cx="2673350" cy="519112"/>
          </a:xfrm>
          <a:prstGeom prst="rect">
            <a:avLst/>
          </a:prstGeom>
          <a:ln w="12700" cap="sq"/>
        </p:spPr>
        <p:txBody>
          <a:bodyPr wrap="none"/>
          <a:lstStyle/>
          <a:p>
            <a:pPr indent="0" algn="l" defTabSz="914400"/>
            <a:r>
              <a:rPr lang="zh-CN" sz="28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酸雨毁坏的树木</a:t>
            </a:r>
            <a:endParaRPr/>
          </a:p>
        </p:txBody>
      </p:sp>
    </p:spTree>
  </p:cSld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323850" y="0"/>
            <a:ext cx="8496300" cy="1554162"/>
          </a:xfrm>
          <a:prstGeom prst="rect">
            <a:avLst/>
          </a:prstGeom>
          <a:ln/>
        </p:spPr>
        <p:txBody>
          <a:bodyPr anchor="ctr"/>
          <a:lstStyle/>
          <a:p>
            <a:pPr indent="0" algn="l" defTabSz="914400"/>
            <a:r>
              <a:rPr lang="en-US" sz="3200" b="1">
                <a:solidFill>
                  <a:srgbClr val="000000"/>
                </a:solidFill>
                <a:latin typeface="Arial"/>
              </a:rPr>
              <a:t>12、被誉为“地球生命活动的保护伞”的大气成分是（      ）</a:t>
            </a:r>
            <a:endParaRPr/>
          </a:p>
          <a:p>
            <a:pPr indent="0" algn="ctr" defTabSz="914400"/>
            <a:r>
              <a:rPr lang="en-US" sz="3200" b="1">
                <a:solidFill>
                  <a:srgbClr val="000000"/>
                </a:solidFill>
                <a:latin typeface="Arial"/>
              </a:rPr>
              <a:t>A、水汽    B、氮气   C、臭氧     D、二氧化碳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1763712" y="549275"/>
            <a:ext cx="477837" cy="579437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en-US" sz="3200" b="1">
                <a:solidFill>
                  <a:srgbClr val="FF0000"/>
                </a:solidFill>
                <a:latin typeface="Arial"/>
              </a:rPr>
              <a:t>C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179387" y="1773237"/>
            <a:ext cx="8497887" cy="4359275"/>
          </a:xfrm>
          <a:prstGeom prst="rect">
            <a:avLst/>
          </a:prstGeom>
          <a:ln/>
        </p:spPr>
        <p:txBody>
          <a:bodyPr anchor="ctr"/>
          <a:lstStyle/>
          <a:p>
            <a:pPr indent="266700" algn="l" defTabSz="914400"/>
            <a:r>
              <a:rPr lang="en-US" sz="4000" b="1">
                <a:solidFill>
                  <a:srgbClr val="000000"/>
                </a:solidFill>
                <a:latin typeface="Arial"/>
              </a:rPr>
              <a:t>13.在做酸雨对生物的影响实验中，要将对照组和实验组放在</a:t>
            </a:r>
            <a:r>
              <a:rPr lang="en-US" sz="4000" b="1" u="sng">
                <a:solidFill>
                  <a:srgbClr val="000000"/>
                </a:solidFill>
                <a:latin typeface="Arial"/>
              </a:rPr>
              <a:t>      </a:t>
            </a:r>
            <a:r>
              <a:rPr lang="en-US" sz="4000" b="1">
                <a:solidFill>
                  <a:srgbClr val="000000"/>
                </a:solidFill>
                <a:latin typeface="Arial"/>
              </a:rPr>
              <a:t>的环境中培养，而且实验组和对照组的种子数量要</a:t>
            </a:r>
            <a:r>
              <a:rPr lang="en-US" sz="4000" b="1" u="sng">
                <a:solidFill>
                  <a:srgbClr val="000000"/>
                </a:solidFill>
                <a:latin typeface="Arial"/>
              </a:rPr>
              <a:t>            </a:t>
            </a:r>
            <a:r>
              <a:rPr lang="en-US" sz="4000" b="1">
                <a:solidFill>
                  <a:srgbClr val="000000"/>
                </a:solidFill>
                <a:latin typeface="Arial"/>
              </a:rPr>
              <a:t>。</a:t>
            </a:r>
            <a:endParaRPr/>
          </a:p>
          <a:p>
            <a:pPr indent="266700" algn="l" defTabSz="914400"/>
            <a:r>
              <a:rPr lang="en-US" sz="4000" b="1">
                <a:solidFill>
                  <a:srgbClr val="000000"/>
                </a:solidFill>
                <a:latin typeface="Arial"/>
              </a:rPr>
              <a:t> </a:t>
            </a:r>
            <a:endParaRPr/>
          </a:p>
          <a:p>
            <a:pPr indent="266700" algn="l" defTabSz="914400"/>
            <a:r>
              <a:rPr lang="en-US" sz="4000" b="1">
                <a:solidFill>
                  <a:srgbClr val="000000"/>
                </a:solidFill>
                <a:latin typeface="Arial"/>
              </a:rPr>
              <a:t>14.酸雨直接危害植物的</a:t>
            </a:r>
            <a:r>
              <a:rPr lang="en-US" sz="4000" b="1" u="sng">
                <a:solidFill>
                  <a:srgbClr val="000000"/>
                </a:solidFill>
                <a:latin typeface="Arial"/>
              </a:rPr>
              <a:t>      </a:t>
            </a:r>
            <a:r>
              <a:rPr lang="en-US" sz="4000" b="1">
                <a:solidFill>
                  <a:srgbClr val="000000"/>
                </a:solidFill>
                <a:latin typeface="Arial"/>
              </a:rPr>
              <a:t>和</a:t>
            </a:r>
            <a:r>
              <a:rPr lang="en-US" sz="4000" b="1" u="sng">
                <a:solidFill>
                  <a:srgbClr val="000000"/>
                </a:solidFill>
                <a:latin typeface="Arial"/>
              </a:rPr>
              <a:t>      </a:t>
            </a:r>
            <a:r>
              <a:rPr lang="en-US" sz="4000" b="1">
                <a:solidFill>
                  <a:srgbClr val="000000"/>
                </a:solidFill>
                <a:latin typeface="Arial"/>
              </a:rPr>
              <a:t>，严重时造成植物死亡。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5705475" y="2427287"/>
            <a:ext cx="1098550" cy="64135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3600">
                <a:solidFill>
                  <a:srgbClr val="FF0000"/>
                </a:solidFill>
                <a:latin typeface="Arial"/>
              </a:rPr>
              <a:t>相同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1846262" y="3641725"/>
            <a:ext cx="996950" cy="579437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3200">
                <a:solidFill>
                  <a:srgbClr val="FF0000"/>
                </a:solidFill>
                <a:latin typeface="Arial"/>
              </a:rPr>
              <a:t>一样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5802312" y="4821237"/>
            <a:ext cx="641350" cy="64135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3600">
                <a:solidFill>
                  <a:srgbClr val="FF0000"/>
                </a:solidFill>
                <a:latin typeface="Arial"/>
              </a:rPr>
              <a:t>芽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7170737" y="4824412"/>
            <a:ext cx="641350" cy="64135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3600">
                <a:solidFill>
                  <a:srgbClr val="FF0000"/>
                </a:solidFill>
                <a:latin typeface="Arial"/>
              </a:rPr>
              <a:t>叶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body" idx="1"/>
          </p:nvPr>
        </p:nvSpPr>
        <p:spPr>
          <a:xfrm>
            <a:off x="1692275" y="1268412"/>
            <a:ext cx="5543550" cy="2447925"/>
          </a:xfrm>
          <a:prstGeom prst="rect">
            <a:avLst/>
          </a:prstGeom>
          <a:ln/>
        </p:spPr>
        <p:txBody>
          <a:bodyPr lIns="91440" tIns="45720" rIns="91440" bIns="45720" wrap="square" anchor="t"/>
          <a:lstStyle/>
          <a:p>
            <a:pPr indent="-342900" algn="l" defTabSz="914400"/>
            <a:r>
              <a:rPr lang="zh-CN" sz="4000" b="1">
                <a:solidFill>
                  <a:srgbClr val="FF0000"/>
                </a:solidFill>
                <a:latin typeface="宋体"/>
              </a:rPr>
              <a:t>为了我们的生存；</a:t>
            </a:r>
            <a:endParaRPr/>
          </a:p>
          <a:p>
            <a:pPr indent="-342900" algn="l" defTabSz="914400"/>
            <a:r>
              <a:rPr lang="zh-CN" sz="4000" b="1">
                <a:solidFill>
                  <a:srgbClr val="FF0000"/>
                </a:solidFill>
                <a:latin typeface="宋体"/>
              </a:rPr>
              <a:t>为了地球的生存；</a:t>
            </a:r>
            <a:endParaRPr/>
          </a:p>
          <a:p>
            <a:pPr indent="-342900" algn="l" defTabSz="914400"/>
            <a:r>
              <a:rPr lang="zh-CN" sz="4000" b="1">
                <a:solidFill>
                  <a:srgbClr val="FF0000"/>
                </a:solidFill>
                <a:latin typeface="宋体"/>
              </a:rPr>
              <a:t>让我们珍惜环境吧！</a:t>
            </a:r>
            <a:endParaRPr/>
          </a:p>
          <a:p>
            <a:pPr indent="-342900" algn="l" defTabSz="914400"/>
            <a:endParaRPr lang="zh-CN" sz="4000" b="1">
              <a:solidFill>
                <a:srgbClr val="FF0000"/>
              </a:solidFill>
              <a:latin typeface="宋体"/>
            </a:endParaRPr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" descr="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>
          <a:xfrm>
            <a:off x="107950" y="404812"/>
            <a:ext cx="3595687" cy="4797425"/>
          </a:xfrm>
          <a:prstGeom prst="rect">
            <a:avLst/>
          </a:prstGeom>
          <a:noFill/>
          <a:ln/>
        </p:spPr>
      </p:pic>
      <p:sp>
        <p:nvSpPr>
          <p:cNvPr id="2" name=""/>
          <p:cNvSpPr/>
          <p:nvPr/>
        </p:nvSpPr>
        <p:spPr>
          <a:xfrm>
            <a:off x="971550" y="5734050"/>
            <a:ext cx="7345362" cy="641350"/>
          </a:xfrm>
          <a:prstGeom prst="rect">
            <a:avLst/>
          </a:prstGeom>
          <a:ln/>
        </p:spPr>
        <p:txBody>
          <a:bodyPr/>
          <a:lstStyle/>
          <a:p>
            <a:pPr indent="0" algn="ctr" defTabSz="914400">
              <a:spcBef>
                <a:spcPct val="50000"/>
              </a:spcBef>
            </a:pPr>
            <a:r>
              <a:rPr lang="zh-CN" sz="3600" b="1">
                <a:solidFill>
                  <a:srgbClr val="000000"/>
                </a:solidFill>
                <a:latin typeface="Arial"/>
              </a:rPr>
              <a:t>酸雨破坏的森林</a:t>
            </a:r>
            <a:endParaRPr/>
          </a:p>
        </p:txBody>
      </p:sp>
      <p:pic>
        <p:nvPicPr>
          <p:cNvPr id="4" name="" descr="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>
          <a:xfrm>
            <a:off x="3851275" y="908050"/>
            <a:ext cx="5292725" cy="3908425"/>
          </a:xfrm>
          <a:prstGeom prst="rect">
            <a:avLst/>
          </a:prstGeom>
          <a:noFill/>
          <a:ln/>
        </p:spPr>
      </p:pic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539750" y="476250"/>
            <a:ext cx="8208962" cy="155575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4800" b="1">
                <a:solidFill>
                  <a:srgbClr val="000000"/>
                </a:solidFill>
                <a:latin typeface="宋体"/>
              </a:rPr>
              <a:t>阅读课本P</a:t>
            </a:r>
            <a:r>
              <a:rPr lang="zh-CN" sz="2800" b="1">
                <a:solidFill>
                  <a:srgbClr val="000000"/>
                </a:solidFill>
                <a:latin typeface="宋体"/>
              </a:rPr>
              <a:t>114-115</a:t>
            </a:r>
            <a:r>
              <a:rPr lang="zh-CN" sz="4800" b="1">
                <a:solidFill>
                  <a:srgbClr val="000000"/>
                </a:solidFill>
                <a:latin typeface="宋体"/>
              </a:rPr>
              <a:t>“模拟探究”部分，找出下列问题的答案：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395287" y="2565400"/>
            <a:ext cx="8266112" cy="7620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en-US" sz="4400" b="1">
                <a:solidFill>
                  <a:srgbClr val="000000"/>
                </a:solidFill>
                <a:latin typeface="宋体"/>
              </a:rPr>
              <a:t>1、什么是酸雨？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444500" y="3644900"/>
            <a:ext cx="8591550" cy="76200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en-US" sz="4400" b="1">
                <a:solidFill>
                  <a:srgbClr val="000000"/>
                </a:solidFill>
                <a:latin typeface="宋体"/>
              </a:rPr>
              <a:t>2、酸雨的形成原因、过程及</a:t>
            </a:r>
            <a:r>
              <a:rPr lang="en-US" sz="4400" b="1">
                <a:solidFill>
                  <a:srgbClr val="FF0000"/>
                </a:solidFill>
                <a:latin typeface="宋体"/>
              </a:rPr>
              <a:t>成分</a:t>
            </a:r>
            <a:r>
              <a:rPr lang="en-US" sz="4400" b="1">
                <a:solidFill>
                  <a:srgbClr val="000000"/>
                </a:solidFill>
                <a:latin typeface="宋体"/>
              </a:rPr>
              <a:t>?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539750" y="188912"/>
            <a:ext cx="6192837" cy="823912"/>
          </a:xfrm>
          <a:prstGeom prst="rect">
            <a:avLst/>
          </a:prstGeom>
          <a:ln/>
        </p:spPr>
        <p:txBody>
          <a:bodyPr/>
          <a:lstStyle/>
          <a:p>
            <a:pPr indent="0" algn="ctr" defTabSz="914400"/>
            <a:r>
              <a:rPr lang="zh-CN" sz="4800" b="1">
                <a:solidFill>
                  <a:srgbClr val="FF3300"/>
                </a:solidFill>
                <a:latin typeface="宋体"/>
              </a:rPr>
              <a:t>一、什么是酸雨？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611187" y="1196975"/>
            <a:ext cx="7524750" cy="701675"/>
          </a:xfrm>
          <a:prstGeom prst="rect">
            <a:avLst/>
          </a:prstGeom>
          <a:ln/>
        </p:spPr>
        <p:txBody>
          <a:bodyPr anchor="ctr"/>
          <a:lstStyle/>
          <a:p>
            <a:pPr indent="0" algn="l" defTabSz="914400"/>
            <a:r>
              <a:rPr lang="zh-CN" sz="4000" b="1">
                <a:solidFill>
                  <a:srgbClr val="000000"/>
                </a:solidFill>
                <a:latin typeface="宋体"/>
              </a:rPr>
              <a:t>简单地说：酸雨就是</a:t>
            </a:r>
            <a:r>
              <a:rPr lang="zh-CN" sz="4000" b="1">
                <a:solidFill>
                  <a:srgbClr val="FF0000"/>
                </a:solidFill>
                <a:latin typeface="宋体"/>
              </a:rPr>
              <a:t>酸性</a:t>
            </a:r>
            <a:r>
              <a:rPr lang="zh-CN" sz="4000" b="1">
                <a:solidFill>
                  <a:srgbClr val="000000"/>
                </a:solidFill>
                <a:latin typeface="宋体"/>
              </a:rPr>
              <a:t>的雨。 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0" y="2060575"/>
            <a:ext cx="9001125" cy="1920875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6000" b="1">
                <a:solidFill>
                  <a:srgbClr val="006600"/>
                </a:solidFill>
                <a:latin typeface="宋体"/>
              </a:rPr>
              <a:t>正常雨水的PH约为5.6，酸雨的PH则</a:t>
            </a:r>
            <a:r>
              <a:rPr lang="zh-CN" sz="6000" b="1">
                <a:solidFill>
                  <a:srgbClr val="FF0000"/>
                </a:solidFill>
                <a:latin typeface="宋体"/>
              </a:rPr>
              <a:t>小于5.6</a:t>
            </a:r>
            <a:r>
              <a:rPr lang="zh-CN" sz="6000" b="1">
                <a:solidFill>
                  <a:srgbClr val="006600"/>
                </a:solidFill>
                <a:latin typeface="宋体"/>
              </a:rPr>
              <a:t>。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179387" y="4810125"/>
            <a:ext cx="3187700" cy="10668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3200" b="1">
                <a:solidFill>
                  <a:srgbClr val="FF0000"/>
                </a:solidFill>
                <a:latin typeface="Arial"/>
              </a:rPr>
              <a:t>酸碱度（PH值）</a:t>
            </a:r>
            <a:endParaRPr/>
          </a:p>
          <a:p>
            <a:pPr indent="0" algn="ctr" defTabSz="914400"/>
            <a:r>
              <a:rPr lang="zh-CN" sz="3200" b="1">
                <a:solidFill>
                  <a:srgbClr val="FF0000"/>
                </a:solidFill>
                <a:latin typeface="Arial"/>
              </a:rPr>
              <a:t>（0~14）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3203575" y="4364037"/>
            <a:ext cx="431800" cy="1728787"/>
          </a:xfrm>
          <a:prstGeom prst="leftBrace">
            <a:avLst/>
          </a:prstGeom>
          <a:ln>
            <a:solidFill>
              <a:srgbClr val="000000"/>
            </a:solidFill>
          </a:ln>
        </p:spPr>
        <p:txBody>
          <a:bodyPr wrap="none" anchor="ctr"/>
          <a:lstStyle/>
          <a:p>
            <a:endParaRPr/>
          </a:p>
        </p:txBody>
      </p:sp>
      <p:sp>
        <p:nvSpPr>
          <p:cNvPr id="7" name=""/>
          <p:cNvSpPr/>
          <p:nvPr/>
        </p:nvSpPr>
        <p:spPr>
          <a:xfrm>
            <a:off x="3563937" y="4005262"/>
            <a:ext cx="2063750" cy="64135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en-US" sz="3600" b="1">
                <a:solidFill>
                  <a:srgbClr val="000000"/>
                </a:solidFill>
                <a:latin typeface="Arial"/>
              </a:rPr>
              <a:t>〈7  酸性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3779837" y="4581525"/>
            <a:ext cx="1873250" cy="64135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en-US" sz="3600" b="1">
                <a:solidFill>
                  <a:srgbClr val="000000"/>
                </a:solidFill>
                <a:latin typeface="Arial"/>
              </a:rPr>
              <a:t>=7  中性</a:t>
            </a:r>
            <a:endParaRPr/>
          </a:p>
        </p:txBody>
      </p:sp>
      <p:sp>
        <p:nvSpPr>
          <p:cNvPr id="9" name=""/>
          <p:cNvSpPr/>
          <p:nvPr/>
        </p:nvSpPr>
        <p:spPr>
          <a:xfrm>
            <a:off x="3779837" y="5092700"/>
            <a:ext cx="2063750" cy="64135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en-US" sz="3600" b="1">
                <a:solidFill>
                  <a:srgbClr val="000000"/>
                </a:solidFill>
                <a:latin typeface="Arial"/>
              </a:rPr>
              <a:t>〉7  碱性</a:t>
            </a:r>
            <a:endParaRPr/>
          </a:p>
        </p:txBody>
      </p:sp>
      <p:sp>
        <p:nvSpPr>
          <p:cNvPr id="10" name=""/>
          <p:cNvSpPr/>
          <p:nvPr/>
        </p:nvSpPr>
        <p:spPr>
          <a:xfrm>
            <a:off x="3419475" y="5734050"/>
            <a:ext cx="2444750" cy="64135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en-US" sz="3600" b="1">
                <a:solidFill>
                  <a:srgbClr val="000000"/>
                </a:solidFill>
                <a:latin typeface="Arial"/>
              </a:rPr>
              <a:t>〈5.6  酸雨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/>
          </p:nvPr>
        </p:nvSpPr>
        <p:spPr>
          <a:xfrm>
            <a:off x="323850" y="-26987"/>
            <a:ext cx="4043362" cy="1143000"/>
          </a:xfrm>
          <a:prstGeom prst="rect">
            <a:avLst/>
          </a:prstGeom>
          <a:ln/>
        </p:spPr>
        <p:txBody>
          <a:bodyPr lIns="91440" tIns="45720" rIns="91440" bIns="45720" wrap="square" anchor="ctr"/>
          <a:lstStyle/>
          <a:p>
            <a:pPr indent="0" algn="l" defTabSz="914400"/>
            <a:r>
              <a:rPr lang="zh-CN" sz="3600" b="1">
                <a:solidFill>
                  <a:srgbClr val="FF3300"/>
                </a:solidFill>
                <a:latin typeface="Arial"/>
              </a:rPr>
              <a:t>二、酸雨的形成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395287" y="1484312"/>
            <a:ext cx="8532812" cy="118745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2400" b="1">
                <a:solidFill>
                  <a:srgbClr val="000000"/>
                </a:solidFill>
                <a:latin typeface="宋体"/>
              </a:rPr>
              <a:t>酸雨主要是人为地向大气中排放大量的</a:t>
            </a:r>
            <a:r>
              <a:rPr lang="zh-CN" sz="2400" b="1">
                <a:solidFill>
                  <a:srgbClr val="FF0000"/>
                </a:solidFill>
                <a:latin typeface="宋体"/>
              </a:rPr>
              <a:t>酸性物质</a:t>
            </a:r>
            <a:r>
              <a:rPr lang="zh-CN" sz="2400" b="1">
                <a:solidFill>
                  <a:srgbClr val="000000"/>
                </a:solidFill>
                <a:latin typeface="宋体"/>
              </a:rPr>
              <a:t>造成的。我国的酸雨主要是因大量燃烧</a:t>
            </a:r>
            <a:r>
              <a:rPr lang="zh-CN" sz="2400" b="1">
                <a:solidFill>
                  <a:srgbClr val="FF0000"/>
                </a:solidFill>
                <a:latin typeface="宋体"/>
              </a:rPr>
              <a:t>含硫</a:t>
            </a:r>
            <a:r>
              <a:rPr lang="zh-CN" sz="2400" b="1">
                <a:solidFill>
                  <a:srgbClr val="000000"/>
                </a:solidFill>
                <a:latin typeface="宋体"/>
              </a:rPr>
              <a:t>量高的煤而形成的，此外，各种机动车排放的</a:t>
            </a:r>
            <a:r>
              <a:rPr lang="zh-CN" sz="2400" b="1">
                <a:solidFill>
                  <a:srgbClr val="FF0000"/>
                </a:solidFill>
                <a:latin typeface="宋体"/>
              </a:rPr>
              <a:t>尾气</a:t>
            </a:r>
            <a:r>
              <a:rPr lang="zh-CN" sz="2400" b="1">
                <a:solidFill>
                  <a:srgbClr val="000000"/>
                </a:solidFill>
                <a:latin typeface="宋体"/>
              </a:rPr>
              <a:t>也是形成酸雨的重要原因 。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395287" y="908050"/>
            <a:ext cx="1728787" cy="579437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3200" b="1">
                <a:solidFill>
                  <a:srgbClr val="FF3300"/>
                </a:solidFill>
                <a:latin typeface="宋体"/>
              </a:rPr>
              <a:t>1.原因</a:t>
            </a:r>
            <a:endParaRPr/>
          </a:p>
        </p:txBody>
      </p:sp>
      <p:pic>
        <p:nvPicPr>
          <p:cNvPr id="5" name="" descr=""/>
          <p:cNvPicPr>
            <a:picLocks noChangeAspect="1" noChangeArrowheads="1"/>
          </p:cNvPicPr>
          <p:nvPr/>
        </p:nvPicPr>
        <p:blipFill>
          <a:blip r:embed="rId25"/>
          <a:srcRect/>
          <a:stretch>
            <a:fillRect/>
          </a:stretch>
        </p:blipFill>
        <p:spPr>
          <a:xfrm>
            <a:off x="539750" y="2852737"/>
            <a:ext cx="3168650" cy="3168650"/>
          </a:xfrm>
          <a:prstGeom prst="rect">
            <a:avLst/>
          </a:prstGeom>
          <a:noFill/>
          <a:ln/>
        </p:spPr>
      </p:pic>
      <p:pic>
        <p:nvPicPr>
          <p:cNvPr id="6" name="" descr=""/>
          <p:cNvPicPr>
            <a:picLocks noChangeAspect="1" noChangeArrowheads="1"/>
          </p:cNvPicPr>
          <p:nvPr/>
        </p:nvPicPr>
        <p:blipFill>
          <a:blip r:embed="rId26"/>
          <a:srcRect/>
          <a:stretch>
            <a:fillRect/>
          </a:stretch>
        </p:blipFill>
        <p:spPr>
          <a:xfrm>
            <a:off x="4787900" y="2852737"/>
            <a:ext cx="3455987" cy="3182937"/>
          </a:xfrm>
          <a:prstGeom prst="rect">
            <a:avLst/>
          </a:prstGeom>
          <a:noFill/>
          <a:ln/>
        </p:spPr>
      </p:pic>
      <p:sp>
        <p:nvSpPr>
          <p:cNvPr id="5" name=""/>
          <p:cNvSpPr/>
          <p:nvPr/>
        </p:nvSpPr>
        <p:spPr>
          <a:xfrm>
            <a:off x="239712" y="6165850"/>
            <a:ext cx="3756025" cy="519112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800" b="1">
                <a:solidFill>
                  <a:srgbClr val="0000CC"/>
                </a:solidFill>
                <a:latin typeface="Comic Sans MS"/>
              </a:rPr>
              <a:t>工厂燃烧含</a:t>
            </a:r>
            <a:r>
              <a:rPr lang="zh-CN" sz="2800" b="1">
                <a:solidFill>
                  <a:srgbClr val="FF0000"/>
                </a:solidFill>
                <a:latin typeface="Comic Sans MS"/>
              </a:rPr>
              <a:t>硫</a:t>
            </a:r>
            <a:r>
              <a:rPr lang="zh-CN" sz="2800" b="1">
                <a:solidFill>
                  <a:srgbClr val="0000CC"/>
                </a:solidFill>
                <a:latin typeface="Comic Sans MS"/>
              </a:rPr>
              <a:t>量高的煤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5130800" y="6223000"/>
            <a:ext cx="3402012" cy="519112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2800" b="1">
                <a:solidFill>
                  <a:srgbClr val="0000CC"/>
                </a:solidFill>
                <a:latin typeface="Comic Sans MS"/>
              </a:rPr>
              <a:t>机动车排放的尾气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" descr=""/>
          <p:cNvPicPr>
            <a:picLocks noChangeAspect="1" noChangeArrowheads="1"/>
          </p:cNvPicPr>
          <p:nvPr/>
        </p:nvPicPr>
        <p:blipFill>
          <a:blip r:embed="rId28"/>
          <a:srcRect/>
          <a:stretch>
            <a:fillRect/>
          </a:stretch>
        </p:blipFill>
        <p:spPr>
          <a:xfrm>
            <a:off x="1116012" y="1328737"/>
            <a:ext cx="6985000" cy="3756025"/>
          </a:xfrm>
          <a:prstGeom prst="rect">
            <a:avLst/>
          </a:prstGeom>
          <a:noFill/>
          <a:ln/>
        </p:spPr>
      </p:pic>
      <p:sp>
        <p:nvSpPr>
          <p:cNvPr id="2" name=""/>
          <p:cNvSpPr/>
          <p:nvPr/>
        </p:nvSpPr>
        <p:spPr>
          <a:xfrm>
            <a:off x="1042987" y="473075"/>
            <a:ext cx="3744912" cy="579437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3200" b="1">
                <a:solidFill>
                  <a:srgbClr val="FF3300"/>
                </a:solidFill>
                <a:latin typeface="宋体"/>
              </a:rPr>
              <a:t>2.过程：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1042987" y="5300662"/>
            <a:ext cx="2376487" cy="579437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3200" b="1">
                <a:solidFill>
                  <a:srgbClr val="FF3300"/>
                </a:solidFill>
                <a:latin typeface="宋体"/>
              </a:rPr>
              <a:t>3.成分：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2771775" y="5380037"/>
            <a:ext cx="3600450" cy="519112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2800" b="1">
                <a:solidFill>
                  <a:srgbClr val="000000"/>
                </a:solidFill>
                <a:latin typeface="Arial"/>
              </a:rPr>
              <a:t>水、硫酸、硝酸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323850" y="0"/>
            <a:ext cx="8424862" cy="1431925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4400" b="1">
                <a:solidFill>
                  <a:srgbClr val="000000"/>
                </a:solidFill>
                <a:latin typeface="Arial"/>
              </a:rPr>
              <a:t>探究酸雨对种子发芽率或植物生长的影响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2700337" y="692150"/>
            <a:ext cx="6983412" cy="579437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3200" b="1">
                <a:solidFill>
                  <a:srgbClr val="FF0000"/>
                </a:solidFill>
                <a:latin typeface="Arial"/>
              </a:rPr>
              <a:t>合作与交流（请展示你的才华）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468312" y="2133600"/>
            <a:ext cx="6335712" cy="7620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4400" b="1">
                <a:solidFill>
                  <a:srgbClr val="000000"/>
                </a:solidFill>
                <a:latin typeface="黑体"/>
              </a:rPr>
              <a:t>1、提出问题：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3995737" y="2781300"/>
            <a:ext cx="4103687" cy="0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6" name=""/>
          <p:cNvSpPr/>
          <p:nvPr/>
        </p:nvSpPr>
        <p:spPr>
          <a:xfrm>
            <a:off x="468312" y="2852737"/>
            <a:ext cx="6481762" cy="7620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4400" b="1">
                <a:solidFill>
                  <a:srgbClr val="000000"/>
                </a:solidFill>
                <a:latin typeface="黑体"/>
              </a:rPr>
              <a:t>2、作出假设：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3995737" y="3500437"/>
            <a:ext cx="4537075" cy="0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8" name=""/>
          <p:cNvSpPr/>
          <p:nvPr/>
        </p:nvSpPr>
        <p:spPr>
          <a:xfrm>
            <a:off x="468312" y="3573462"/>
            <a:ext cx="5689600" cy="7620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4400" b="1">
                <a:solidFill>
                  <a:srgbClr val="000000"/>
                </a:solidFill>
                <a:latin typeface="黑体"/>
              </a:rPr>
              <a:t>3、设计对照实验：</a:t>
            </a:r>
            <a:endParaRPr/>
          </a:p>
        </p:txBody>
      </p:sp>
      <p:sp>
        <p:nvSpPr>
          <p:cNvPr id="9" name=""/>
          <p:cNvSpPr/>
          <p:nvPr/>
        </p:nvSpPr>
        <p:spPr>
          <a:xfrm>
            <a:off x="3203575" y="3500437"/>
            <a:ext cx="3529012" cy="366712"/>
          </a:xfrm>
          <a:prstGeom prst="rect">
            <a:avLst/>
          </a:prstGeom>
          <a:ln/>
        </p:spPr>
        <p:txBody>
          <a:bodyPr/>
          <a:lstStyle/>
          <a:p>
            <a:endParaRPr/>
          </a:p>
        </p:txBody>
      </p:sp>
      <p:sp>
        <p:nvSpPr>
          <p:cNvPr id="10" name=""/>
          <p:cNvSpPr/>
          <p:nvPr/>
        </p:nvSpPr>
        <p:spPr>
          <a:xfrm>
            <a:off x="1331912" y="4149725"/>
            <a:ext cx="5903912" cy="7620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4400" b="1">
                <a:solidFill>
                  <a:srgbClr val="000000"/>
                </a:solidFill>
                <a:latin typeface="黑体"/>
              </a:rPr>
              <a:t>本实验的变量是：</a:t>
            </a:r>
            <a:endParaRPr/>
          </a:p>
        </p:txBody>
      </p:sp>
      <p:sp>
        <p:nvSpPr>
          <p:cNvPr id="11" name=""/>
          <p:cNvSpPr/>
          <p:nvPr/>
        </p:nvSpPr>
        <p:spPr>
          <a:xfrm>
            <a:off x="1331912" y="4724400"/>
            <a:ext cx="3384550" cy="7620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4400" b="1">
                <a:solidFill>
                  <a:srgbClr val="000000"/>
                </a:solidFill>
                <a:latin typeface="黑体"/>
              </a:rPr>
              <a:t>实验组处理：</a:t>
            </a:r>
            <a:endParaRPr/>
          </a:p>
        </p:txBody>
      </p:sp>
      <p:sp>
        <p:nvSpPr>
          <p:cNvPr id="12" name=""/>
          <p:cNvSpPr/>
          <p:nvPr/>
        </p:nvSpPr>
        <p:spPr>
          <a:xfrm>
            <a:off x="1331912" y="5300662"/>
            <a:ext cx="4392612" cy="7620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4400" b="1">
                <a:solidFill>
                  <a:srgbClr val="000000"/>
                </a:solidFill>
                <a:latin typeface="黑体"/>
              </a:rPr>
              <a:t>对照组处理：</a:t>
            </a:r>
            <a:endParaRPr/>
          </a:p>
        </p:txBody>
      </p:sp>
      <p:sp>
        <p:nvSpPr>
          <p:cNvPr id="13" name=""/>
          <p:cNvSpPr/>
          <p:nvPr/>
        </p:nvSpPr>
        <p:spPr>
          <a:xfrm>
            <a:off x="5651500" y="4870450"/>
            <a:ext cx="2881312" cy="0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4" name=""/>
          <p:cNvSpPr/>
          <p:nvPr/>
        </p:nvSpPr>
        <p:spPr>
          <a:xfrm>
            <a:off x="4716462" y="5372100"/>
            <a:ext cx="3455987" cy="0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5" name=""/>
          <p:cNvSpPr/>
          <p:nvPr/>
        </p:nvSpPr>
        <p:spPr>
          <a:xfrm>
            <a:off x="4716462" y="5948362"/>
            <a:ext cx="3455987" cy="0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sp>
        <p:nvSpPr>
          <p:cNvPr id="16" name=""/>
          <p:cNvSpPr/>
          <p:nvPr/>
        </p:nvSpPr>
        <p:spPr>
          <a:xfrm>
            <a:off x="827087" y="1412875"/>
            <a:ext cx="7559675" cy="579437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3200" b="1">
                <a:solidFill>
                  <a:srgbClr val="000000"/>
                </a:solidFill>
                <a:latin typeface="黑体"/>
              </a:rPr>
              <a:t>结合课本P115的提示回答下列问题：</a:t>
            </a:r>
            <a:endParaRPr/>
          </a:p>
        </p:txBody>
      </p:sp>
      <p:sp>
        <p:nvSpPr>
          <p:cNvPr id="17" name=""/>
          <p:cNvSpPr/>
          <p:nvPr/>
        </p:nvSpPr>
        <p:spPr>
          <a:xfrm>
            <a:off x="468312" y="5949950"/>
            <a:ext cx="7056437" cy="701675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4000" b="1">
                <a:solidFill>
                  <a:srgbClr val="000000"/>
                </a:solidFill>
                <a:latin typeface="黑体"/>
              </a:rPr>
              <a:t>4、预期实验结果及推论：</a:t>
            </a:r>
            <a:endParaRPr/>
          </a:p>
        </p:txBody>
      </p:sp>
      <p:sp>
        <p:nvSpPr>
          <p:cNvPr id="18" name=""/>
          <p:cNvSpPr/>
          <p:nvPr/>
        </p:nvSpPr>
        <p:spPr>
          <a:xfrm>
            <a:off x="6227762" y="6524625"/>
            <a:ext cx="2016125" cy="0"/>
          </a:xfrm>
          <a:prstGeom prst="line">
            <a:avLst/>
          </a:prstGeom>
          <a:ln>
            <a:solidFill>
              <a:srgbClr val="000000"/>
            </a:solidFill>
          </a:ln>
        </p:spPr>
        <p:txBody>
          <a:bodyPr/>
          <a:lstStyle/>
          <a:p>
            <a:pPr algn="ctr" fontAlgn="auto"/>
            <a:endParaRPr/>
          </a:p>
        </p:txBody>
      </p:sp>
    </p:spTree>
  </p:cSld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