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87" r:id="rId4"/>
    <p:sldId id="257" r:id="rId5"/>
    <p:sldId id="289" r:id="rId6"/>
    <p:sldId id="272" r:id="rId7"/>
    <p:sldId id="270" r:id="rId8"/>
    <p:sldId id="273" r:id="rId9"/>
    <p:sldId id="277" r:id="rId10"/>
    <p:sldId id="291" r:id="rId11"/>
    <p:sldId id="278" r:id="rId12"/>
    <p:sldId id="279" r:id="rId13"/>
    <p:sldId id="281" r:id="rId14"/>
    <p:sldId id="280" r:id="rId15"/>
    <p:sldId id="282" r:id="rId16"/>
    <p:sldId id="275" r:id="rId17"/>
    <p:sldId id="276" r:id="rId18"/>
    <p:sldId id="268" r:id="rId19"/>
    <p:sldId id="283" r:id="rId20"/>
    <p:sldId id="269" r:id="rId21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>
        <p:scale>
          <a:sx n="66" d="100"/>
          <a:sy n="66" d="100"/>
        </p:scale>
        <p:origin x="-1068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4" Type="http://schemas.openxmlformats.org/officeDocument/2006/relationships/image" Target="../media/image4.wmf"/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4" Type="http://schemas.openxmlformats.org/officeDocument/2006/relationships/image" Target="../media/image10.wmf"/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5" Type="http://schemas.openxmlformats.org/officeDocument/2006/relationships/image" Target="../media/image15.wmf"/><Relationship Id="rId4" Type="http://schemas.openxmlformats.org/officeDocument/2006/relationships/image" Target="../media/image14.wmf"/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7.vml.rels><?xml version="1.0" encoding="UTF-8" standalone="yes"?>
<Relationships xmlns="http://schemas.openxmlformats.org/package/2006/relationships"><Relationship Id="rId4" Type="http://schemas.openxmlformats.org/officeDocument/2006/relationships/image" Target="../media/image23.wmf"/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286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286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7522" name="标题 1075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7523" name="文本占位符 10752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7524" name="日期占位符 10752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 dirty="0"/>
          </a:p>
        </p:txBody>
      </p:sp>
      <p:sp>
        <p:nvSpPr>
          <p:cNvPr id="107525" name="页脚占位符 10752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dirty="0"/>
          </a:p>
        </p:txBody>
      </p:sp>
      <p:sp>
        <p:nvSpPr>
          <p:cNvPr id="107526" name="灯片编号占位符 10752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marL="0" lvl="0" indent="0" algn="ctr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.wav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10.wmf"/><Relationship Id="rId7" Type="http://schemas.openxmlformats.org/officeDocument/2006/relationships/oleObject" Target="../embeddings/oleObject10.bin"/><Relationship Id="rId6" Type="http://schemas.openxmlformats.org/officeDocument/2006/relationships/image" Target="../media/image9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8.wmf"/><Relationship Id="rId3" Type="http://schemas.openxmlformats.org/officeDocument/2006/relationships/oleObject" Target="../embeddings/oleObject8.bin"/><Relationship Id="rId2" Type="http://schemas.openxmlformats.org/officeDocument/2006/relationships/image" Target="../media/image7.wmf"/><Relationship Id="rId10" Type="http://schemas.openxmlformats.org/officeDocument/2006/relationships/vmlDrawing" Target="../drawings/vmlDrawing4.vml"/><Relationship Id="rId1" Type="http://schemas.openxmlformats.org/officeDocument/2006/relationships/oleObject" Target="../embeddings/oleObject7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5.bin"/><Relationship Id="rId8" Type="http://schemas.openxmlformats.org/officeDocument/2006/relationships/image" Target="../media/image14.wmf"/><Relationship Id="rId7" Type="http://schemas.openxmlformats.org/officeDocument/2006/relationships/oleObject" Target="../embeddings/oleObject14.bin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2.wmf"/><Relationship Id="rId3" Type="http://schemas.openxmlformats.org/officeDocument/2006/relationships/oleObject" Target="../embeddings/oleObject12.bin"/><Relationship Id="rId2" Type="http://schemas.openxmlformats.org/officeDocument/2006/relationships/image" Target="../media/image11.wmf"/><Relationship Id="rId12" Type="http://schemas.openxmlformats.org/officeDocument/2006/relationships/vmlDrawing" Target="../drawings/vmlDrawing5.vml"/><Relationship Id="rId11" Type="http://schemas.openxmlformats.org/officeDocument/2006/relationships/slideLayout" Target="../slideLayouts/slideLayout13.xml"/><Relationship Id="rId10" Type="http://schemas.openxmlformats.org/officeDocument/2006/relationships/image" Target="../media/image15.wmf"/><Relationship Id="rId1" Type="http://schemas.openxmlformats.org/officeDocument/2006/relationships/oleObject" Target="../embeddings/oleObject11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6.vml"/><Relationship Id="rId7" Type="http://schemas.openxmlformats.org/officeDocument/2006/relationships/slideLayout" Target="../slideLayouts/slideLayout14.x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17.wmf"/><Relationship Id="rId3" Type="http://schemas.openxmlformats.org/officeDocument/2006/relationships/oleObject" Target="../embeddings/oleObject17.bin"/><Relationship Id="rId2" Type="http://schemas.openxmlformats.org/officeDocument/2006/relationships/image" Target="../media/image16.wmf"/><Relationship Id="rId1" Type="http://schemas.openxmlformats.org/officeDocument/2006/relationships/oleObject" Target="../embeddings/oleObject16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23.bin"/><Relationship Id="rId8" Type="http://schemas.openxmlformats.org/officeDocument/2006/relationships/image" Target="../media/image23.wmf"/><Relationship Id="rId7" Type="http://schemas.openxmlformats.org/officeDocument/2006/relationships/oleObject" Target="../embeddings/oleObject22.bin"/><Relationship Id="rId6" Type="http://schemas.openxmlformats.org/officeDocument/2006/relationships/image" Target="../media/image22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21.wmf"/><Relationship Id="rId3" Type="http://schemas.openxmlformats.org/officeDocument/2006/relationships/oleObject" Target="../embeddings/oleObject20.bin"/><Relationship Id="rId2" Type="http://schemas.openxmlformats.org/officeDocument/2006/relationships/image" Target="../media/image20.wmf"/><Relationship Id="rId11" Type="http://schemas.openxmlformats.org/officeDocument/2006/relationships/vmlDrawing" Target="../drawings/vmlDrawing7.vml"/><Relationship Id="rId10" Type="http://schemas.openxmlformats.org/officeDocument/2006/relationships/slideLayout" Target="../slideLayouts/slideLayout13.xml"/><Relationship Id="rId1" Type="http://schemas.openxmlformats.org/officeDocument/2006/relationships/oleObject" Target="../embeddings/oleObject19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audio" Target="../media/audio1.wav"/><Relationship Id="rId8" Type="http://schemas.openxmlformats.org/officeDocument/2006/relationships/image" Target="../media/image4.wmf"/><Relationship Id="rId7" Type="http://schemas.openxmlformats.org/officeDocument/2006/relationships/oleObject" Target="../embeddings/oleObject4.bin"/><Relationship Id="rId6" Type="http://schemas.openxmlformats.org/officeDocument/2006/relationships/image" Target="../media/image3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1.wmf"/><Relationship Id="rId11" Type="http://schemas.openxmlformats.org/officeDocument/2006/relationships/vmlDrawing" Target="../drawings/vmlDrawing1.vml"/><Relationship Id="rId10" Type="http://schemas.openxmlformats.org/officeDocument/2006/relationships/slideLayout" Target="../slideLayouts/slideLayout7.xml"/><Relationship Id="rId1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wmf"/><Relationship Id="rId1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3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wmf"/><Relationship Id="rId1" Type="http://schemas.openxmlformats.org/officeDocument/2006/relationships/oleObject" Target="../embeddings/oleObject6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098" name="标题 4097"/>
          <p:cNvSpPr>
            <a:spLocks noGrp="1"/>
          </p:cNvSpPr>
          <p:nvPr>
            <p:ph type="ctrTitle"/>
          </p:nvPr>
        </p:nvSpPr>
        <p:spPr>
          <a:xfrm>
            <a:off x="609600" y="457200"/>
            <a:ext cx="7772400" cy="1470025"/>
          </a:xfrm>
        </p:spPr>
        <p:txBody>
          <a:bodyPr anchor="ctr"/>
          <a:p>
            <a:pPr defTabSz="914400">
              <a:buNone/>
            </a:pPr>
            <a:r>
              <a:rPr lang="zh-CN" altLang="en-US" sz="4400" kern="1200" baseline="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第八章 整式的乘法复习</a:t>
            </a:r>
            <a:br>
              <a:rPr lang="zh-CN" altLang="en-US" sz="4400" kern="1200" baseline="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br>
            <a:endParaRPr lang="zh-CN" altLang="en-US" sz="800" kern="1200" baseline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099" name="副标题 4098"/>
          <p:cNvSpPr>
            <a:spLocks noGrp="1"/>
          </p:cNvSpPr>
          <p:nvPr>
            <p:ph type="subTitle" idx="1"/>
          </p:nvPr>
        </p:nvSpPr>
        <p:spPr>
          <a:xfrm>
            <a:off x="838200" y="2590800"/>
            <a:ext cx="7315200" cy="4038600"/>
          </a:xfrm>
        </p:spPr>
        <p:txBody>
          <a:bodyPr/>
          <a:p>
            <a:pPr defTabSz="914400">
              <a:buNone/>
            </a:pPr>
            <a:r>
              <a:rPr lang="zh-CN" altLang="en-US" sz="4400" kern="1200" baseline="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复习目标：</a:t>
            </a:r>
            <a:r>
              <a:rPr lang="en-US" altLang="zh-CN" sz="4400" kern="1200" baseline="0" dirty="0">
                <a:latin typeface="Arial" panose="020B0604020202020204" pitchFamily="34" charset="0"/>
                <a:ea typeface="宋体" panose="02010600030101010101" pitchFamily="2" charset="-122"/>
              </a:rPr>
              <a:t>1.</a:t>
            </a:r>
            <a:r>
              <a:rPr lang="zh-CN" altLang="en-US" sz="4400" kern="1200" baseline="0" dirty="0">
                <a:latin typeface="Arial" panose="020B0604020202020204" pitchFamily="34" charset="0"/>
                <a:ea typeface="宋体" panose="02010600030101010101" pitchFamily="2" charset="-122"/>
              </a:rPr>
              <a:t>知道整式的乘法法则； </a:t>
            </a:r>
            <a:r>
              <a:rPr lang="en-US" altLang="zh-CN" sz="4400" kern="1200" baseline="0" dirty="0">
                <a:latin typeface="Arial" panose="020B0604020202020204" pitchFamily="34" charset="0"/>
                <a:ea typeface="宋体" panose="02010600030101010101" pitchFamily="2" charset="-122"/>
              </a:rPr>
              <a:t>2.</a:t>
            </a:r>
            <a:r>
              <a:rPr lang="zh-CN" altLang="en-US" sz="4400" kern="1200" baseline="0" dirty="0">
                <a:latin typeface="Arial" panose="020B0604020202020204" pitchFamily="34" charset="0"/>
                <a:ea typeface="宋体" panose="02010600030101010101" pitchFamily="2" charset="-122"/>
              </a:rPr>
              <a:t>会整式乘法运算。</a:t>
            </a:r>
            <a:endParaRPr lang="zh-CN" altLang="en-US" sz="4400" kern="1200" baseline="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defTabSz="914400">
              <a:buNone/>
            </a:pPr>
            <a:r>
              <a:rPr lang="zh-CN" altLang="en-US" sz="4400" kern="1200" baseline="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复习重点：</a:t>
            </a:r>
            <a:r>
              <a:rPr lang="zh-CN" altLang="en-US" sz="4400" kern="1200" baseline="0" dirty="0">
                <a:latin typeface="Arial" panose="020B0604020202020204" pitchFamily="34" charset="0"/>
                <a:ea typeface="宋体" panose="02010600030101010101" pitchFamily="2" charset="-122"/>
              </a:rPr>
              <a:t>整式的乘法运算。</a:t>
            </a:r>
            <a:endParaRPr lang="zh-CN" altLang="en-US" sz="4400" kern="1200" baseline="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defTabSz="914400">
              <a:buNone/>
            </a:pPr>
            <a:endParaRPr lang="zh-CN" altLang="en-US" sz="4400" kern="1200" baseline="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67586" name="文本框 67585"/>
          <p:cNvSpPr txBox="1"/>
          <p:nvPr/>
        </p:nvSpPr>
        <p:spPr>
          <a:xfrm>
            <a:off x="304800" y="1143000"/>
            <a:ext cx="7543800" cy="18621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Clr>
                <a:srgbClr val="000000"/>
              </a:buClr>
            </a:pP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练习</a:t>
            </a: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1.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计算</a:t>
            </a:r>
            <a:endParaRPr lang="zh-CN" altLang="en-US" sz="28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  <a:buClr>
                <a:srgbClr val="000000"/>
              </a:buClr>
            </a:pP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（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3a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5a-2b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   （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）（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x-3y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）（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-6x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 </a:t>
            </a:r>
            <a:endParaRPr lang="zh-CN" altLang="en-US" sz="28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  <a:buClr>
                <a:srgbClr val="000000"/>
              </a:buClr>
            </a:pP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2.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化简：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x-1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+2x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x+1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-3x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2x-5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endParaRPr lang="zh-CN" altLang="en-US" sz="28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7587" name="文本框 67586"/>
          <p:cNvSpPr txBox="1"/>
          <p:nvPr/>
        </p:nvSpPr>
        <p:spPr>
          <a:xfrm>
            <a:off x="533400" y="4495800"/>
            <a:ext cx="7467600" cy="100488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Clr>
                <a:srgbClr val="000000"/>
              </a:buClr>
            </a:pPr>
            <a:r>
              <a:rPr lang="zh-CN" altLang="en-US" sz="24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答案：</a:t>
            </a:r>
            <a:r>
              <a:rPr lang="en-US" altLang="zh-CN" sz="24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1.</a:t>
            </a:r>
            <a:r>
              <a:rPr lang="zh-CN" altLang="en-US" sz="24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4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4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sz="24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15a</a:t>
            </a:r>
            <a:r>
              <a:rPr lang="en-US" altLang="zh-CN" sz="2400" baseline="300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4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-6ab       </a:t>
            </a:r>
            <a:r>
              <a:rPr lang="zh-CN" altLang="en-US" sz="24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4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4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sz="24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-6x</a:t>
            </a:r>
            <a:r>
              <a:rPr lang="en-US" altLang="zh-CN" sz="2400" baseline="300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4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+18yx</a:t>
            </a:r>
            <a:endParaRPr lang="en-US" altLang="zh-CN" sz="240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  <a:buClr>
                <a:srgbClr val="000000"/>
              </a:buClr>
            </a:pPr>
            <a:r>
              <a:rPr lang="en-US" altLang="zh-CN" sz="24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2.-3x</a:t>
            </a:r>
            <a:r>
              <a:rPr lang="en-US" altLang="zh-CN" sz="2400" baseline="300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4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+16x</a:t>
            </a:r>
            <a:endParaRPr lang="en-US" altLang="zh-CN" sz="240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67588" name="图片 67587" descr="1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838200" y="5943600"/>
            <a:ext cx="7391400" cy="51435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67589" name="文本框 67588"/>
          <p:cNvSpPr txBox="1"/>
          <p:nvPr/>
        </p:nvSpPr>
        <p:spPr>
          <a:xfrm>
            <a:off x="7315200" y="609600"/>
            <a:ext cx="1600200" cy="1555750"/>
          </a:xfrm>
          <a:prstGeom prst="rect">
            <a:avLst/>
          </a:prstGeom>
          <a:solidFill>
            <a:srgbClr val="FFCC00"/>
          </a:solidFill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Clr>
                <a:srgbClr val="000000"/>
              </a:buClr>
            </a:pPr>
            <a:r>
              <a:rPr lang="zh-CN" altLang="en-US" sz="9600" b="1">
                <a:solidFill>
                  <a:srgbClr val="0000FF"/>
                </a:solidFill>
                <a:latin typeface="Times New Roman" panose="02020603050405020304" pitchFamily="18" charset="0"/>
                <a:ea typeface="DotumChe" panose="020B0609000101010101" pitchFamily="49" charset="-127"/>
              </a:rPr>
              <a:t>？</a:t>
            </a:r>
            <a:endParaRPr lang="zh-CN" altLang="en-US" sz="9600" b="1">
              <a:solidFill>
                <a:srgbClr val="0000FF"/>
              </a:solidFill>
              <a:latin typeface="Times New Roman" panose="02020603050405020304" pitchFamily="18" charset="0"/>
              <a:ea typeface="DotumChe" panose="020B0609000101010101" pitchFamily="49" charset="-127"/>
            </a:endParaRPr>
          </a:p>
        </p:txBody>
      </p:sp>
      <p:sp>
        <p:nvSpPr>
          <p:cNvPr id="67590" name="文本框 67589"/>
          <p:cNvSpPr txBox="1"/>
          <p:nvPr/>
        </p:nvSpPr>
        <p:spPr>
          <a:xfrm>
            <a:off x="1889125" y="92075"/>
            <a:ext cx="2927350" cy="64135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/>
            <a:r>
              <a:rPr lang="zh-CN" altLang="en-US" sz="36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三、互相提高</a:t>
            </a:r>
            <a:endParaRPr lang="zh-CN" altLang="en-US" sz="3600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7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7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/>
      <p:bldP spid="67587" grpId="0"/>
      <p:bldP spid="6758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68610" name="文本框 68609"/>
          <p:cNvSpPr txBox="1"/>
          <p:nvPr/>
        </p:nvSpPr>
        <p:spPr>
          <a:xfrm>
            <a:off x="539750" y="404813"/>
            <a:ext cx="2987675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buClr>
                <a:srgbClr val="000000"/>
              </a:buClr>
            </a:pPr>
            <a:r>
              <a:rPr lang="en-US" altLang="zh-CN" sz="4400" b="1" dirty="0">
                <a:latin typeface="Times New Roman" panose="02020603050405020304" pitchFamily="18" charset="0"/>
                <a:ea typeface="隶书" pitchFamily="49" charset="-122"/>
              </a:rPr>
              <a:t>3.</a:t>
            </a:r>
            <a:r>
              <a:rPr lang="zh-CN" altLang="en-US" sz="4400" b="1" dirty="0">
                <a:latin typeface="Times New Roman" panose="02020603050405020304" pitchFamily="18" charset="0"/>
                <a:ea typeface="隶书" pitchFamily="49" charset="-122"/>
              </a:rPr>
              <a:t>抢答：</a:t>
            </a:r>
            <a:endParaRPr lang="zh-CN" altLang="en-US" sz="8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11" name="文本框 68610"/>
          <p:cNvSpPr txBox="1"/>
          <p:nvPr/>
        </p:nvSpPr>
        <p:spPr>
          <a:xfrm>
            <a:off x="1355725" y="903288"/>
            <a:ext cx="184150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>
              <a:buClr>
                <a:srgbClr val="000000"/>
              </a:buClr>
            </a:pPr>
            <a:endParaRPr sz="4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8612" name="文本框 68611"/>
          <p:cNvSpPr txBox="1"/>
          <p:nvPr/>
        </p:nvSpPr>
        <p:spPr>
          <a:xfrm>
            <a:off x="900113" y="1268413"/>
            <a:ext cx="7399337" cy="64135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buClr>
                <a:srgbClr val="000000"/>
              </a:buClr>
            </a:pP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</a:rPr>
              <a:t>判断下列式子是否可用平方差公式。</a:t>
            </a:r>
            <a:r>
              <a:rPr lang="zh-CN" altLang="en-US" sz="3600" b="1" dirty="0"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endParaRPr lang="zh-CN" altLang="en-US" sz="3600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68613" name="文本框 68612"/>
          <p:cNvSpPr txBox="1"/>
          <p:nvPr/>
        </p:nvSpPr>
        <p:spPr>
          <a:xfrm>
            <a:off x="900113" y="2133600"/>
            <a:ext cx="4751387" cy="30813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buClr>
                <a:srgbClr val="000000"/>
              </a:buClr>
            </a:pPr>
            <a:r>
              <a:rPr lang="zh-CN" alt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8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1)</a:t>
            </a:r>
            <a:r>
              <a:rPr lang="zh-CN" alt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8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-a+b)(a+b)</a:t>
            </a:r>
            <a:r>
              <a:rPr lang="en-US" altLang="zh-CN" sz="2800">
                <a:latin typeface="Times New Roman" panose="02020603050405020304" pitchFamily="18" charset="0"/>
                <a:ea typeface="宋体" panose="02010600030101010101" pitchFamily="2" charset="-122"/>
              </a:rPr>
              <a:t>              </a:t>
            </a:r>
            <a:endParaRPr lang="en-US" altLang="zh-CN" sz="280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buClr>
                <a:srgbClr val="000000"/>
              </a:buClr>
            </a:pPr>
            <a:r>
              <a:rPr lang="en-US" altLang="zh-CN" sz="28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zh-CN" sz="280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buClr>
                <a:srgbClr val="000000"/>
              </a:buClr>
            </a:pPr>
            <a:r>
              <a:rPr lang="en-US" altLang="zh-CN" sz="28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(2)  (-2a+b)(-2a-b)</a:t>
            </a:r>
            <a:endParaRPr lang="en-US" altLang="zh-CN" sz="280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buClr>
                <a:srgbClr val="000000"/>
              </a:buClr>
            </a:pPr>
            <a:endParaRPr lang="en-US" altLang="zh-CN" sz="280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buClr>
                <a:srgbClr val="000000"/>
              </a:buClr>
            </a:pPr>
            <a:r>
              <a:rPr lang="en-US" altLang="zh-CN" sz="28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(3) (-a+b)(a-b)               </a:t>
            </a:r>
            <a:endParaRPr lang="en-US" altLang="zh-CN" sz="280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buClr>
                <a:srgbClr val="000000"/>
              </a:buClr>
            </a:pPr>
            <a:r>
              <a:rPr lang="en-US" altLang="zh-CN" sz="28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zh-CN" sz="280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buClr>
                <a:srgbClr val="000000"/>
              </a:buClr>
            </a:pPr>
            <a:r>
              <a:rPr lang="en-US" altLang="zh-CN" sz="28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(4)  (a+b)(a-c)</a:t>
            </a:r>
            <a:endParaRPr lang="en-US" altLang="zh-CN" sz="280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8614" name="文本框 68613"/>
          <p:cNvSpPr txBox="1"/>
          <p:nvPr/>
        </p:nvSpPr>
        <p:spPr>
          <a:xfrm>
            <a:off x="4211638" y="2997200"/>
            <a:ext cx="1250950" cy="519113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>
              <a:buClr>
                <a:srgbClr val="000000"/>
              </a:buClr>
            </a:pPr>
            <a:r>
              <a:rPr lang="zh-CN" alt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（是）</a:t>
            </a:r>
            <a:endParaRPr lang="zh-CN" altLang="en-US" sz="2800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8615" name="文本框 68614"/>
          <p:cNvSpPr txBox="1"/>
          <p:nvPr/>
        </p:nvSpPr>
        <p:spPr>
          <a:xfrm>
            <a:off x="4211638" y="3860800"/>
            <a:ext cx="1339850" cy="519113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>
              <a:buClr>
                <a:srgbClr val="000000"/>
              </a:buClr>
            </a:pPr>
            <a:r>
              <a:rPr lang="en-US" altLang="zh-CN" sz="28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（否）</a:t>
            </a:r>
            <a:endParaRPr lang="zh-CN" altLang="en-US" sz="2800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8616" name="文本框 68615"/>
          <p:cNvSpPr txBox="1"/>
          <p:nvPr/>
        </p:nvSpPr>
        <p:spPr>
          <a:xfrm>
            <a:off x="4211638" y="4724400"/>
            <a:ext cx="1250950" cy="519113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>
              <a:buClr>
                <a:srgbClr val="000000"/>
              </a:buClr>
            </a:pPr>
            <a:r>
              <a:rPr lang="zh-CN" alt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（否）</a:t>
            </a:r>
            <a:endParaRPr lang="zh-CN" altLang="en-US" sz="2800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8617" name="文本框 68616"/>
          <p:cNvSpPr txBox="1"/>
          <p:nvPr/>
        </p:nvSpPr>
        <p:spPr>
          <a:xfrm>
            <a:off x="4284663" y="2060575"/>
            <a:ext cx="1250950" cy="519113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>
              <a:buClr>
                <a:srgbClr val="000000"/>
              </a:buClr>
            </a:pPr>
            <a:r>
              <a:rPr lang="zh-CN" alt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（是）</a:t>
            </a:r>
            <a:endParaRPr lang="zh-CN" altLang="en-US" sz="2800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861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86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86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8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8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/>
      <p:bldP spid="68611" grpId="0"/>
      <p:bldP spid="68612" grpId="0"/>
      <p:bldP spid="68613" grpId="0"/>
      <p:bldP spid="68614" grpId="0"/>
      <p:bldP spid="68615" grpId="0"/>
      <p:bldP spid="68616" grpId="0"/>
      <p:bldP spid="686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70659" name="文本框 70658"/>
          <p:cNvSpPr txBox="1"/>
          <p:nvPr/>
        </p:nvSpPr>
        <p:spPr>
          <a:xfrm>
            <a:off x="468313" y="1484313"/>
            <a:ext cx="8321675" cy="19589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None/>
            </a:pPr>
            <a:r>
              <a:rPr lang="en-US" altLang="zh-CN" sz="3600" dirty="0">
                <a:effectLst>
                  <a:outerShdw blurRad="38100" dist="38100" dir="2700000">
                    <a:srgbClr val="FFFF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 4</a:t>
            </a:r>
            <a:r>
              <a:rPr lang="zh-CN" altLang="en-US" sz="3600" dirty="0">
                <a:effectLst>
                  <a:outerShdw blurRad="38100" dist="38100" dir="2700000">
                    <a:srgbClr val="FFFF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．口答下列各题：</a:t>
            </a:r>
            <a:endParaRPr lang="zh-CN" altLang="en-US" sz="3600" dirty="0">
              <a:effectLst>
                <a:outerShdw blurRad="38100" dist="38100" dir="2700000">
                  <a:srgbClr val="FFFFFF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None/>
            </a:pPr>
            <a:r>
              <a:rPr lang="zh-CN" altLang="en-US" sz="3600" dirty="0">
                <a:effectLst>
                  <a:outerShdw blurRad="38100" dist="38100" dir="2700000">
                    <a:srgbClr val="FFFF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3600">
                <a:effectLst>
                  <a:outerShdw blurRad="38100" dist="38100" dir="2700000">
                    <a:srgbClr val="FFFFFF"/>
                  </a:outerShdw>
                </a:effectLst>
                <a:latin typeface="宋体" panose="02010600030101010101" pitchFamily="2" charset="-122"/>
                <a:ea typeface="Times New Roman" panose="02020603050405020304" pitchFamily="18" charset="0"/>
              </a:rPr>
              <a:t>(l)(-a+b)(a+b)</a:t>
            </a:r>
            <a:r>
              <a:rPr lang="zh-CN" altLang="en-US" sz="3600">
                <a:effectLst>
                  <a:outerShdw blurRad="38100" dist="38100" dir="2700000">
                    <a:srgbClr val="FFFF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r>
              <a:rPr lang="en-US" altLang="zh-CN" sz="3600">
                <a:effectLst>
                  <a:outerShdw blurRad="38100" dist="38100" dir="2700000">
                    <a:srgbClr val="FFFFFF"/>
                  </a:outerShdw>
                </a:effectLst>
                <a:latin typeface="宋体" panose="02010600030101010101" pitchFamily="2" charset="-122"/>
                <a:ea typeface="Times New Roman" panose="02020603050405020304" pitchFamily="18" charset="0"/>
              </a:rPr>
              <a:t>  (2)(a-b)(b+a)</a:t>
            </a:r>
            <a:r>
              <a:rPr lang="zh-CN" altLang="en-US" sz="3600">
                <a:effectLst>
                  <a:outerShdw blurRad="38100" dist="38100" dir="2700000">
                    <a:srgbClr val="FFFF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endParaRPr lang="zh-CN" altLang="en-US" sz="3600">
              <a:effectLst>
                <a:outerShdw blurRad="38100" dist="38100" dir="2700000">
                  <a:srgbClr val="FFFFFF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None/>
            </a:pPr>
            <a:r>
              <a:rPr lang="zh-CN" altLang="en-US" sz="3600">
                <a:effectLst>
                  <a:outerShdw blurRad="38100" dist="38100" dir="2700000">
                    <a:srgbClr val="FFFF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3600">
                <a:effectLst>
                  <a:outerShdw blurRad="38100" dist="38100" dir="2700000">
                    <a:srgbClr val="FFFF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(3)(-a-b)(-a+b)</a:t>
            </a:r>
            <a:r>
              <a:rPr lang="zh-CN" altLang="en-US" sz="3600">
                <a:effectLst>
                  <a:outerShdw blurRad="38100" dist="38100" dir="2700000">
                    <a:srgbClr val="FFFF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r>
              <a:rPr lang="en-US" altLang="zh-CN" sz="3600">
                <a:effectLst>
                  <a:outerShdw blurRad="38100" dist="38100" dir="2700000">
                    <a:srgbClr val="FFFF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  (4)(a-b)(-a-b)</a:t>
            </a:r>
            <a:r>
              <a:rPr lang="zh-CN" altLang="en-US" sz="3600">
                <a:effectLst>
                  <a:outerShdw blurRad="38100" dist="38100" dir="2700000">
                    <a:srgbClr val="FFFF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． </a:t>
            </a:r>
            <a:endParaRPr lang="zh-CN" altLang="en-US" sz="3600">
              <a:effectLst>
                <a:outerShdw blurRad="38100" dist="38100" dir="2700000">
                  <a:srgbClr val="FFFFFF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0661" name="文本框 70660"/>
          <p:cNvSpPr txBox="1"/>
          <p:nvPr/>
        </p:nvSpPr>
        <p:spPr>
          <a:xfrm>
            <a:off x="2193925" y="3756025"/>
            <a:ext cx="184150" cy="366713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/>
            <a:endParaRPr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70662" name="对象 70661"/>
          <p:cNvGraphicFramePr/>
          <p:nvPr/>
        </p:nvGraphicFramePr>
        <p:xfrm>
          <a:off x="381000" y="3765550"/>
          <a:ext cx="41148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" r:id="rId1" imgW="1229995" imgH="215900" progId="Equation.DSMT4">
                  <p:embed/>
                </p:oleObj>
              </mc:Choice>
              <mc:Fallback>
                <p:oleObj name="" r:id="rId1" imgW="1229995" imgH="215900" progId="Equation.DSMT4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2"/>
                      <a:srcRect/>
                      <a:stretch>
                        <a:fillRect/>
                      </a:stretch>
                    </p:blipFill>
                    <p:spPr>
                      <a:xfrm>
                        <a:off x="381000" y="3765550"/>
                        <a:ext cx="4114800" cy="7207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663" name="文本框 70662"/>
          <p:cNvSpPr txBox="1"/>
          <p:nvPr/>
        </p:nvSpPr>
        <p:spPr>
          <a:xfrm>
            <a:off x="3946525" y="4441825"/>
            <a:ext cx="184150" cy="366713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/>
            <a:endParaRPr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70664" name="对象 70663"/>
          <p:cNvGraphicFramePr/>
          <p:nvPr/>
        </p:nvGraphicFramePr>
        <p:xfrm>
          <a:off x="4953000" y="3810000"/>
          <a:ext cx="2438400" cy="69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" r:id="rId3" imgW="710565" imgH="203200" progId="Equation.DSMT4">
                  <p:embed/>
                </p:oleObj>
              </mc:Choice>
              <mc:Fallback>
                <p:oleObj name="" r:id="rId3" imgW="710565" imgH="203200" progId="Equation.DSMT4">
                  <p:embed/>
                  <p:pic>
                    <p:nvPicPr>
                      <p:cNvPr id="0" name="图片 3082"/>
                      <p:cNvPicPr/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>
                      <a:xfrm>
                        <a:off x="4953000" y="3810000"/>
                        <a:ext cx="2438400" cy="6953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665" name="文本框 70664"/>
          <p:cNvSpPr txBox="1"/>
          <p:nvPr/>
        </p:nvSpPr>
        <p:spPr>
          <a:xfrm>
            <a:off x="3032125" y="5127625"/>
            <a:ext cx="184150" cy="366713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/>
            <a:endParaRPr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70666" name="对象 70665"/>
          <p:cNvGraphicFramePr/>
          <p:nvPr/>
        </p:nvGraphicFramePr>
        <p:xfrm>
          <a:off x="1828800" y="5257800"/>
          <a:ext cx="2209800" cy="588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" r:id="rId5" imgW="761365" imgH="203200" progId="Equation.DSMT4">
                  <p:embed/>
                </p:oleObj>
              </mc:Choice>
              <mc:Fallback>
                <p:oleObj name="" r:id="rId5" imgW="761365" imgH="203200" progId="Equation.DSMT4">
                  <p:embed/>
                  <p:pic>
                    <p:nvPicPr>
                      <p:cNvPr id="0" name="图片 3083"/>
                      <p:cNvPicPr/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>
                      <a:xfrm>
                        <a:off x="1828800" y="5257800"/>
                        <a:ext cx="2209800" cy="5889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667" name="文本框 70666"/>
          <p:cNvSpPr txBox="1"/>
          <p:nvPr/>
        </p:nvSpPr>
        <p:spPr>
          <a:xfrm>
            <a:off x="6003925" y="4746625"/>
            <a:ext cx="184150" cy="366713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/>
            <a:endParaRPr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70668" name="对象 70667"/>
          <p:cNvGraphicFramePr/>
          <p:nvPr/>
        </p:nvGraphicFramePr>
        <p:xfrm>
          <a:off x="5410200" y="5105400"/>
          <a:ext cx="1962150" cy="560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" r:id="rId7" imgW="710565" imgH="203200" progId="Equation.DSMT4">
                  <p:embed/>
                </p:oleObj>
              </mc:Choice>
              <mc:Fallback>
                <p:oleObj name="" r:id="rId7" imgW="710565" imgH="203200" progId="Equation.DSMT4">
                  <p:embed/>
                  <p:pic>
                    <p:nvPicPr>
                      <p:cNvPr id="0" name="图片 3084"/>
                      <p:cNvPicPr/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>
                      <a:xfrm>
                        <a:off x="5410200" y="5105400"/>
                        <a:ext cx="1962150" cy="5603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0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0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0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0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69634" name="矩形 69633"/>
          <p:cNvSpPr>
            <a:spLocks noRot="1"/>
          </p:cNvSpPr>
          <p:nvPr/>
        </p:nvSpPr>
        <p:spPr>
          <a:xfrm>
            <a:off x="1219200" y="762000"/>
            <a:ext cx="7620000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marL="342900" lvl="0" indent="-342900" algn="just">
              <a:spcBef>
                <a:spcPct val="20000"/>
              </a:spcBef>
              <a:buClr>
                <a:schemeClr val="tx2"/>
              </a:buClr>
              <a:buSzPct val="90000"/>
              <a:buFont typeface="Symbol" panose="05050102010706020507" pitchFamily="18" charset="2"/>
              <a:buNone/>
            </a:pPr>
            <a:r>
              <a:rPr lang="en-US" altLang="zh-CN" sz="4400">
                <a:latin typeface="宋体" panose="02010600030101010101" pitchFamily="2" charset="-122"/>
                <a:ea typeface="宋体" panose="02010600030101010101" pitchFamily="2" charset="-122"/>
              </a:rPr>
              <a:t>5.</a:t>
            </a:r>
            <a:r>
              <a:rPr lang="en-US" altLang="zh-CN" sz="4400">
                <a:latin typeface="Times New Roman" panose="02020603050405020304" pitchFamily="18" charset="0"/>
                <a:ea typeface="宋体" panose="02010600030101010101" pitchFamily="2" charset="-122"/>
              </a:rPr>
              <a:t>  </a:t>
            </a:r>
            <a:r>
              <a:rPr lang="zh-CN" altLang="en-US" sz="4400" dirty="0">
                <a:latin typeface="宋体" panose="02010600030101010101" pitchFamily="2" charset="-122"/>
                <a:ea typeface="宋体" panose="02010600030101010101" pitchFamily="2" charset="-122"/>
              </a:rPr>
              <a:t>计算 </a:t>
            </a:r>
            <a:r>
              <a:rPr lang="en-US" altLang="zh-CN" sz="4400">
                <a:latin typeface="Times New Roman" panose="02020603050405020304" pitchFamily="18" charset="0"/>
                <a:ea typeface="宋体" panose="02010600030101010101" pitchFamily="2" charset="-122"/>
              </a:rPr>
              <a:t>(3a</a:t>
            </a:r>
            <a:r>
              <a:rPr lang="en-US" altLang="zh-CN" sz="4400" baseline="3000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4400">
                <a:latin typeface="Times New Roman" panose="02020603050405020304" pitchFamily="18" charset="0"/>
                <a:ea typeface="宋体" panose="02010600030101010101" pitchFamily="2" charset="-122"/>
              </a:rPr>
              <a:t>-7)(-3a</a:t>
            </a:r>
            <a:r>
              <a:rPr lang="en-US" altLang="zh-CN" sz="4400" baseline="3000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4400">
                <a:latin typeface="Times New Roman" panose="02020603050405020304" pitchFamily="18" charset="0"/>
                <a:ea typeface="宋体" panose="02010600030101010101" pitchFamily="2" charset="-122"/>
              </a:rPr>
              <a:t>-7)</a:t>
            </a:r>
            <a:r>
              <a:rPr lang="zh-CN" altLang="en-US" sz="4400">
                <a:latin typeface="宋体" panose="02010600030101010101" pitchFamily="2" charset="-122"/>
                <a:ea typeface="宋体" panose="02010600030101010101" pitchFamily="2" charset="-122"/>
              </a:rPr>
              <a:t>．</a:t>
            </a:r>
            <a:r>
              <a:rPr lang="zh-CN" altLang="en-US" sz="360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zh-CN" altLang="en-US" sz="360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9635" name="流程图: 卡片 69634"/>
          <p:cNvSpPr/>
          <p:nvPr/>
        </p:nvSpPr>
        <p:spPr>
          <a:xfrm>
            <a:off x="215900" y="4437063"/>
            <a:ext cx="8677275" cy="2016125"/>
          </a:xfrm>
          <a:prstGeom prst="flowChartPunchedCard">
            <a:avLst/>
          </a:prstGeom>
          <a:solidFill>
            <a:schemeClr val="accent1"/>
          </a:solidFill>
          <a:ln w="12700">
            <a:noFill/>
            <a:miter/>
          </a:ln>
        </p:spPr>
        <p:txBody>
          <a:bodyPr wrap="none" anchor="ctr"/>
          <a:p>
            <a:pPr lvl="0" algn="ctr"/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步骤：</a:t>
            </a:r>
            <a:r>
              <a:rPr lang="en-US" altLang="zh-CN" sz="3600" dirty="0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、判断；</a:t>
            </a:r>
            <a:r>
              <a:rPr lang="en-US" altLang="zh-CN" sz="3600" dirty="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、调整；</a:t>
            </a:r>
            <a:r>
              <a:rPr lang="en-US" altLang="zh-CN" sz="3600" dirty="0"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、分步解。</a:t>
            </a:r>
            <a:endParaRPr lang="zh-CN" altLang="en-US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algn="ctr"/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（注意：要用好括号；幂的运算。）</a:t>
            </a:r>
            <a:endParaRPr lang="zh-CN" altLang="en-US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algn="ctr"/>
            <a:endParaRPr lang="zh-CN" altLang="en-US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algn="ctr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9636" name="文本框 69635"/>
          <p:cNvSpPr txBox="1"/>
          <p:nvPr/>
        </p:nvSpPr>
        <p:spPr>
          <a:xfrm>
            <a:off x="1042988" y="1700213"/>
            <a:ext cx="7086600" cy="27717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just">
              <a:spcBef>
                <a:spcPct val="50000"/>
              </a:spcBef>
            </a:pPr>
            <a:r>
              <a:rPr lang="zh-CN" altLang="en-US" sz="4400" dirty="0">
                <a:latin typeface="Times New Roman" panose="02020603050405020304" pitchFamily="18" charset="0"/>
                <a:ea typeface="宋体" panose="02010600030101010101" pitchFamily="2" charset="-122"/>
              </a:rPr>
              <a:t>解：原式</a:t>
            </a:r>
            <a:r>
              <a:rPr lang="en-US" altLang="zh-CN" sz="4400">
                <a:latin typeface="宋体" panose="02010600030101010101" pitchFamily="2" charset="-122"/>
                <a:ea typeface="宋体" panose="02010600030101010101" pitchFamily="2" charset="-122"/>
              </a:rPr>
              <a:t>=(-7+3a</a:t>
            </a:r>
            <a:r>
              <a:rPr lang="en-US" altLang="zh-CN" sz="4400" baseline="3000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en-US" altLang="zh-CN" sz="4400">
                <a:latin typeface="宋体" panose="02010600030101010101" pitchFamily="2" charset="-122"/>
                <a:ea typeface="宋体" panose="02010600030101010101" pitchFamily="2" charset="-122"/>
              </a:rPr>
              <a:t>)(-7-3a</a:t>
            </a:r>
            <a:r>
              <a:rPr lang="en-US" altLang="zh-CN" sz="4400" baseline="3000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en-US" altLang="zh-CN" sz="4400"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endParaRPr lang="en-US" altLang="zh-CN" sz="4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algn="just">
              <a:spcBef>
                <a:spcPct val="50000"/>
              </a:spcBef>
            </a:pPr>
            <a:r>
              <a:rPr lang="en-US" altLang="zh-CN" sz="4400" dirty="0">
                <a:latin typeface="Times New Roman" panose="02020603050405020304" pitchFamily="18" charset="0"/>
                <a:ea typeface="宋体" panose="02010600030101010101" pitchFamily="2" charset="-122"/>
              </a:rPr>
              <a:t>               </a:t>
            </a:r>
            <a:r>
              <a:rPr lang="zh-CN" altLang="en-US" sz="4400" dirty="0">
                <a:latin typeface="Times New Roman" panose="02020603050405020304" pitchFamily="18" charset="0"/>
                <a:ea typeface="宋体" panose="02010600030101010101" pitchFamily="2" charset="-122"/>
              </a:rPr>
              <a:t>＝</a:t>
            </a:r>
            <a:r>
              <a:rPr lang="en-US" altLang="zh-CN" sz="4400">
                <a:latin typeface="宋体" panose="02010600030101010101" pitchFamily="2" charset="-122"/>
                <a:ea typeface="宋体" panose="02010600030101010101" pitchFamily="2" charset="-122"/>
              </a:rPr>
              <a:t>(-7)</a:t>
            </a:r>
            <a:r>
              <a:rPr lang="en-US" altLang="zh-CN" sz="4400" baseline="3000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en-US" altLang="zh-CN" sz="4400">
                <a:latin typeface="宋体" panose="02010600030101010101" pitchFamily="2" charset="-122"/>
                <a:ea typeface="宋体" panose="02010600030101010101" pitchFamily="2" charset="-122"/>
              </a:rPr>
              <a:t>-(3a</a:t>
            </a:r>
            <a:r>
              <a:rPr lang="en-US" altLang="zh-CN" sz="4400" baseline="3000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en-US" altLang="zh-CN" sz="4400"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r>
              <a:rPr lang="en-US" altLang="zh-CN" sz="4400" baseline="3000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endParaRPr lang="en-US" altLang="zh-CN" sz="4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algn="just">
              <a:spcBef>
                <a:spcPct val="50000"/>
              </a:spcBef>
            </a:pPr>
            <a:r>
              <a:rPr lang="en-US" altLang="zh-CN" sz="4400" dirty="0">
                <a:latin typeface="Times New Roman" panose="02020603050405020304" pitchFamily="18" charset="0"/>
                <a:ea typeface="宋体" panose="02010600030101010101" pitchFamily="2" charset="-122"/>
              </a:rPr>
              <a:t>               </a:t>
            </a:r>
            <a:r>
              <a:rPr lang="zh-CN" altLang="en-US" sz="4400" dirty="0">
                <a:latin typeface="Times New Roman" panose="02020603050405020304" pitchFamily="18" charset="0"/>
                <a:ea typeface="宋体" panose="02010600030101010101" pitchFamily="2" charset="-122"/>
              </a:rPr>
              <a:t>＝ </a:t>
            </a:r>
            <a:r>
              <a:rPr lang="en-US" altLang="zh-CN" sz="4400">
                <a:latin typeface="宋体" panose="02010600030101010101" pitchFamily="2" charset="-122"/>
                <a:ea typeface="宋体" panose="02010600030101010101" pitchFamily="2" charset="-122"/>
              </a:rPr>
              <a:t>49-9a</a:t>
            </a:r>
            <a:r>
              <a:rPr lang="en-US" altLang="zh-CN" sz="4400" baseline="30000"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4400">
                <a:latin typeface="Times New Roman" panose="02020603050405020304" pitchFamily="18" charset="0"/>
                <a:ea typeface="宋体" panose="02010600030101010101" pitchFamily="2" charset="-122"/>
              </a:rPr>
              <a:t>．</a:t>
            </a:r>
            <a:endParaRPr lang="zh-CN" altLang="en-US" sz="4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/>
      <p:bldP spid="6963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71682" name="矩形 71681"/>
          <p:cNvSpPr/>
          <p:nvPr/>
        </p:nvSpPr>
        <p:spPr>
          <a:xfrm>
            <a:off x="4510088" y="3357563"/>
            <a:ext cx="9144000" cy="0"/>
          </a:xfrm>
          <a:prstGeom prst="rect">
            <a:avLst/>
          </a:prstGeom>
          <a:noFill/>
          <a:ln w="12700">
            <a:noFill/>
            <a:miter/>
          </a:ln>
        </p:spPr>
        <p:txBody>
          <a:bodyPr/>
          <a:p>
            <a:endParaRPr lang="zh-CN" altLang="en-US"/>
          </a:p>
        </p:txBody>
      </p:sp>
      <p:sp>
        <p:nvSpPr>
          <p:cNvPr id="71683" name="矩形 71682"/>
          <p:cNvSpPr/>
          <p:nvPr/>
        </p:nvSpPr>
        <p:spPr>
          <a:xfrm>
            <a:off x="4572000" y="3962400"/>
            <a:ext cx="9144000" cy="0"/>
          </a:xfrm>
          <a:prstGeom prst="rect">
            <a:avLst/>
          </a:prstGeom>
          <a:noFill/>
          <a:ln w="12700">
            <a:noFill/>
            <a:miter/>
          </a:ln>
        </p:spPr>
        <p:txBody>
          <a:bodyPr/>
          <a:p>
            <a:endParaRPr lang="zh-CN" altLang="en-US"/>
          </a:p>
        </p:txBody>
      </p:sp>
      <p:sp>
        <p:nvSpPr>
          <p:cNvPr id="71686" name="文本框 71685"/>
          <p:cNvSpPr txBox="1"/>
          <p:nvPr/>
        </p:nvSpPr>
        <p:spPr>
          <a:xfrm>
            <a:off x="395288" y="1125538"/>
            <a:ext cx="7993062" cy="641350"/>
          </a:xfrm>
          <a:prstGeom prst="rect">
            <a:avLst/>
          </a:prstGeom>
          <a:noFill/>
          <a:ln w="12700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6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、计算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（</a:t>
            </a:r>
            <a:r>
              <a:rPr lang="en-US" altLang="zh-CN" sz="3600" b="1" dirty="0"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1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）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1996×2004</a:t>
            </a:r>
            <a:endParaRPr lang="en-US" altLang="zh-CN" sz="3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87" name="文本框 71686"/>
          <p:cNvSpPr txBox="1"/>
          <p:nvPr/>
        </p:nvSpPr>
        <p:spPr>
          <a:xfrm>
            <a:off x="250825" y="1773238"/>
            <a:ext cx="8137525" cy="3506787"/>
          </a:xfrm>
          <a:prstGeom prst="rect">
            <a:avLst/>
          </a:prstGeom>
          <a:noFill/>
          <a:ln w="12700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解：</a:t>
            </a:r>
            <a:r>
              <a:rPr lang="en-US" altLang="zh-CN" sz="3200" b="1">
                <a:latin typeface="Arial" panose="020B0604020202020204" pitchFamily="34" charset="0"/>
                <a:ea typeface="宋体" panose="02010600030101010101" pitchFamily="2" charset="-122"/>
              </a:rPr>
              <a:t>1996×2004</a:t>
            </a:r>
            <a:endParaRPr lang="en-US" altLang="zh-CN" sz="32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       =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2000-4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）（</a:t>
            </a: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2000+4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en-US" altLang="zh-CN" sz="3200" b="1">
                <a:latin typeface="Arial" panose="020B0604020202020204" pitchFamily="34" charset="0"/>
                <a:ea typeface="宋体" panose="02010600030101010101" pitchFamily="2" charset="-122"/>
              </a:rPr>
              <a:t>=2000 </a:t>
            </a:r>
            <a:r>
              <a:rPr lang="en-US" altLang="zh-CN" sz="3200" b="1" baseline="30000">
                <a:latin typeface="Arial" panose="020B0604020202020204" pitchFamily="34" charset="0"/>
                <a:ea typeface="宋体" panose="02010600030101010101" pitchFamily="2" charset="-122"/>
              </a:rPr>
              <a:t>2 </a:t>
            </a:r>
            <a:r>
              <a:rPr lang="en-US" altLang="zh-CN" sz="3200" b="1">
                <a:latin typeface="Arial" panose="020B0604020202020204" pitchFamily="34" charset="0"/>
                <a:ea typeface="宋体" panose="02010600030101010101" pitchFamily="2" charset="-122"/>
              </a:rPr>
              <a:t>- 4 </a:t>
            </a:r>
            <a:r>
              <a:rPr lang="en-US" altLang="zh-CN" sz="3200" b="1" baseline="30000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en-US" altLang="zh-CN" sz="3200" b="1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en-US" altLang="zh-CN" sz="32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en-US" altLang="zh-CN" sz="3200" b="1">
                <a:latin typeface="Arial" panose="020B0604020202020204" pitchFamily="34" charset="0"/>
                <a:ea typeface="宋体" panose="02010600030101010101" pitchFamily="2" charset="-122"/>
              </a:rPr>
              <a:t>       =4000000-16 </a:t>
            </a:r>
            <a:endParaRPr lang="en-US" altLang="zh-CN" sz="32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en-US" altLang="zh-CN" sz="3200" b="1">
                <a:latin typeface="Arial" panose="020B0604020202020204" pitchFamily="34" charset="0"/>
                <a:ea typeface="宋体" panose="02010600030101010101" pitchFamily="2" charset="-122"/>
              </a:rPr>
              <a:t>       = 3999984</a:t>
            </a:r>
            <a:endParaRPr lang="en-US" altLang="zh-CN" sz="3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16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6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aphicFrame>
        <p:nvGraphicFramePr>
          <p:cNvPr id="64515" name="内容占位符 64514"/>
          <p:cNvGraphicFramePr/>
          <p:nvPr>
            <p:ph sz="quarter" idx="1"/>
          </p:nvPr>
        </p:nvGraphicFramePr>
        <p:xfrm>
          <a:off x="990600" y="1498600"/>
          <a:ext cx="4114800" cy="63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" r:id="rId1" imgW="1485900" imgH="228600" progId="Equation.DSMT4">
                  <p:embed/>
                </p:oleObj>
              </mc:Choice>
              <mc:Fallback>
                <p:oleObj name="" r:id="rId1" imgW="1485900" imgH="228600" progId="Equation.DSMT4">
                  <p:embed/>
                  <p:pic>
                    <p:nvPicPr>
                      <p:cNvPr id="0" name="图片 3085"/>
                      <p:cNvPicPr/>
                      <p:nvPr/>
                    </p:nvPicPr>
                    <p:blipFill>
                      <a:blip r:embed="rId2"/>
                      <a:srcRect/>
                      <a:stretch>
                        <a:fillRect/>
                      </a:stretch>
                    </p:blipFill>
                    <p:spPr>
                      <a:xfrm>
                        <a:off x="990600" y="1498600"/>
                        <a:ext cx="4114800" cy="631825"/>
                      </a:xfrm>
                      <a:prstGeom prst="rect">
                        <a:avLst/>
                      </a:prstGeom>
                      <a:noFill/>
                      <a:ln w="38100"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519" name="内容占位符 64518"/>
          <p:cNvGraphicFramePr/>
          <p:nvPr>
            <p:ph sz="quarter" idx="2"/>
          </p:nvPr>
        </p:nvGraphicFramePr>
        <p:xfrm>
          <a:off x="1143000" y="2335213"/>
          <a:ext cx="6324600" cy="56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" r:id="rId3" imgW="2578100" imgH="228600" progId="Equation.DSMT4">
                  <p:embed/>
                </p:oleObj>
              </mc:Choice>
              <mc:Fallback>
                <p:oleObj name="" r:id="rId3" imgW="2578100" imgH="228600" progId="Equation.DSMT4">
                  <p:embed/>
                  <p:pic>
                    <p:nvPicPr>
                      <p:cNvPr id="0" name="图片 3086"/>
                      <p:cNvPicPr/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>
                      <a:xfrm>
                        <a:off x="1143000" y="2335213"/>
                        <a:ext cx="6324600" cy="560387"/>
                      </a:xfrm>
                      <a:prstGeom prst="rect">
                        <a:avLst/>
                      </a:prstGeom>
                      <a:noFill/>
                      <a:ln w="38100"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523" name="内容占位符 64522"/>
          <p:cNvGraphicFramePr/>
          <p:nvPr>
            <p:ph sz="quarter" idx="3"/>
          </p:nvPr>
        </p:nvGraphicFramePr>
        <p:xfrm>
          <a:off x="2667000" y="2819400"/>
          <a:ext cx="3505200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" r:id="rId5" imgW="1320165" imgH="228600" progId="Equation.DSMT4">
                  <p:embed/>
                </p:oleObj>
              </mc:Choice>
              <mc:Fallback>
                <p:oleObj name="" r:id="rId5" imgW="1320165" imgH="228600" progId="Equation.DSMT4">
                  <p:embed/>
                  <p:pic>
                    <p:nvPicPr>
                      <p:cNvPr id="0" name="图片 3087"/>
                      <p:cNvPicPr/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>
                      <a:xfrm>
                        <a:off x="2667000" y="2819400"/>
                        <a:ext cx="3505200" cy="606425"/>
                      </a:xfrm>
                      <a:prstGeom prst="rect">
                        <a:avLst/>
                      </a:prstGeom>
                      <a:noFill/>
                      <a:ln w="38100"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18" name="文本框 64517"/>
          <p:cNvSpPr txBox="1"/>
          <p:nvPr/>
        </p:nvSpPr>
        <p:spPr>
          <a:xfrm>
            <a:off x="3870325" y="3756025"/>
            <a:ext cx="184150" cy="366713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/>
            <a:endParaRPr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22" name="文本框 64521"/>
          <p:cNvSpPr txBox="1"/>
          <p:nvPr/>
        </p:nvSpPr>
        <p:spPr>
          <a:xfrm>
            <a:off x="2727325" y="5051425"/>
            <a:ext cx="184150" cy="366713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/>
            <a:endParaRPr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26" name="文本框 64525"/>
          <p:cNvSpPr txBox="1"/>
          <p:nvPr/>
        </p:nvSpPr>
        <p:spPr>
          <a:xfrm>
            <a:off x="2041525" y="4899025"/>
            <a:ext cx="184150" cy="366713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/>
            <a:endParaRPr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64527" name="内容占位符 64526"/>
          <p:cNvGraphicFramePr/>
          <p:nvPr>
            <p:ph sz="quarter" idx="4"/>
          </p:nvPr>
        </p:nvGraphicFramePr>
        <p:xfrm>
          <a:off x="2743200" y="3429000"/>
          <a:ext cx="2971800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" r:id="rId7" imgW="1217930" imgH="203200" progId="Equation.DSMT4">
                  <p:embed/>
                </p:oleObj>
              </mc:Choice>
              <mc:Fallback>
                <p:oleObj name="" r:id="rId7" imgW="1217930" imgH="203200" progId="Equation.DSMT4">
                  <p:embed/>
                  <p:pic>
                    <p:nvPicPr>
                      <p:cNvPr id="0" name="图片 3088"/>
                      <p:cNvPicPr/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>
                      <a:xfrm>
                        <a:off x="2743200" y="3429000"/>
                        <a:ext cx="2971800" cy="495300"/>
                      </a:xfrm>
                      <a:prstGeom prst="rect">
                        <a:avLst/>
                      </a:prstGeom>
                      <a:noFill/>
                      <a:ln w="38100"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30" name="文本框 64529"/>
          <p:cNvSpPr txBox="1"/>
          <p:nvPr/>
        </p:nvSpPr>
        <p:spPr>
          <a:xfrm>
            <a:off x="2346325" y="5889625"/>
            <a:ext cx="184150" cy="366713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/>
            <a:endParaRPr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64531" name="对象 64530"/>
          <p:cNvGraphicFramePr/>
          <p:nvPr/>
        </p:nvGraphicFramePr>
        <p:xfrm>
          <a:off x="2743200" y="3886200"/>
          <a:ext cx="685800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" r:id="rId9" imgW="215900" imgH="165100" progId="Equation.DSMT4">
                  <p:embed/>
                </p:oleObj>
              </mc:Choice>
              <mc:Fallback>
                <p:oleObj name="" r:id="rId9" imgW="215900" imgH="165100" progId="Equation.DSMT4">
                  <p:embed/>
                  <p:pic>
                    <p:nvPicPr>
                      <p:cNvPr id="0" name="图片 3089"/>
                      <p:cNvPicPr/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>
                      <a:xfrm>
                        <a:off x="2743200" y="3886200"/>
                        <a:ext cx="685800" cy="5238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4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4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4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4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4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45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4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aphicFrame>
        <p:nvGraphicFramePr>
          <p:cNvPr id="65539" name="内容占位符 65538"/>
          <p:cNvGraphicFramePr/>
          <p:nvPr>
            <p:ph sz="half" idx="1"/>
          </p:nvPr>
        </p:nvGraphicFramePr>
        <p:xfrm>
          <a:off x="228600" y="1295400"/>
          <a:ext cx="8458200" cy="1008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" r:id="rId1" imgW="1917700" imgH="228600" progId="Equation.DSMT4">
                  <p:embed/>
                </p:oleObj>
              </mc:Choice>
              <mc:Fallback>
                <p:oleObj name="" r:id="rId1" imgW="1917700" imgH="228600" progId="Equation.DSMT4">
                  <p:embed/>
                  <p:pic>
                    <p:nvPicPr>
                      <p:cNvPr id="0" name="图片 3090"/>
                      <p:cNvPicPr/>
                      <p:nvPr/>
                    </p:nvPicPr>
                    <p:blipFill>
                      <a:blip r:embed="rId2"/>
                      <a:srcRect/>
                      <a:stretch>
                        <a:fillRect/>
                      </a:stretch>
                    </p:blipFill>
                    <p:spPr>
                      <a:xfrm>
                        <a:off x="228600" y="1295400"/>
                        <a:ext cx="8458200" cy="1008063"/>
                      </a:xfrm>
                      <a:prstGeom prst="rect">
                        <a:avLst/>
                      </a:prstGeom>
                      <a:noFill/>
                      <a:ln w="38100"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543" name="内容占位符 65542"/>
          <p:cNvGraphicFramePr/>
          <p:nvPr>
            <p:ph sz="quarter" idx="2"/>
          </p:nvPr>
        </p:nvGraphicFramePr>
        <p:xfrm>
          <a:off x="1447800" y="2514600"/>
          <a:ext cx="6477000" cy="903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" r:id="rId3" imgW="1638300" imgH="228600" progId="Equation.DSMT4">
                  <p:embed/>
                </p:oleObj>
              </mc:Choice>
              <mc:Fallback>
                <p:oleObj name="" r:id="rId3" imgW="1638300" imgH="228600" progId="Equation.DSMT4">
                  <p:embed/>
                  <p:pic>
                    <p:nvPicPr>
                      <p:cNvPr id="0" name="图片 3091"/>
                      <p:cNvPicPr/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>
                      <a:xfrm>
                        <a:off x="1447800" y="2514600"/>
                        <a:ext cx="6477000" cy="903288"/>
                      </a:xfrm>
                      <a:prstGeom prst="rect">
                        <a:avLst/>
                      </a:prstGeom>
                      <a:noFill/>
                      <a:ln w="38100"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542" name="文本框 65541"/>
          <p:cNvSpPr txBox="1"/>
          <p:nvPr/>
        </p:nvSpPr>
        <p:spPr>
          <a:xfrm>
            <a:off x="2117725" y="3603625"/>
            <a:ext cx="184150" cy="366713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/>
            <a:endParaRPr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5546" name="文本框 65545"/>
          <p:cNvSpPr txBox="1"/>
          <p:nvPr/>
        </p:nvSpPr>
        <p:spPr>
          <a:xfrm>
            <a:off x="1584325" y="4822825"/>
            <a:ext cx="184150" cy="366713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/>
            <a:endParaRPr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65547" name="内容占位符 65546"/>
          <p:cNvGraphicFramePr/>
          <p:nvPr>
            <p:ph sz="quarter" idx="3"/>
          </p:nvPr>
        </p:nvGraphicFramePr>
        <p:xfrm>
          <a:off x="3733800" y="3505200"/>
          <a:ext cx="3581400" cy="1273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" r:id="rId5" imgW="570865" imgH="203200" progId="Equation.DSMT4">
                  <p:embed/>
                </p:oleObj>
              </mc:Choice>
              <mc:Fallback>
                <p:oleObj name="" r:id="rId5" imgW="570865" imgH="203200" progId="Equation.DSMT4">
                  <p:embed/>
                  <p:pic>
                    <p:nvPicPr>
                      <p:cNvPr id="0" name="图片 3092"/>
                      <p:cNvPicPr/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>
                      <a:xfrm>
                        <a:off x="3733800" y="3505200"/>
                        <a:ext cx="3581400" cy="1273175"/>
                      </a:xfrm>
                      <a:prstGeom prst="rect">
                        <a:avLst/>
                      </a:prstGeom>
                      <a:noFill/>
                      <a:ln w="38100"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5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5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4274" name="标题 54273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zh-CN" altLang="en-US" dirty="0">
                <a:solidFill>
                  <a:srgbClr val="0000FF"/>
                </a:solidFill>
              </a:rPr>
              <a:t>四、总结提升：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54275" name="文本占位符 54274"/>
          <p:cNvSpPr>
            <a:spLocks noGrp="1"/>
          </p:cNvSpPr>
          <p:nvPr>
            <p:ph type="body" sz="half" idx="1"/>
          </p:nvPr>
        </p:nvSpPr>
        <p:spPr>
          <a:xfrm>
            <a:off x="762000" y="1752600"/>
            <a:ext cx="7239000" cy="3611563"/>
          </a:xfrm>
        </p:spPr>
        <p:txBody>
          <a:bodyPr/>
          <a:p>
            <a:r>
              <a:rPr lang="zh-CN" altLang="en-US" sz="4400" kern="1200" dirty="0"/>
              <a:t>本节课你又学到了那些知识，提升了你的何种能力？</a:t>
            </a:r>
            <a:endParaRPr lang="zh-CN" altLang="en-US" sz="4400" kern="1200" dirty="0"/>
          </a:p>
          <a:p>
            <a:endParaRPr lang="zh-CN" altLang="en-US" sz="2800" kern="1200" dirty="0"/>
          </a:p>
        </p:txBody>
      </p:sp>
      <p:pic>
        <p:nvPicPr>
          <p:cNvPr id="54280" name="内容占位符 54279" descr="Sunset"/>
          <p:cNvPicPr>
            <a:picLocks noChangeAspect="1"/>
          </p:cNvPicPr>
          <p:nvPr>
            <p:ph sz="half" idx="2"/>
          </p:nvPr>
        </p:nvPicPr>
        <p:blipFill>
          <a:blip r:embed="rId1"/>
          <a:srcRect/>
          <a:stretch>
            <a:fillRect/>
          </a:stretch>
        </p:blipFill>
        <p:spPr>
          <a:xfrm>
            <a:off x="304800" y="3505200"/>
            <a:ext cx="2438400" cy="182880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79878" name="文本框 79877"/>
          <p:cNvSpPr txBox="1"/>
          <p:nvPr/>
        </p:nvSpPr>
        <p:spPr>
          <a:xfrm>
            <a:off x="2041525" y="3756025"/>
            <a:ext cx="184150" cy="366713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/>
            <a:endParaRPr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9882" name="文本框 79881"/>
          <p:cNvSpPr txBox="1"/>
          <p:nvPr/>
        </p:nvSpPr>
        <p:spPr>
          <a:xfrm>
            <a:off x="1736725" y="5356225"/>
            <a:ext cx="184150" cy="366713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/>
            <a:endParaRPr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9886" name="文本框 79885"/>
          <p:cNvSpPr txBox="1"/>
          <p:nvPr/>
        </p:nvSpPr>
        <p:spPr>
          <a:xfrm>
            <a:off x="2117725" y="293688"/>
            <a:ext cx="3536950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/>
            <a:r>
              <a:rPr lang="zh-CN" altLang="en-US" sz="44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五、当堂作业</a:t>
            </a:r>
            <a:endParaRPr lang="zh-CN" altLang="en-US" sz="8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9887" name="文本框 79886"/>
          <p:cNvSpPr txBox="1"/>
          <p:nvPr/>
        </p:nvSpPr>
        <p:spPr>
          <a:xfrm>
            <a:off x="1279525" y="1284288"/>
            <a:ext cx="1860550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/>
            <a:r>
              <a:rPr lang="zh-CN" altLang="en-US" sz="44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计算：</a:t>
            </a:r>
            <a:endParaRPr lang="zh-CN" altLang="en-US" sz="4400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9888" name="文本框 79887"/>
          <p:cNvSpPr txBox="1"/>
          <p:nvPr/>
        </p:nvSpPr>
        <p:spPr>
          <a:xfrm>
            <a:off x="1508125" y="5584825"/>
            <a:ext cx="184150" cy="366713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/>
            <a:endParaRPr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9892" name="文本框 79891"/>
          <p:cNvSpPr txBox="1"/>
          <p:nvPr/>
        </p:nvSpPr>
        <p:spPr>
          <a:xfrm>
            <a:off x="2651125" y="3603625"/>
            <a:ext cx="184150" cy="366713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/>
            <a:endParaRPr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79875" name="内容占位符 79874"/>
          <p:cNvGraphicFramePr/>
          <p:nvPr>
            <p:ph sz="quarter" idx="1"/>
          </p:nvPr>
        </p:nvGraphicFramePr>
        <p:xfrm>
          <a:off x="3276600" y="1676400"/>
          <a:ext cx="4495800" cy="1185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" r:id="rId1" imgW="1574165" imgH="393700" progId="Equation.DSMT4">
                  <p:embed/>
                </p:oleObj>
              </mc:Choice>
              <mc:Fallback>
                <p:oleObj name="" r:id="rId1" imgW="1574165" imgH="393700" progId="Equation.DSMT4">
                  <p:embed/>
                  <p:pic>
                    <p:nvPicPr>
                      <p:cNvPr id="0" name="图片 3093"/>
                      <p:cNvPicPr/>
                      <p:nvPr/>
                    </p:nvPicPr>
                    <p:blipFill>
                      <a:blip r:embed="rId2"/>
                      <a:srcRect/>
                      <a:stretch>
                        <a:fillRect/>
                      </a:stretch>
                    </p:blipFill>
                    <p:spPr>
                      <a:xfrm>
                        <a:off x="3276600" y="1676400"/>
                        <a:ext cx="4495800" cy="1185863"/>
                      </a:xfrm>
                      <a:prstGeom prst="rect">
                        <a:avLst/>
                      </a:prstGeom>
                      <a:noFill/>
                      <a:ln w="38100"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879" name="内容占位符 79878"/>
          <p:cNvGraphicFramePr/>
          <p:nvPr>
            <p:ph sz="quarter" idx="2"/>
          </p:nvPr>
        </p:nvGraphicFramePr>
        <p:xfrm>
          <a:off x="2828925" y="3340100"/>
          <a:ext cx="350838" cy="54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" r:id="rId3" imgW="114300" imgH="177800" progId="Equation.DSMT4">
                  <p:embed/>
                </p:oleObj>
              </mc:Choice>
              <mc:Fallback>
                <p:oleObj name="" r:id="rId3" imgW="114300" imgH="177800" progId="Equation.DSMT4">
                  <p:embed/>
                  <p:pic>
                    <p:nvPicPr>
                      <p:cNvPr id="0" name="图片 3094"/>
                      <p:cNvPicPr/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>
                      <a:xfrm>
                        <a:off x="2828925" y="3340100"/>
                        <a:ext cx="350838" cy="544513"/>
                      </a:xfrm>
                      <a:prstGeom prst="rect">
                        <a:avLst/>
                      </a:prstGeom>
                      <a:noFill/>
                      <a:ln w="38100"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883" name="内容占位符 79882"/>
          <p:cNvGraphicFramePr/>
          <p:nvPr>
            <p:ph sz="quarter" idx="3"/>
          </p:nvPr>
        </p:nvGraphicFramePr>
        <p:xfrm>
          <a:off x="685800" y="3200400"/>
          <a:ext cx="7162800" cy="846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" r:id="rId5" imgW="2651760" imgH="203200" progId="Equation.DSMT4">
                  <p:embed/>
                </p:oleObj>
              </mc:Choice>
              <mc:Fallback>
                <p:oleObj name="" r:id="rId5" imgW="2651760" imgH="203200" progId="Equation.DSMT4">
                  <p:embed/>
                  <p:pic>
                    <p:nvPicPr>
                      <p:cNvPr id="0" name="图片 3095"/>
                      <p:cNvPicPr/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>
                      <a:xfrm>
                        <a:off x="685800" y="3200400"/>
                        <a:ext cx="7162800" cy="846138"/>
                      </a:xfrm>
                      <a:prstGeom prst="rect">
                        <a:avLst/>
                      </a:prstGeom>
                      <a:noFill/>
                      <a:ln w="38100"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889" name="内容占位符 79888"/>
          <p:cNvGraphicFramePr/>
          <p:nvPr>
            <p:ph sz="quarter" idx="4"/>
          </p:nvPr>
        </p:nvGraphicFramePr>
        <p:xfrm>
          <a:off x="1905000" y="4572000"/>
          <a:ext cx="4572000" cy="112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" name="" r:id="rId7" imgW="1688465" imgH="393700" progId="Equation.DSMT4">
                  <p:embed/>
                </p:oleObj>
              </mc:Choice>
              <mc:Fallback>
                <p:oleObj name="" r:id="rId7" imgW="1688465" imgH="393700" progId="Equation.DSMT4">
                  <p:embed/>
                  <p:pic>
                    <p:nvPicPr>
                      <p:cNvPr id="0" name="图片 3096"/>
                      <p:cNvPicPr/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>
                      <a:xfrm>
                        <a:off x="1905000" y="4572000"/>
                        <a:ext cx="4572000" cy="1123950"/>
                      </a:xfrm>
                      <a:prstGeom prst="rect">
                        <a:avLst/>
                      </a:prstGeom>
                      <a:noFill/>
                      <a:ln w="38100"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893" name="对象 79892"/>
          <p:cNvGraphicFramePr/>
          <p:nvPr/>
        </p:nvGraphicFramePr>
        <p:xfrm>
          <a:off x="2743200" y="5486400"/>
          <a:ext cx="288925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" r:id="rId9" imgW="114300" imgH="177800" progId="Equation.DSMT4">
                  <p:embed/>
                </p:oleObj>
              </mc:Choice>
              <mc:Fallback>
                <p:oleObj name="" r:id="rId9" imgW="114300" imgH="177800" progId="Equation.DSMT4">
                  <p:embed/>
                  <p:pic>
                    <p:nvPicPr>
                      <p:cNvPr id="0" name="图片 3097"/>
                      <p:cNvPicPr/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>
                      <a:xfrm>
                        <a:off x="2743200" y="5486400"/>
                        <a:ext cx="288925" cy="4778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5300" name="矩形 55299"/>
          <p:cNvSpPr/>
          <p:nvPr/>
        </p:nvSpPr>
        <p:spPr>
          <a:xfrm>
            <a:off x="2209800" y="2057400"/>
            <a:ext cx="3276600" cy="18288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同学们！再见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00354" name="标题 100353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zh-CN" altLang="en-US" dirty="0">
                <a:solidFill>
                  <a:srgbClr val="0000FF"/>
                </a:solidFill>
              </a:rPr>
              <a:t>复习过程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100355" name="文本占位符 100354"/>
          <p:cNvSpPr>
            <a:spLocks noGrp="1"/>
          </p:cNvSpPr>
          <p:nvPr>
            <p:ph type="body" idx="1"/>
          </p:nvPr>
        </p:nvSpPr>
        <p:spPr/>
        <p:txBody>
          <a:bodyPr/>
          <a:p>
            <a:pPr>
              <a:buNone/>
            </a:pPr>
            <a:r>
              <a:rPr lang="zh-CN" altLang="en-US" dirty="0">
                <a:solidFill>
                  <a:srgbClr val="0000FF"/>
                </a:solidFill>
              </a:rPr>
              <a:t>一、知识回顾：</a:t>
            </a:r>
            <a:endParaRPr lang="zh-CN" altLang="en-US" dirty="0">
              <a:solidFill>
                <a:srgbClr val="0000FF"/>
              </a:solidFill>
            </a:endParaRPr>
          </a:p>
          <a:p>
            <a:pPr>
              <a:buNone/>
            </a:pPr>
            <a:r>
              <a:rPr lang="zh-CN" altLang="en-US" dirty="0">
                <a:solidFill>
                  <a:srgbClr val="0000FF"/>
                </a:solidFill>
              </a:rPr>
              <a:t>要求：</a:t>
            </a:r>
            <a:r>
              <a:rPr lang="en-US" altLang="zh-CN" dirty="0">
                <a:solidFill>
                  <a:srgbClr val="0000FF"/>
                </a:solidFill>
              </a:rPr>
              <a:t>1.</a:t>
            </a:r>
            <a:r>
              <a:rPr lang="zh-CN" altLang="en-US" dirty="0">
                <a:solidFill>
                  <a:srgbClr val="0000FF"/>
                </a:solidFill>
              </a:rPr>
              <a:t>回顾本章（或本节）的知识点，形成知识体系；</a:t>
            </a:r>
            <a:endParaRPr lang="zh-CN" altLang="en-US" dirty="0">
              <a:solidFill>
                <a:srgbClr val="0000FF"/>
              </a:solidFill>
            </a:endParaRPr>
          </a:p>
          <a:p>
            <a:pPr>
              <a:buNone/>
            </a:pPr>
            <a:r>
              <a:rPr lang="en-US" altLang="zh-CN" dirty="0">
                <a:solidFill>
                  <a:srgbClr val="0000FF"/>
                </a:solidFill>
              </a:rPr>
              <a:t>2.</a:t>
            </a:r>
            <a:r>
              <a:rPr lang="zh-CN" altLang="en-US" dirty="0">
                <a:solidFill>
                  <a:srgbClr val="0000FF"/>
                </a:solidFill>
              </a:rPr>
              <a:t>师友就本组总结的知识点或知识体系进行解说（友说师补充）；</a:t>
            </a:r>
            <a:endParaRPr lang="zh-CN" altLang="en-US" dirty="0">
              <a:solidFill>
                <a:srgbClr val="0000FF"/>
              </a:solidFill>
            </a:endParaRPr>
          </a:p>
          <a:p>
            <a:pPr>
              <a:buNone/>
            </a:pPr>
            <a:r>
              <a:rPr lang="en-US" altLang="zh-CN" dirty="0">
                <a:solidFill>
                  <a:srgbClr val="0000FF"/>
                </a:solidFill>
              </a:rPr>
              <a:t>3.</a:t>
            </a:r>
            <a:r>
              <a:rPr lang="zh-CN" altLang="en-US" dirty="0">
                <a:solidFill>
                  <a:srgbClr val="0000FF"/>
                </a:solidFill>
              </a:rPr>
              <a:t>师友相互提问要复习的相关知识。</a:t>
            </a:r>
            <a:endParaRPr lang="zh-CN" alt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122" name="标题 5121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zh-CN" altLang="en-US" dirty="0">
                <a:solidFill>
                  <a:srgbClr val="0000FF"/>
                </a:solidFill>
              </a:rPr>
              <a:t>复习过程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5125" name="矩形 5124"/>
          <p:cNvSpPr/>
          <p:nvPr/>
        </p:nvSpPr>
        <p:spPr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endParaRPr lang="zh-CN" altLang="en-US"/>
          </a:p>
        </p:txBody>
      </p:sp>
      <p:sp>
        <p:nvSpPr>
          <p:cNvPr id="5127" name="矩形 5126"/>
          <p:cNvSpPr/>
          <p:nvPr/>
        </p:nvSpPr>
        <p:spPr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endParaRPr lang="zh-CN" altLang="en-US"/>
          </a:p>
        </p:txBody>
      </p:sp>
      <p:sp>
        <p:nvSpPr>
          <p:cNvPr id="5129" name="矩形 5128"/>
          <p:cNvSpPr/>
          <p:nvPr/>
        </p:nvSpPr>
        <p:spPr>
          <a:xfrm>
            <a:off x="-304800" y="3810000"/>
            <a:ext cx="9144000" cy="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endParaRPr lang="zh-CN" altLang="en-US"/>
          </a:p>
        </p:txBody>
      </p:sp>
      <p:sp>
        <p:nvSpPr>
          <p:cNvPr id="5133" name="矩形 5132"/>
          <p:cNvSpPr/>
          <p:nvPr/>
        </p:nvSpPr>
        <p:spPr>
          <a:xfrm>
            <a:off x="-304800" y="3657600"/>
            <a:ext cx="9144000" cy="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endParaRPr lang="zh-CN" altLang="en-US"/>
          </a:p>
        </p:txBody>
      </p:sp>
      <p:sp>
        <p:nvSpPr>
          <p:cNvPr id="5138" name="文本框 5137"/>
          <p:cNvSpPr txBox="1"/>
          <p:nvPr/>
        </p:nvSpPr>
        <p:spPr>
          <a:xfrm>
            <a:off x="4556125" y="5432425"/>
            <a:ext cx="184150" cy="366713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/>
            <a:endParaRPr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46" name="文本占位符 5145"/>
          <p:cNvSpPr>
            <a:spLocks noGrp="1"/>
          </p:cNvSpPr>
          <p:nvPr>
            <p:ph type="body" sz="half" idx="1"/>
          </p:nvPr>
        </p:nvSpPr>
        <p:spPr>
          <a:xfrm>
            <a:off x="457200" y="381000"/>
            <a:ext cx="8458200" cy="6019800"/>
          </a:xfrm>
        </p:spPr>
        <p:txBody>
          <a:bodyPr/>
          <a:p>
            <a:endParaRPr lang="en-US" altLang="zh-CN" sz="2800" kern="1200" dirty="0"/>
          </a:p>
          <a:p>
            <a:endParaRPr lang="en-US" altLang="zh-CN" sz="2800" kern="1200" dirty="0"/>
          </a:p>
          <a:p>
            <a:r>
              <a:rPr lang="zh-CN" altLang="en-US" sz="2800" kern="1200" dirty="0"/>
              <a:t>一、知识回顾：</a:t>
            </a:r>
            <a:endParaRPr lang="zh-CN" altLang="en-US" sz="2800" kern="1200" dirty="0"/>
          </a:p>
          <a:p>
            <a:endParaRPr lang="zh-CN" altLang="en-US" sz="2800" kern="1200" dirty="0"/>
          </a:p>
          <a:p>
            <a:endParaRPr lang="zh-CN" altLang="en-US" sz="2800" kern="1200" dirty="0"/>
          </a:p>
          <a:p>
            <a:pPr>
              <a:buNone/>
            </a:pPr>
            <a:endParaRPr lang="zh-CN" altLang="en-US" sz="2800" kern="1200" dirty="0"/>
          </a:p>
        </p:txBody>
      </p:sp>
      <p:sp>
        <p:nvSpPr>
          <p:cNvPr id="5149" name="直接连接符 5148"/>
          <p:cNvSpPr/>
          <p:nvPr/>
        </p:nvSpPr>
        <p:spPr>
          <a:xfrm>
            <a:off x="2514600" y="2819400"/>
            <a:ext cx="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59" name="直接连接符 5158"/>
          <p:cNvSpPr/>
          <p:nvPr/>
        </p:nvSpPr>
        <p:spPr>
          <a:xfrm>
            <a:off x="4572000" y="4648200"/>
            <a:ext cx="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5172" name="组合 5171"/>
          <p:cNvGrpSpPr/>
          <p:nvPr/>
        </p:nvGrpSpPr>
        <p:grpSpPr>
          <a:xfrm>
            <a:off x="152400" y="1752600"/>
            <a:ext cx="8764588" cy="4630738"/>
            <a:chOff x="0" y="1118"/>
            <a:chExt cx="5862" cy="3013"/>
          </a:xfrm>
        </p:grpSpPr>
        <p:sp>
          <p:nvSpPr>
            <p:cNvPr id="5148" name="直接连接符 5147"/>
            <p:cNvSpPr/>
            <p:nvPr/>
          </p:nvSpPr>
          <p:spPr>
            <a:xfrm>
              <a:off x="1680" y="3744"/>
              <a:ext cx="192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51" name="文本框 5150"/>
            <p:cNvSpPr txBox="1"/>
            <p:nvPr/>
          </p:nvSpPr>
          <p:spPr>
            <a:xfrm>
              <a:off x="1920" y="1118"/>
              <a:ext cx="3928" cy="33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 anchor="t">
              <a:spAutoFit/>
            </a:bodyPr>
            <a:p>
              <a:pPr lvl="0"/>
              <a:r>
                <a:rPr lang="zh-CN" altLang="en-US" sz="2800" dirty="0">
                  <a:latin typeface="Arial" panose="020B0604020202020204" pitchFamily="34" charset="0"/>
                  <a:ea typeface="宋体" panose="02010600030101010101" pitchFamily="2" charset="-122"/>
                </a:rPr>
                <a:t>单项式乘以单项式（运用幂的性质）</a:t>
              </a:r>
              <a:endParaRPr lang="zh-CN" altLang="en-US" sz="28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52" name="文本框 5151"/>
            <p:cNvSpPr txBox="1"/>
            <p:nvPr/>
          </p:nvSpPr>
          <p:spPr>
            <a:xfrm>
              <a:off x="1776" y="1794"/>
              <a:ext cx="3663" cy="33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 anchor="t">
              <a:spAutoFit/>
            </a:bodyPr>
            <a:p>
              <a:pPr lvl="0"/>
              <a:r>
                <a:rPr lang="zh-CN" altLang="en-US" sz="2800" dirty="0">
                  <a:latin typeface="Arial" panose="020B0604020202020204" pitchFamily="34" charset="0"/>
                  <a:ea typeface="宋体" panose="02010600030101010101" pitchFamily="2" charset="-122"/>
                </a:rPr>
                <a:t>单项式乘以多项式</a:t>
              </a:r>
              <a:r>
                <a:rPr lang="en-US" altLang="zh-CN" sz="2800" err="1">
                  <a:latin typeface="Arial" panose="020B0604020202020204" pitchFamily="34" charset="0"/>
                  <a:ea typeface="宋体" panose="02010600030101010101" pitchFamily="2" charset="-122"/>
                </a:rPr>
                <a:t>a(m+n)=am+an</a:t>
              </a:r>
              <a:endParaRPr lang="en-US" altLang="zh-CN" sz="28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55" name="文本框 5154"/>
            <p:cNvSpPr txBox="1"/>
            <p:nvPr/>
          </p:nvSpPr>
          <p:spPr>
            <a:xfrm>
              <a:off x="1872" y="3599"/>
              <a:ext cx="938" cy="297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 anchor="t">
              <a:spAutoFit/>
            </a:bodyPr>
            <a:p>
              <a:pPr lvl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乘法公式</a:t>
              </a:r>
              <a:endParaRPr lang="zh-CN" altLang="en-US"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56" name="直接连接符 5155"/>
            <p:cNvSpPr/>
            <p:nvPr/>
          </p:nvSpPr>
          <p:spPr>
            <a:xfrm>
              <a:off x="2544" y="3792"/>
              <a:ext cx="384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57" name="直接连接符 5156"/>
            <p:cNvSpPr/>
            <p:nvPr/>
          </p:nvSpPr>
          <p:spPr>
            <a:xfrm>
              <a:off x="2928" y="3504"/>
              <a:ext cx="0" cy="528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58" name="直接连接符 5157"/>
            <p:cNvSpPr/>
            <p:nvPr/>
          </p:nvSpPr>
          <p:spPr>
            <a:xfrm>
              <a:off x="2928" y="3504"/>
              <a:ext cx="144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61" name="直接连接符 5160"/>
            <p:cNvSpPr/>
            <p:nvPr/>
          </p:nvSpPr>
          <p:spPr>
            <a:xfrm>
              <a:off x="2928" y="4032"/>
              <a:ext cx="192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62" name="文本框 5161"/>
            <p:cNvSpPr txBox="1"/>
            <p:nvPr/>
          </p:nvSpPr>
          <p:spPr>
            <a:xfrm>
              <a:off x="3120" y="3362"/>
              <a:ext cx="2742" cy="29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 anchor="t">
              <a:spAutoFit/>
            </a:bodyPr>
            <a:p>
              <a:pPr lvl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平方差公式（</a:t>
              </a:r>
              <a:r>
                <a:rPr lang="en-US" altLang="zh-CN" sz="2400" err="1">
                  <a:latin typeface="Arial" panose="020B0604020202020204" pitchFamily="34" charset="0"/>
                  <a:ea typeface="宋体" panose="02010600030101010101" pitchFamily="2" charset="-122"/>
                </a:rPr>
                <a:t>a+b)(a-b</a:t>
              </a:r>
              <a:r>
                <a:rPr lang="en-US" altLang="zh-CN" sz="2400">
                  <a:latin typeface="Arial" panose="020B0604020202020204" pitchFamily="34" charset="0"/>
                  <a:ea typeface="宋体" panose="02010600030101010101" pitchFamily="2" charset="-122"/>
                </a:rPr>
                <a:t>)=a²-b²</a:t>
              </a:r>
              <a:endParaRPr lang="en-US" altLang="zh-CN" sz="24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63" name="文本框 5162"/>
            <p:cNvSpPr txBox="1"/>
            <p:nvPr/>
          </p:nvSpPr>
          <p:spPr>
            <a:xfrm>
              <a:off x="3168" y="3873"/>
              <a:ext cx="2669" cy="25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 anchor="t">
              <a:spAutoFit/>
            </a:bodyPr>
            <a:p>
              <a:pPr lvl="0"/>
              <a:r>
                <a:rPr lang="zh-CN" altLang="en-US" sz="2000" dirty="0">
                  <a:latin typeface="Arial" panose="020B0604020202020204" pitchFamily="34" charset="0"/>
                  <a:ea typeface="宋体" panose="02010600030101010101" pitchFamily="2" charset="-122"/>
                </a:rPr>
                <a:t>完全平方公式</a:t>
              </a:r>
              <a:r>
                <a:rPr lang="en-US" altLang="zh-CN" sz="2000" err="1">
                  <a:latin typeface="Arial" panose="020B0604020202020204" pitchFamily="34" charset="0"/>
                  <a:ea typeface="宋体" panose="02010600030101010101" pitchFamily="2" charset="-122"/>
                </a:rPr>
                <a:t>(a±b</a:t>
              </a:r>
              <a:r>
                <a:rPr lang="en-US" altLang="zh-CN" sz="2000">
                  <a:latin typeface="Arial" panose="020B0604020202020204" pitchFamily="34" charset="0"/>
                  <a:ea typeface="宋体" panose="02010600030101010101" pitchFamily="2" charset="-122"/>
                </a:rPr>
                <a:t>) ²=a²±2ab+b²</a:t>
              </a:r>
              <a:endParaRPr lang="en-US" altLang="zh-CN" sz="20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64" name="直接连接符 5163"/>
            <p:cNvSpPr/>
            <p:nvPr/>
          </p:nvSpPr>
          <p:spPr>
            <a:xfrm>
              <a:off x="1728" y="1968"/>
              <a:ext cx="144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65" name="直接连接符 5164"/>
            <p:cNvSpPr/>
            <p:nvPr/>
          </p:nvSpPr>
          <p:spPr>
            <a:xfrm>
              <a:off x="1680" y="2640"/>
              <a:ext cx="144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66" name="文本框 5165"/>
            <p:cNvSpPr txBox="1"/>
            <p:nvPr/>
          </p:nvSpPr>
          <p:spPr>
            <a:xfrm>
              <a:off x="1872" y="2453"/>
              <a:ext cx="3066" cy="61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 anchor="t">
              <a:spAutoFit/>
            </a:bodyPr>
            <a:p>
              <a:pPr lvl="0"/>
              <a:r>
                <a:rPr lang="zh-CN" altLang="en-US" sz="2800" dirty="0">
                  <a:latin typeface="Arial" panose="020B0604020202020204" pitchFamily="34" charset="0"/>
                  <a:ea typeface="宋体" panose="02010600030101010101" pitchFamily="2" charset="-122"/>
                </a:rPr>
                <a:t>多项式乘以多项式</a:t>
              </a:r>
              <a:endParaRPr lang="zh-CN" altLang="en-US" sz="28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lvl="0"/>
              <a:r>
                <a:rPr lang="en-US" altLang="zh-CN" sz="2800" err="1">
                  <a:latin typeface="Arial" panose="020B0604020202020204" pitchFamily="34" charset="0"/>
                  <a:ea typeface="宋体" panose="02010600030101010101" pitchFamily="2" charset="-122"/>
                </a:rPr>
                <a:t>(a+b)(m+n)=am+an+bm+bn</a:t>
              </a:r>
              <a:endParaRPr lang="en-US" altLang="zh-CN" sz="28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68" name="直接连接符 5167"/>
            <p:cNvSpPr/>
            <p:nvPr/>
          </p:nvSpPr>
          <p:spPr>
            <a:xfrm>
              <a:off x="1488" y="2160"/>
              <a:ext cx="144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69" name="直接连接符 5168"/>
            <p:cNvSpPr/>
            <p:nvPr/>
          </p:nvSpPr>
          <p:spPr>
            <a:xfrm>
              <a:off x="1680" y="1344"/>
              <a:ext cx="0" cy="240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70" name="文本框 5169"/>
            <p:cNvSpPr txBox="1"/>
            <p:nvPr/>
          </p:nvSpPr>
          <p:spPr>
            <a:xfrm>
              <a:off x="0" y="1906"/>
              <a:ext cx="1482" cy="377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 anchor="t">
              <a:spAutoFit/>
            </a:bodyPr>
            <a:p>
              <a:pPr lvl="0"/>
              <a:r>
                <a:rPr lang="zh-CN" altLang="en-US" sz="3200" dirty="0">
                  <a:latin typeface="Arial" panose="020B0604020202020204" pitchFamily="34" charset="0"/>
                  <a:ea typeface="宋体" panose="02010600030101010101" pitchFamily="2" charset="-122"/>
                </a:rPr>
                <a:t>整式的乘法</a:t>
              </a:r>
              <a:endParaRPr lang="zh-CN" altLang="en-US" sz="32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71" name="直接连接符 5170"/>
            <p:cNvSpPr/>
            <p:nvPr/>
          </p:nvSpPr>
          <p:spPr>
            <a:xfrm>
              <a:off x="1680" y="1344"/>
              <a:ext cx="240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5173" name="左弧形箭头 5172"/>
          <p:cNvSpPr/>
          <p:nvPr/>
        </p:nvSpPr>
        <p:spPr>
          <a:xfrm>
            <a:off x="1447800" y="3962400"/>
            <a:ext cx="733425" cy="2286000"/>
          </a:xfrm>
          <a:prstGeom prst="curvedRightArrow">
            <a:avLst>
              <a:gd name="adj1" fmla="val 62337"/>
              <a:gd name="adj2" fmla="val 124675"/>
              <a:gd name="adj3" fmla="val 33333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74" name="文本框 5173"/>
          <p:cNvSpPr txBox="1"/>
          <p:nvPr/>
        </p:nvSpPr>
        <p:spPr>
          <a:xfrm>
            <a:off x="685800" y="3810000"/>
            <a:ext cx="549275" cy="253047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eaVert" wrap="none" anchor="t">
            <a:spAutoFit/>
          </a:bodyPr>
          <a:p>
            <a:pPr lvl="0"/>
            <a:r>
              <a:rPr lang="zh-CN" altLang="en-US" sz="24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特殊的多项式相乘</a:t>
            </a:r>
            <a:endParaRPr lang="zh-CN" altLang="en-US" sz="2400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75" name="任意多边形 5174"/>
          <p:cNvSpPr/>
          <p:nvPr/>
        </p:nvSpPr>
        <p:spPr>
          <a:xfrm>
            <a:off x="8001000" y="2286000"/>
            <a:ext cx="762000" cy="2528888"/>
          </a:xfrm>
          <a:custGeom>
            <a:avLst/>
            <a:gdLst>
              <a:gd name="txL" fmla="*/ 3085 w 21600"/>
              <a:gd name="txT" fmla="*/ 12343 h 21600"/>
              <a:gd name="txR" fmla="*/ 18514 w 21600"/>
              <a:gd name="txB" fmla="*/ 18514 h 21600"/>
            </a:gdLst>
            <a:ahLst/>
            <a:cxnLst>
              <a:cxn ang="270">
                <a:pos x="15428" y="0"/>
              </a:cxn>
              <a:cxn ang="180">
                <a:pos x="9257" y="6171"/>
              </a:cxn>
              <a:cxn ang="270">
                <a:pos x="6171" y="9257"/>
              </a:cxn>
              <a:cxn ang="180">
                <a:pos x="0" y="15428"/>
              </a:cxn>
              <a:cxn ang="90">
                <a:pos x="6171" y="21600"/>
              </a:cxn>
              <a:cxn ang="90">
                <a:pos x="12342" y="18514"/>
              </a:cxn>
              <a:cxn ang="0">
                <a:pos x="18514" y="12342"/>
              </a:cxn>
              <a:cxn ang="0">
                <a:pos x="21600" y="6171"/>
              </a:cxn>
            </a:cxnLst>
            <a:rect l="txL" t="txT" r="txR" b="txB"/>
            <a:pathLst>
              <a:path w="21600" h="21600">
                <a:moveTo>
                  <a:pt x="15428" y="0"/>
                </a:moveTo>
                <a:lnTo>
                  <a:pt x="9257" y="6171"/>
                </a:lnTo>
                <a:lnTo>
                  <a:pt x="12343" y="6171"/>
                </a:lnTo>
                <a:lnTo>
                  <a:pt x="12343" y="12343"/>
                </a:lnTo>
                <a:lnTo>
                  <a:pt x="6171" y="12343"/>
                </a:lnTo>
                <a:lnTo>
                  <a:pt x="6171" y="9257"/>
                </a:lnTo>
                <a:lnTo>
                  <a:pt x="0" y="15428"/>
                </a:lnTo>
                <a:lnTo>
                  <a:pt x="6171" y="21600"/>
                </a:lnTo>
                <a:lnTo>
                  <a:pt x="6171" y="18514"/>
                </a:lnTo>
                <a:lnTo>
                  <a:pt x="18514" y="18514"/>
                </a:lnTo>
                <a:lnTo>
                  <a:pt x="18514" y="6171"/>
                </a:lnTo>
                <a:lnTo>
                  <a:pt x="21600" y="6171"/>
                </a:ln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76" name="文本框 5175"/>
          <p:cNvSpPr txBox="1"/>
          <p:nvPr/>
        </p:nvSpPr>
        <p:spPr>
          <a:xfrm>
            <a:off x="7086600" y="3352800"/>
            <a:ext cx="733425" cy="100647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eaVert" wrap="none" anchor="t">
            <a:spAutoFit/>
          </a:bodyPr>
          <a:p>
            <a:pPr lvl="0"/>
            <a:r>
              <a:rPr lang="zh-CN" altLang="en-US" sz="36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基础</a:t>
            </a:r>
            <a:endParaRPr lang="zh-CN" altLang="en-US" sz="3600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74" grpId="0"/>
      <p:bldP spid="517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02402" name="标题 102401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zh-CN" altLang="en-US" dirty="0">
                <a:solidFill>
                  <a:srgbClr val="0000FF"/>
                </a:solidFill>
              </a:rPr>
              <a:t>二、题型讲解：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102403" name="文本占位符 102402"/>
          <p:cNvSpPr>
            <a:spLocks noGrp="1"/>
          </p:cNvSpPr>
          <p:nvPr>
            <p:ph type="body" idx="1"/>
          </p:nvPr>
        </p:nvSpPr>
        <p:spPr/>
        <p:txBody>
          <a:bodyPr/>
          <a:p>
            <a:pPr>
              <a:lnSpc>
                <a:spcPct val="90000"/>
              </a:lnSpc>
            </a:pPr>
            <a:r>
              <a:rPr lang="zh-CN" altLang="en-US" sz="3600" dirty="0">
                <a:solidFill>
                  <a:srgbClr val="FF0000"/>
                </a:solidFill>
              </a:rPr>
              <a:t>讲解要求：</a:t>
            </a:r>
            <a:endParaRPr lang="zh-CN" altLang="en-US" sz="3600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zh-CN" sz="4000" dirty="0">
                <a:solidFill>
                  <a:srgbClr val="0000FF"/>
                </a:solidFill>
              </a:rPr>
              <a:t>1.</a:t>
            </a:r>
            <a:r>
              <a:rPr lang="zh-CN" altLang="en-US" sz="4000" dirty="0">
                <a:solidFill>
                  <a:srgbClr val="0000FF"/>
                </a:solidFill>
              </a:rPr>
              <a:t>讲出题型的特点、思考的要点、解题的步骤、及注意的问题。</a:t>
            </a:r>
            <a:endParaRPr lang="zh-CN" altLang="en-US" sz="4000" dirty="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zh-CN" sz="4000" dirty="0">
                <a:solidFill>
                  <a:srgbClr val="0000FF"/>
                </a:solidFill>
              </a:rPr>
              <a:t>2.</a:t>
            </a:r>
            <a:r>
              <a:rPr lang="zh-CN" altLang="en-US" sz="4000" dirty="0">
                <a:solidFill>
                  <a:srgbClr val="0000FF"/>
                </a:solidFill>
              </a:rPr>
              <a:t>学友讲给学师听，并把解题的过程落实在本上。</a:t>
            </a:r>
            <a:endParaRPr lang="zh-CN" altLang="en-US" sz="4000" dirty="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zh-CN" sz="4000" dirty="0">
                <a:solidFill>
                  <a:srgbClr val="0000FF"/>
                </a:solidFill>
              </a:rPr>
              <a:t>3.</a:t>
            </a:r>
            <a:r>
              <a:rPr lang="zh-CN" altLang="en-US" sz="4000" dirty="0">
                <a:solidFill>
                  <a:srgbClr val="0000FF"/>
                </a:solidFill>
              </a:rPr>
              <a:t>学师教会学友如何去思考、解决问题。</a:t>
            </a:r>
            <a:endParaRPr lang="zh-CN" altLang="en-US" sz="4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61442" name="文本框 61441"/>
          <p:cNvSpPr txBox="1"/>
          <p:nvPr/>
        </p:nvSpPr>
        <p:spPr>
          <a:xfrm>
            <a:off x="381000" y="1219200"/>
            <a:ext cx="8153400" cy="539432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Clr>
                <a:srgbClr val="000000"/>
              </a:buClr>
            </a:pPr>
            <a:endParaRPr lang="en-US" altLang="zh-CN" sz="3600" b="1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  <a:buClr>
                <a:srgbClr val="000000"/>
              </a:buClr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、计算：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  <a:buClr>
                <a:srgbClr val="000000"/>
              </a:buClr>
            </a:pP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3x</a:t>
            </a:r>
            <a:r>
              <a:rPr lang="en-US" altLang="zh-CN" sz="2400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.5x</a:t>
            </a:r>
            <a:r>
              <a:rPr lang="en-US" altLang="zh-CN" sz="2400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  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 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4y.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-2xy</a:t>
            </a:r>
            <a:r>
              <a:rPr lang="en-US" altLang="zh-CN" sz="2400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 </a:t>
            </a:r>
            <a:endParaRPr lang="zh-CN" altLang="en-US" sz="24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  <a:buClr>
                <a:srgbClr val="000000"/>
              </a:buClr>
            </a:pP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 （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3x</a:t>
            </a:r>
            <a:r>
              <a:rPr lang="en-US" altLang="zh-CN" sz="2400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sz="2400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 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-4x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 （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）（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-2a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sz="2400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 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-3a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sz="2400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endParaRPr lang="en-US" altLang="zh-CN" sz="2400" b="1" baseline="30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  <a:buClr>
                <a:srgbClr val="000000"/>
              </a:buClr>
            </a:pPr>
            <a:endParaRPr lang="en-US" altLang="zh-CN" sz="2400" b="1" baseline="30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  <a:buClr>
                <a:srgbClr val="000000"/>
              </a:buClr>
            </a:pPr>
            <a:endParaRPr lang="en-US" altLang="zh-CN" sz="2400" b="1" baseline="30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  <a:buClr>
                <a:srgbClr val="000000"/>
              </a:buClr>
            </a:pPr>
            <a:endParaRPr lang="en-US" altLang="zh-CN" sz="2400" b="1" baseline="30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  <a:buClr>
                <a:srgbClr val="000000"/>
              </a:buClr>
            </a:pPr>
            <a:r>
              <a:rPr lang="en-US" altLang="zh-CN" sz="2400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、下面计算的对不对？如果不对应当怎样改正？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  <a:buClr>
                <a:srgbClr val="000000"/>
              </a:buClr>
            </a:pP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3a</a:t>
            </a:r>
            <a:r>
              <a:rPr lang="en-US" altLang="zh-CN" sz="2400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.2a</a:t>
            </a:r>
            <a:r>
              <a:rPr lang="en-US" altLang="zh-CN" sz="2400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=6a</a:t>
            </a:r>
            <a:r>
              <a:rPr lang="en-US" altLang="zh-CN" sz="2400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2x</a:t>
            </a:r>
            <a:r>
              <a:rPr lang="en-US" altLang="zh-CN" sz="2400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.3x</a:t>
            </a:r>
            <a:r>
              <a:rPr lang="en-US" altLang="zh-CN" sz="2400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=6x</a:t>
            </a:r>
            <a:r>
              <a:rPr lang="en-US" altLang="zh-CN" sz="2400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endParaRPr lang="en-US" altLang="zh-CN" sz="2400" b="1" baseline="30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  <a:buClr>
                <a:srgbClr val="000000"/>
              </a:buClr>
            </a:pP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3x</a:t>
            </a:r>
            <a:r>
              <a:rPr lang="en-US" altLang="zh-CN" sz="2400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.4x</a:t>
            </a:r>
            <a:r>
              <a:rPr lang="en-US" altLang="zh-CN" sz="2400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=12x</a:t>
            </a:r>
            <a:r>
              <a:rPr lang="en-US" altLang="zh-CN" sz="2400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 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5y</a:t>
            </a:r>
            <a:r>
              <a:rPr lang="en-US" altLang="zh-CN" sz="2400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.3y</a:t>
            </a:r>
            <a:r>
              <a:rPr lang="en-US" altLang="zh-CN" sz="2400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=15y</a:t>
            </a:r>
            <a:r>
              <a:rPr lang="en-US" altLang="zh-CN" sz="2400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15</a:t>
            </a:r>
            <a:endParaRPr lang="en-US" altLang="zh-CN" sz="2400" b="1" baseline="30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  <a:buClr>
                <a:srgbClr val="000000"/>
              </a:buClr>
            </a:pPr>
            <a:endParaRPr lang="en-US" altLang="zh-CN" sz="2400" b="1" baseline="30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444" name="矩形 61443"/>
          <p:cNvSpPr/>
          <p:nvPr/>
        </p:nvSpPr>
        <p:spPr>
          <a:xfrm>
            <a:off x="2841625" y="144463"/>
            <a:ext cx="4654550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/>
            <a:r>
              <a:rPr lang="zh-CN" altLang="en-US" sz="44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单项式乘以单项式</a:t>
            </a:r>
            <a:endParaRPr lang="zh-CN" altLang="en-US" sz="44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45" name="文本框 61444"/>
          <p:cNvSpPr txBox="1"/>
          <p:nvPr/>
        </p:nvSpPr>
        <p:spPr>
          <a:xfrm>
            <a:off x="2041525" y="1012825"/>
            <a:ext cx="184150" cy="366713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/>
            <a:endParaRPr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61446" name="对象 61445"/>
          <p:cNvGraphicFramePr/>
          <p:nvPr/>
        </p:nvGraphicFramePr>
        <p:xfrm>
          <a:off x="2057400" y="1676400"/>
          <a:ext cx="1447800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304800" imgH="203200" progId="Equation.DSMT4">
                  <p:embed/>
                </p:oleObj>
              </mc:Choice>
              <mc:Fallback>
                <p:oleObj name="" r:id="rId1" imgW="304800" imgH="203200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rcRect/>
                      <a:stretch>
                        <a:fillRect/>
                      </a:stretch>
                    </p:blipFill>
                    <p:spPr>
                      <a:xfrm>
                        <a:off x="2057400" y="1676400"/>
                        <a:ext cx="1447800" cy="9652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47" name="文本框 61446"/>
          <p:cNvSpPr txBox="1"/>
          <p:nvPr/>
        </p:nvSpPr>
        <p:spPr>
          <a:xfrm>
            <a:off x="5851525" y="1012825"/>
            <a:ext cx="184150" cy="366713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/>
            <a:endParaRPr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61448" name="对象 61447"/>
          <p:cNvGraphicFramePr/>
          <p:nvPr/>
        </p:nvGraphicFramePr>
        <p:xfrm>
          <a:off x="4800600" y="1485900"/>
          <a:ext cx="1828800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3" imgW="405765" imgH="228600" progId="Equation.DSMT4">
                  <p:embed/>
                </p:oleObj>
              </mc:Choice>
              <mc:Fallback>
                <p:oleObj name="" r:id="rId3" imgW="405765" imgH="228600" progId="Equation.DSMT4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>
                      <a:xfrm>
                        <a:off x="4800600" y="1485900"/>
                        <a:ext cx="1828800" cy="10287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49" name="文本框 61448"/>
          <p:cNvSpPr txBox="1"/>
          <p:nvPr/>
        </p:nvSpPr>
        <p:spPr>
          <a:xfrm>
            <a:off x="6613525" y="2536825"/>
            <a:ext cx="184150" cy="366713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/>
            <a:endParaRPr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61450" name="对象 61449"/>
          <p:cNvGraphicFramePr/>
          <p:nvPr/>
        </p:nvGraphicFramePr>
        <p:xfrm>
          <a:off x="838200" y="3505200"/>
          <a:ext cx="2514600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5" imgW="558800" imgH="228600" progId="Equation.DSMT4">
                  <p:embed/>
                </p:oleObj>
              </mc:Choice>
              <mc:Fallback>
                <p:oleObj name="" r:id="rId5" imgW="558800" imgH="228600" progId="Equation.DSMT4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>
                      <a:xfrm>
                        <a:off x="838200" y="3505200"/>
                        <a:ext cx="2514600" cy="10287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51" name="文本框 61450"/>
          <p:cNvSpPr txBox="1"/>
          <p:nvPr/>
        </p:nvSpPr>
        <p:spPr>
          <a:xfrm>
            <a:off x="7985125" y="2765425"/>
            <a:ext cx="184150" cy="366713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/>
            <a:endParaRPr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61452" name="对象 61451"/>
          <p:cNvGraphicFramePr/>
          <p:nvPr/>
        </p:nvGraphicFramePr>
        <p:xfrm>
          <a:off x="5181600" y="3505200"/>
          <a:ext cx="1981200" cy="960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7" imgW="418465" imgH="203200" progId="Equation.DSMT4">
                  <p:embed/>
                </p:oleObj>
              </mc:Choice>
              <mc:Fallback>
                <p:oleObj name="" r:id="rId7" imgW="418465" imgH="203200" progId="Equation.DSMT4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>
                      <a:xfrm>
                        <a:off x="5181600" y="3505200"/>
                        <a:ext cx="1981200" cy="9604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53" name="文本框 61452"/>
          <p:cNvSpPr txBox="1"/>
          <p:nvPr/>
        </p:nvSpPr>
        <p:spPr>
          <a:xfrm>
            <a:off x="2876550" y="5075238"/>
            <a:ext cx="628650" cy="57943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/>
            <a:r>
              <a:rPr lang="en-US" altLang="zh-CN" sz="3200" b="1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×</a:t>
            </a:r>
            <a:endParaRPr lang="en-US" altLang="zh-CN" sz="3200" b="1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54" name="文本框 61453"/>
          <p:cNvSpPr txBox="1"/>
          <p:nvPr/>
        </p:nvSpPr>
        <p:spPr>
          <a:xfrm>
            <a:off x="6096000" y="5181600"/>
            <a:ext cx="628650" cy="5794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/>
            <a:r>
              <a:rPr lang="en-US" altLang="zh-CN" sz="3200" b="1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×</a:t>
            </a:r>
            <a:endParaRPr lang="en-US" altLang="zh-CN" sz="3200" b="1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55" name="文本框 61454"/>
          <p:cNvSpPr txBox="1"/>
          <p:nvPr/>
        </p:nvSpPr>
        <p:spPr>
          <a:xfrm>
            <a:off x="2895600" y="5867400"/>
            <a:ext cx="628650" cy="5794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/>
            <a:r>
              <a:rPr lang="en-US" altLang="zh-CN" sz="3200" b="1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×</a:t>
            </a:r>
            <a:endParaRPr lang="en-US" altLang="zh-CN" sz="3200" b="1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56" name="文本框 61455"/>
          <p:cNvSpPr txBox="1"/>
          <p:nvPr/>
        </p:nvSpPr>
        <p:spPr>
          <a:xfrm>
            <a:off x="6324600" y="5867400"/>
            <a:ext cx="628650" cy="5794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/>
            <a:r>
              <a:rPr lang="en-US" altLang="zh-CN" sz="3200" b="1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×</a:t>
            </a:r>
            <a:endParaRPr lang="en-US" altLang="zh-CN" sz="3200" b="1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3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4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6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9394" name="文本框 59393"/>
          <p:cNvSpPr txBox="1"/>
          <p:nvPr/>
        </p:nvSpPr>
        <p:spPr>
          <a:xfrm>
            <a:off x="533400" y="1219200"/>
            <a:ext cx="7772400" cy="112712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Clr>
                <a:srgbClr val="000000"/>
              </a:buClr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</a:rPr>
              <a:t>：</a:t>
            </a: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计算</a:t>
            </a:r>
            <a:endParaRPr lang="zh-CN" altLang="en-US" sz="24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  <a:buClr>
                <a:srgbClr val="000000"/>
              </a:buClr>
            </a:pP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 </a:t>
            </a: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(-5a</a:t>
            </a:r>
            <a:r>
              <a:rPr lang="en-US" altLang="zh-CN" sz="2400" b="1" baseline="300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b)(-3a);   (2)  (2x)</a:t>
            </a:r>
            <a:r>
              <a:rPr lang="en-US" altLang="zh-CN" sz="2400" b="1" baseline="300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(-5xy</a:t>
            </a:r>
            <a:r>
              <a:rPr lang="en-US" altLang="zh-CN" sz="2400" b="1" baseline="300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)</a:t>
            </a:r>
            <a:endParaRPr lang="en-US" altLang="zh-CN" sz="2400" b="1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9395" name="文本框 59394"/>
          <p:cNvSpPr txBox="1"/>
          <p:nvPr/>
        </p:nvSpPr>
        <p:spPr>
          <a:xfrm>
            <a:off x="685800" y="2743200"/>
            <a:ext cx="47244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Clr>
                <a:srgbClr val="000000"/>
              </a:buClr>
            </a:pP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解：</a:t>
            </a: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(1) (-5a</a:t>
            </a:r>
            <a:r>
              <a:rPr lang="en-US" altLang="zh-CN" sz="2400" b="1" baseline="300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b)(-3a)</a:t>
            </a:r>
            <a:endParaRPr lang="en-US" altLang="zh-CN" sz="2400" b="1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9396" name="文本框 59395"/>
          <p:cNvSpPr txBox="1"/>
          <p:nvPr/>
        </p:nvSpPr>
        <p:spPr>
          <a:xfrm>
            <a:off x="1066800" y="3581400"/>
            <a:ext cx="6400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Clr>
                <a:srgbClr val="000000"/>
              </a:buClr>
            </a:pP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=[(-5) ×</a:t>
            </a: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-3</a:t>
            </a: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]. </a:t>
            </a: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2400" b="1" baseline="300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.a</a:t>
            </a:r>
            <a:r>
              <a:rPr lang="zh-CN" altLang="en-US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en-US" altLang="zh-CN" sz="2400" b="1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9397" name="文本框 59396"/>
          <p:cNvSpPr txBox="1"/>
          <p:nvPr/>
        </p:nvSpPr>
        <p:spPr>
          <a:xfrm>
            <a:off x="1066800" y="4572000"/>
            <a:ext cx="35052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Clr>
                <a:srgbClr val="000000"/>
              </a:buClr>
            </a:pP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）（</a:t>
            </a: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2x</a:t>
            </a:r>
            <a:r>
              <a:rPr lang="zh-CN" altLang="en-US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sz="2400" b="1" baseline="300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-5xy</a:t>
            </a:r>
            <a:r>
              <a:rPr lang="en-US" altLang="zh-CN" sz="2400" b="1" baseline="300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endParaRPr lang="zh-CN" altLang="en-US" sz="2400" b="1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9398" name="文本框 59397"/>
          <p:cNvSpPr txBox="1"/>
          <p:nvPr/>
        </p:nvSpPr>
        <p:spPr>
          <a:xfrm>
            <a:off x="1066800" y="5029200"/>
            <a:ext cx="65532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Clr>
                <a:srgbClr val="000000"/>
              </a:buClr>
            </a:pP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=8x</a:t>
            </a:r>
            <a:r>
              <a:rPr lang="en-US" altLang="zh-CN" sz="2400" b="1" baseline="300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 </a:t>
            </a:r>
            <a:r>
              <a:rPr lang="zh-CN" altLang="en-US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-5xy</a:t>
            </a:r>
            <a:r>
              <a:rPr lang="en-US" altLang="zh-CN" sz="2400" b="1" baseline="300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endParaRPr lang="zh-CN" altLang="en-US" sz="2400" b="1" baseline="3000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9399" name="文本框 59398"/>
          <p:cNvSpPr txBox="1"/>
          <p:nvPr/>
        </p:nvSpPr>
        <p:spPr>
          <a:xfrm>
            <a:off x="1066800" y="4114800"/>
            <a:ext cx="2667000" cy="100488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Clr>
                <a:srgbClr val="000000"/>
              </a:buClr>
            </a:pP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=15a</a:t>
            </a:r>
            <a:r>
              <a:rPr lang="en-US" altLang="zh-CN" sz="2400" b="1" baseline="300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en-US" altLang="zh-CN" sz="2400" b="1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  <a:buClr>
                <a:srgbClr val="000000"/>
              </a:buClr>
            </a:pPr>
            <a:endParaRPr lang="en-US" altLang="zh-CN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9400" name="文本框 59399"/>
          <p:cNvSpPr txBox="1"/>
          <p:nvPr/>
        </p:nvSpPr>
        <p:spPr>
          <a:xfrm>
            <a:off x="1066800" y="5410200"/>
            <a:ext cx="4343400" cy="100488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Clr>
                <a:srgbClr val="000000"/>
              </a:buClr>
            </a:pP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=[8×</a:t>
            </a:r>
            <a:r>
              <a:rPr lang="zh-CN" altLang="en-US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-5</a:t>
            </a:r>
            <a:r>
              <a:rPr lang="zh-CN" altLang="en-US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en-US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en-US" altLang="zh-CN" sz="2400" b="1" baseline="300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.x</a:t>
            </a:r>
            <a:r>
              <a:rPr lang="zh-CN" altLang="en-US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</a:t>
            </a:r>
            <a:r>
              <a:rPr lang="en-US" altLang="zh-CN" sz="2400" b="1" baseline="300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endParaRPr lang="en-US" altLang="zh-CN" sz="2400" b="1" baseline="3000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  <a:buClr>
                <a:srgbClr val="000000"/>
              </a:buClr>
            </a:pPr>
            <a:endParaRPr lang="en-US" altLang="zh-CN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9401" name="文本框 59400"/>
          <p:cNvSpPr txBox="1"/>
          <p:nvPr/>
        </p:nvSpPr>
        <p:spPr>
          <a:xfrm>
            <a:off x="1066800" y="5853113"/>
            <a:ext cx="3810000" cy="100488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Clr>
                <a:srgbClr val="000000"/>
              </a:buClr>
            </a:pP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=-40x</a:t>
            </a:r>
            <a:r>
              <a:rPr lang="en-US" altLang="zh-CN" sz="2400" b="1" baseline="300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</a:t>
            </a:r>
            <a:r>
              <a:rPr lang="en-US" altLang="zh-CN" sz="2400" b="1" baseline="300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endParaRPr lang="en-US" altLang="zh-CN" sz="2400" b="1" baseline="3000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  <a:buClr>
                <a:srgbClr val="000000"/>
              </a:buClr>
            </a:pPr>
            <a:endParaRPr lang="en-US" altLang="zh-CN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9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9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9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9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9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9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4" grpId="0"/>
      <p:bldP spid="59395" grpId="0"/>
      <p:bldP spid="59396" grpId="0"/>
      <p:bldP spid="59397" grpId="0"/>
      <p:bldP spid="59398" grpId="0"/>
      <p:bldP spid="59399" grpId="0"/>
      <p:bldP spid="59400" grpId="0"/>
      <p:bldP spid="5940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aphicFrame>
        <p:nvGraphicFramePr>
          <p:cNvPr id="62466" name="对象 62465"/>
          <p:cNvGraphicFramePr/>
          <p:nvPr/>
        </p:nvGraphicFramePr>
        <p:xfrm>
          <a:off x="1447800" y="1676400"/>
          <a:ext cx="3124200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1" imgW="1205865" imgH="393700" progId="Equation.3">
                  <p:embed/>
                </p:oleObj>
              </mc:Choice>
              <mc:Fallback>
                <p:oleObj name="" r:id="rId1" imgW="1205865" imgH="393700" progId="Equation.3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2"/>
                      <a:srcRect/>
                      <a:stretch>
                        <a:fillRect/>
                      </a:stretch>
                    </p:blipFill>
                    <p:spPr>
                      <a:xfrm>
                        <a:off x="1447800" y="1676400"/>
                        <a:ext cx="3124200" cy="8445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2467" name="组合 62466"/>
          <p:cNvGrpSpPr/>
          <p:nvPr/>
        </p:nvGrpSpPr>
        <p:grpSpPr>
          <a:xfrm>
            <a:off x="304800" y="457200"/>
            <a:ext cx="8153400" cy="1828800"/>
            <a:chOff x="192" y="288"/>
            <a:chExt cx="5136" cy="1152"/>
          </a:xfrm>
        </p:grpSpPr>
        <p:sp>
          <p:nvSpPr>
            <p:cNvPr id="62468" name="文本框 62467"/>
            <p:cNvSpPr txBox="1"/>
            <p:nvPr/>
          </p:nvSpPr>
          <p:spPr>
            <a:xfrm>
              <a:off x="240" y="288"/>
              <a:ext cx="5088" cy="769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>
                <a:spcBef>
                  <a:spcPct val="50000"/>
                </a:spcBef>
                <a:buClr>
                  <a:srgbClr val="000000"/>
                </a:buClr>
              </a:pPr>
              <a:r>
                <a:rPr lang="en-US" altLang="zh-CN" sz="32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3</a:t>
              </a:r>
              <a:r>
                <a:rPr lang="zh-CN" altLang="en-US" sz="32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：</a:t>
              </a:r>
              <a:r>
                <a:rPr lang="zh-CN" altLang="en-US" sz="2400" b="1" dirty="0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计算</a:t>
              </a:r>
              <a:endPara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lvl="0">
                <a:spcBef>
                  <a:spcPct val="50000"/>
                </a:spcBef>
                <a:buClr>
                  <a:srgbClr val="000000"/>
                </a:buClr>
              </a:pPr>
              <a:r>
                <a:rPr lang="zh-CN" altLang="en-US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（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1</a:t>
              </a:r>
              <a:r>
                <a:rPr lang="zh-CN" altLang="en-US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）</a:t>
              </a:r>
              <a:r>
                <a:rPr lang="zh-CN" altLang="en-US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、（</a:t>
              </a:r>
              <a:r>
                <a:rPr lang="en-US" altLang="zh-CN" sz="28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-4x</a:t>
              </a:r>
              <a:r>
                <a:rPr lang="en-US" altLang="zh-CN" sz="2800" baseline="300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  <a:r>
                <a:rPr lang="zh-CN" altLang="en-US" sz="28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）</a:t>
              </a:r>
              <a:r>
                <a:rPr lang="en-US" altLang="zh-CN" sz="28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. </a:t>
              </a:r>
              <a:r>
                <a:rPr lang="zh-CN" altLang="en-US" sz="28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（</a:t>
              </a:r>
              <a:r>
                <a:rPr lang="en-US" altLang="zh-CN" sz="28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3x+1</a:t>
              </a:r>
              <a:r>
                <a:rPr lang="zh-CN" altLang="en-US" sz="28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）</a:t>
              </a:r>
              <a:endPara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62469" name="文本框 62468"/>
            <p:cNvSpPr txBox="1"/>
            <p:nvPr/>
          </p:nvSpPr>
          <p:spPr>
            <a:xfrm>
              <a:off x="192" y="1152"/>
              <a:ext cx="624" cy="28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>
                <a:spcBef>
                  <a:spcPct val="50000"/>
                </a:spcBef>
                <a:buClr>
                  <a:srgbClr val="000000"/>
                </a:buClr>
              </a:pPr>
              <a:r>
                <a:rPr lang="en-US" altLang="zh-CN" sz="24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  </a:t>
              </a:r>
              <a:r>
                <a:rPr lang="zh-CN" altLang="en-US" sz="24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（</a:t>
              </a:r>
              <a:r>
                <a:rPr lang="en-US" altLang="zh-CN" sz="24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  <a:r>
                <a:rPr lang="zh-CN" altLang="en-US" sz="24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）</a:t>
              </a:r>
              <a:endPara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62470" name="文本框 62469"/>
          <p:cNvSpPr txBox="1"/>
          <p:nvPr/>
        </p:nvSpPr>
        <p:spPr>
          <a:xfrm>
            <a:off x="304800" y="2590800"/>
            <a:ext cx="7772400" cy="9525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Clr>
                <a:srgbClr val="000000"/>
              </a:buClr>
            </a:pP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解：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-4x</a:t>
            </a:r>
            <a:r>
              <a:rPr lang="en-US" altLang="zh-CN" sz="28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 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3x+1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endParaRPr lang="zh-CN" altLang="en-US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  <a:buClr>
                <a:srgbClr val="000000"/>
              </a:buClr>
            </a:pPr>
            <a:endParaRPr lang="zh-CN" altLang="en-US" sz="2800" baseline="30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2471" name="文本框 62470"/>
          <p:cNvSpPr txBox="1"/>
          <p:nvPr/>
        </p:nvSpPr>
        <p:spPr>
          <a:xfrm>
            <a:off x="1143000" y="3505200"/>
            <a:ext cx="5562600" cy="10668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Clr>
                <a:srgbClr val="000000"/>
              </a:buClr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 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-4x</a:t>
            </a:r>
            <a:r>
              <a:rPr lang="en-US" altLang="zh-CN" sz="28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 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3x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+ 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-4x</a:t>
            </a:r>
            <a:r>
              <a:rPr lang="en-US" altLang="zh-CN" sz="28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·1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  <a:buClr>
                <a:srgbClr val="000000"/>
              </a:buClr>
            </a:pPr>
            <a:endParaRPr lang="en-US" altLang="zh-CN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2472" name="文本框 62471"/>
          <p:cNvSpPr txBox="1"/>
          <p:nvPr/>
        </p:nvSpPr>
        <p:spPr>
          <a:xfrm>
            <a:off x="1143000" y="4343400"/>
            <a:ext cx="4876800" cy="10668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Clr>
                <a:srgbClr val="000000"/>
              </a:buClr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-4×3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en-US" altLang="zh-CN" sz="28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 x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+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-4x</a:t>
            </a:r>
            <a:r>
              <a:rPr lang="en-US" altLang="zh-CN" sz="28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endParaRPr lang="zh-CN" altLang="en-US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  <a:buClr>
                <a:srgbClr val="000000"/>
              </a:buClr>
            </a:pPr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2473" name="文本框 62472"/>
          <p:cNvSpPr txBox="1"/>
          <p:nvPr/>
        </p:nvSpPr>
        <p:spPr>
          <a:xfrm>
            <a:off x="1143000" y="4953000"/>
            <a:ext cx="3733800" cy="5191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Clr>
                <a:srgbClr val="000000"/>
              </a:buClr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=-12x</a:t>
            </a:r>
            <a:r>
              <a:rPr lang="en-US" altLang="zh-CN" sz="28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-4x</a:t>
            </a:r>
            <a:r>
              <a:rPr lang="en-US" altLang="zh-CN" sz="28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endParaRPr lang="en-US" altLang="zh-CN" sz="2800" baseline="30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2474" name="文本框 62473"/>
          <p:cNvSpPr txBox="1"/>
          <p:nvPr/>
        </p:nvSpPr>
        <p:spPr>
          <a:xfrm>
            <a:off x="2514600" y="304800"/>
            <a:ext cx="4248150" cy="7016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/>
            <a:r>
              <a:rPr lang="zh-CN" altLang="en-US" sz="40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单项式乘以多项式</a:t>
            </a:r>
            <a:endParaRPr lang="zh-CN" altLang="en-US" sz="4000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2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2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2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2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0" grpId="0"/>
      <p:bldP spid="62471" grpId="0"/>
      <p:bldP spid="62472" grpId="0"/>
      <p:bldP spid="6247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66562" name="组合 66561"/>
          <p:cNvGrpSpPr/>
          <p:nvPr/>
        </p:nvGrpSpPr>
        <p:grpSpPr>
          <a:xfrm>
            <a:off x="609600" y="609600"/>
            <a:ext cx="7696200" cy="1531938"/>
            <a:chOff x="96" y="3024"/>
            <a:chExt cx="4848" cy="963"/>
          </a:xfrm>
        </p:grpSpPr>
        <p:sp>
          <p:nvSpPr>
            <p:cNvPr id="66563" name="文本框 66562"/>
            <p:cNvSpPr txBox="1"/>
            <p:nvPr/>
          </p:nvSpPr>
          <p:spPr>
            <a:xfrm>
              <a:off x="96" y="3163"/>
              <a:ext cx="4848" cy="82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>
                <a:spcBef>
                  <a:spcPct val="50000"/>
                </a:spcBef>
                <a:buClr>
                  <a:srgbClr val="000000"/>
                </a:buClr>
              </a:pPr>
              <a:r>
                <a:rPr lang="en-US" altLang="zh-CN" sz="32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    </a:t>
              </a:r>
              <a:r>
                <a:rPr lang="en-US" altLang="zh-CN" sz="3200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(2)                                                 </a:t>
              </a:r>
              <a:endPara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lvl="0">
                <a:spcBef>
                  <a:spcPct val="50000"/>
                </a:spcBef>
                <a:buClr>
                  <a:srgbClr val="000000"/>
                </a:buClr>
              </a:pPr>
              <a:r>
                <a:rPr lang="en-US" altLang="zh-CN" sz="3200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      </a:t>
              </a:r>
              <a:endPara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66564" name="对象 66563"/>
            <p:cNvGraphicFramePr/>
            <p:nvPr/>
          </p:nvGraphicFramePr>
          <p:xfrm>
            <a:off x="1104" y="3024"/>
            <a:ext cx="1872" cy="5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1" name="" r:id="rId1" imgW="1205865" imgH="393700" progId="Equation.3">
                    <p:embed/>
                  </p:oleObj>
                </mc:Choice>
                <mc:Fallback>
                  <p:oleObj name="" r:id="rId1" imgW="1205865" imgH="393700" progId="Equation.3">
                    <p:embed/>
                    <p:pic>
                      <p:nvPicPr>
                        <p:cNvPr id="0" name="图片 3080"/>
                        <p:cNvPicPr/>
                        <p:nvPr/>
                      </p:nvPicPr>
                      <p:blipFill>
                        <a:blip r:embed="rId2"/>
                        <a:srcRect/>
                        <a:stretch>
                          <a:fillRect/>
                        </a:stretch>
                      </p:blipFill>
                      <p:spPr>
                        <a:xfrm>
                          <a:off x="1104" y="3024"/>
                          <a:ext cx="1872" cy="50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6565" name="组合 66564"/>
          <p:cNvGrpSpPr/>
          <p:nvPr/>
        </p:nvGrpSpPr>
        <p:grpSpPr>
          <a:xfrm>
            <a:off x="1447800" y="1447800"/>
            <a:ext cx="5181600" cy="960438"/>
            <a:chOff x="1152" y="864"/>
            <a:chExt cx="3264" cy="605"/>
          </a:xfrm>
        </p:grpSpPr>
        <p:sp>
          <p:nvSpPr>
            <p:cNvPr id="66566" name="文本框 66565"/>
            <p:cNvSpPr txBox="1"/>
            <p:nvPr/>
          </p:nvSpPr>
          <p:spPr>
            <a:xfrm>
              <a:off x="1152" y="960"/>
              <a:ext cx="3264" cy="3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>
                <a:spcBef>
                  <a:spcPct val="50000"/>
                </a:spcBef>
                <a:buClr>
                  <a:srgbClr val="000000"/>
                </a:buClr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=     ab</a:t>
              </a:r>
              <a:r>
                <a:rPr lang="en-US" altLang="zh-CN" sz="3200" baseline="300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  <a:r>
                <a:rPr lang="en-US" altLang="zh-CN" sz="3200" err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·</a:t>
              </a:r>
              <a:r>
                <a:rPr lang="zh-CN" altLang="en-US" sz="3200" err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　</a:t>
              </a:r>
              <a:r>
                <a:rPr lang="en-US" altLang="zh-CN" sz="3200" err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ab</a:t>
              </a:r>
              <a:r>
                <a:rPr lang="zh-CN" altLang="en-US" sz="3200" err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＋</a:t>
              </a:r>
              <a:r>
                <a:rPr lang="en-US" altLang="zh-CN" sz="3200" err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(-2ab) ·</a:t>
              </a:r>
              <a:r>
                <a:rPr lang="zh-CN" altLang="en-US" sz="3200" err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　</a:t>
              </a:r>
              <a:r>
                <a:rPr lang="en-US" altLang="zh-CN" sz="3200" err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ab</a:t>
              </a:r>
              <a:endPara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pSp>
          <p:nvGrpSpPr>
            <p:cNvPr id="66567" name="组合 66566"/>
            <p:cNvGrpSpPr/>
            <p:nvPr/>
          </p:nvGrpSpPr>
          <p:grpSpPr>
            <a:xfrm>
              <a:off x="2016" y="864"/>
              <a:ext cx="336" cy="557"/>
              <a:chOff x="1728" y="720"/>
              <a:chExt cx="336" cy="557"/>
            </a:xfrm>
          </p:grpSpPr>
          <p:grpSp>
            <p:nvGrpSpPr>
              <p:cNvPr id="66568" name="组合 66567"/>
              <p:cNvGrpSpPr/>
              <p:nvPr/>
            </p:nvGrpSpPr>
            <p:grpSpPr>
              <a:xfrm>
                <a:off x="1728" y="720"/>
                <a:ext cx="240" cy="365"/>
                <a:chOff x="1728" y="720"/>
                <a:chExt cx="240" cy="365"/>
              </a:xfrm>
            </p:grpSpPr>
            <p:sp>
              <p:nvSpPr>
                <p:cNvPr id="66569" name="文本框 66568"/>
                <p:cNvSpPr txBox="1"/>
                <p:nvPr/>
              </p:nvSpPr>
              <p:spPr>
                <a:xfrm>
                  <a:off x="1728" y="720"/>
                  <a:ext cx="240" cy="365"/>
                </a:xfrm>
                <a:prstGeom prst="rect">
                  <a:avLst/>
                </a:prstGeom>
                <a:noFill/>
                <a:ln w="9525">
                  <a:noFill/>
                  <a:miter/>
                </a:ln>
              </p:spPr>
              <p:txBody>
                <a:bodyPr>
                  <a:spAutoFit/>
                </a:bodyPr>
                <a:p>
                  <a:pPr lvl="0">
                    <a:spcBef>
                      <a:spcPct val="50000"/>
                    </a:spcBef>
                    <a:buClr>
                      <a:srgbClr val="000000"/>
                    </a:buClr>
                  </a:pPr>
                  <a:r>
                    <a:rPr lang="zh-CN" altLang="en-US" sz="320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１</a:t>
                  </a:r>
                  <a:endParaRPr lang="zh-CN" altLang="en-US"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66570" name="直接连接符 66569"/>
                <p:cNvSpPr/>
                <p:nvPr/>
              </p:nvSpPr>
              <p:spPr>
                <a:xfrm>
                  <a:off x="1824" y="1008"/>
                  <a:ext cx="144" cy="0"/>
                </a:xfrm>
                <a:prstGeom prst="line">
                  <a:avLst/>
                </a:prstGeom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sp>
            <p:nvSpPr>
              <p:cNvPr id="66571" name="文本框 66570"/>
              <p:cNvSpPr txBox="1"/>
              <p:nvPr/>
            </p:nvSpPr>
            <p:spPr>
              <a:xfrm>
                <a:off x="1728" y="912"/>
                <a:ext cx="336" cy="365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>
                  <a:spcBef>
                    <a:spcPct val="50000"/>
                  </a:spcBef>
                  <a:buClr>
                    <a:srgbClr val="000000"/>
                  </a:buClr>
                </a:pPr>
                <a:r>
                  <a:rPr lang="zh-CN" altLang="en-US"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２</a:t>
                </a:r>
                <a:endParaRPr lang="zh-CN" altLang="en-US" sz="3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66572" name="组合 66571"/>
            <p:cNvGrpSpPr/>
            <p:nvPr/>
          </p:nvGrpSpPr>
          <p:grpSpPr>
            <a:xfrm>
              <a:off x="3504" y="864"/>
              <a:ext cx="336" cy="557"/>
              <a:chOff x="1728" y="720"/>
              <a:chExt cx="336" cy="557"/>
            </a:xfrm>
          </p:grpSpPr>
          <p:grpSp>
            <p:nvGrpSpPr>
              <p:cNvPr id="66573" name="组合 66572"/>
              <p:cNvGrpSpPr/>
              <p:nvPr/>
            </p:nvGrpSpPr>
            <p:grpSpPr>
              <a:xfrm>
                <a:off x="1728" y="720"/>
                <a:ext cx="240" cy="365"/>
                <a:chOff x="1728" y="720"/>
                <a:chExt cx="240" cy="365"/>
              </a:xfrm>
            </p:grpSpPr>
            <p:sp>
              <p:nvSpPr>
                <p:cNvPr id="66574" name="文本框 66573"/>
                <p:cNvSpPr txBox="1"/>
                <p:nvPr/>
              </p:nvSpPr>
              <p:spPr>
                <a:xfrm>
                  <a:off x="1728" y="720"/>
                  <a:ext cx="240" cy="365"/>
                </a:xfrm>
                <a:prstGeom prst="rect">
                  <a:avLst/>
                </a:prstGeom>
                <a:noFill/>
                <a:ln w="9525">
                  <a:noFill/>
                  <a:miter/>
                </a:ln>
              </p:spPr>
              <p:txBody>
                <a:bodyPr>
                  <a:spAutoFit/>
                </a:bodyPr>
                <a:p>
                  <a:pPr lvl="0">
                    <a:spcBef>
                      <a:spcPct val="50000"/>
                    </a:spcBef>
                    <a:buClr>
                      <a:srgbClr val="000000"/>
                    </a:buClr>
                  </a:pPr>
                  <a:r>
                    <a:rPr lang="zh-CN" altLang="en-US" sz="320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１</a:t>
                  </a:r>
                  <a:endParaRPr lang="zh-CN" altLang="en-US"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66575" name="直接连接符 66574"/>
                <p:cNvSpPr/>
                <p:nvPr/>
              </p:nvSpPr>
              <p:spPr>
                <a:xfrm>
                  <a:off x="1824" y="1008"/>
                  <a:ext cx="144" cy="0"/>
                </a:xfrm>
                <a:prstGeom prst="line">
                  <a:avLst/>
                </a:prstGeom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sp>
            <p:nvSpPr>
              <p:cNvPr id="66576" name="文本框 66575"/>
              <p:cNvSpPr txBox="1"/>
              <p:nvPr/>
            </p:nvSpPr>
            <p:spPr>
              <a:xfrm>
                <a:off x="1728" y="912"/>
                <a:ext cx="336" cy="365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>
                  <a:spcBef>
                    <a:spcPct val="50000"/>
                  </a:spcBef>
                  <a:buClr>
                    <a:srgbClr val="000000"/>
                  </a:buClr>
                </a:pPr>
                <a:r>
                  <a:rPr lang="zh-CN" altLang="en-US"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２</a:t>
                </a:r>
                <a:endParaRPr lang="zh-CN" altLang="en-US" sz="3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66577" name="组合 66576"/>
            <p:cNvGrpSpPr/>
            <p:nvPr/>
          </p:nvGrpSpPr>
          <p:grpSpPr>
            <a:xfrm>
              <a:off x="1392" y="864"/>
              <a:ext cx="240" cy="605"/>
              <a:chOff x="1104" y="768"/>
              <a:chExt cx="240" cy="605"/>
            </a:xfrm>
          </p:grpSpPr>
          <p:sp>
            <p:nvSpPr>
              <p:cNvPr id="66578" name="直接连接符 66577"/>
              <p:cNvSpPr/>
              <p:nvPr/>
            </p:nvSpPr>
            <p:spPr>
              <a:xfrm>
                <a:off x="1104" y="1056"/>
                <a:ext cx="192" cy="0"/>
              </a:xfrm>
              <a:prstGeom prst="line">
                <a:avLst/>
              </a:prstGeom>
              <a:ln w="635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6579" name="文本框 66578"/>
              <p:cNvSpPr txBox="1"/>
              <p:nvPr/>
            </p:nvSpPr>
            <p:spPr>
              <a:xfrm>
                <a:off x="1104" y="768"/>
                <a:ext cx="240" cy="365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>
                  <a:spcBef>
                    <a:spcPct val="50000"/>
                  </a:spcBef>
                  <a:buClr>
                    <a:srgbClr val="000000"/>
                  </a:buClr>
                </a:pPr>
                <a:r>
                  <a:rPr lang="en-US" altLang="zh-CN"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endPara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6580" name="文本框 66579"/>
              <p:cNvSpPr txBox="1"/>
              <p:nvPr/>
            </p:nvSpPr>
            <p:spPr>
              <a:xfrm>
                <a:off x="1104" y="1008"/>
                <a:ext cx="240" cy="365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>
                  <a:spcBef>
                    <a:spcPct val="50000"/>
                  </a:spcBef>
                  <a:buClr>
                    <a:srgbClr val="000000"/>
                  </a:buClr>
                </a:pPr>
                <a:r>
                  <a:rPr lang="en-US" altLang="zh-CN"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endPara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66581" name="组合 66580"/>
          <p:cNvGrpSpPr/>
          <p:nvPr/>
        </p:nvGrpSpPr>
        <p:grpSpPr>
          <a:xfrm>
            <a:off x="1447800" y="2362200"/>
            <a:ext cx="8305800" cy="1036638"/>
            <a:chOff x="528" y="2064"/>
            <a:chExt cx="5232" cy="653"/>
          </a:xfrm>
        </p:grpSpPr>
        <p:grpSp>
          <p:nvGrpSpPr>
            <p:cNvPr id="66582" name="组合 66581"/>
            <p:cNvGrpSpPr/>
            <p:nvPr/>
          </p:nvGrpSpPr>
          <p:grpSpPr>
            <a:xfrm>
              <a:off x="960" y="2112"/>
              <a:ext cx="240" cy="605"/>
              <a:chOff x="1104" y="768"/>
              <a:chExt cx="240" cy="605"/>
            </a:xfrm>
          </p:grpSpPr>
          <p:sp>
            <p:nvSpPr>
              <p:cNvPr id="66583" name="直接连接符 66582"/>
              <p:cNvSpPr/>
              <p:nvPr/>
            </p:nvSpPr>
            <p:spPr>
              <a:xfrm>
                <a:off x="1104" y="1056"/>
                <a:ext cx="192" cy="0"/>
              </a:xfrm>
              <a:prstGeom prst="line">
                <a:avLst/>
              </a:prstGeom>
              <a:ln w="635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6584" name="文本框 66583"/>
              <p:cNvSpPr txBox="1"/>
              <p:nvPr/>
            </p:nvSpPr>
            <p:spPr>
              <a:xfrm>
                <a:off x="1104" y="768"/>
                <a:ext cx="240" cy="365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>
                  <a:spcBef>
                    <a:spcPct val="50000"/>
                  </a:spcBef>
                  <a:buClr>
                    <a:srgbClr val="000000"/>
                  </a:buClr>
                </a:pPr>
                <a:r>
                  <a:rPr lang="en-US" altLang="zh-CN"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endPara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6585" name="文本框 66584"/>
              <p:cNvSpPr txBox="1"/>
              <p:nvPr/>
            </p:nvSpPr>
            <p:spPr>
              <a:xfrm>
                <a:off x="1104" y="1008"/>
                <a:ext cx="240" cy="365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>
                  <a:spcBef>
                    <a:spcPct val="50000"/>
                  </a:spcBef>
                  <a:buClr>
                    <a:srgbClr val="000000"/>
                  </a:buClr>
                </a:pPr>
                <a:r>
                  <a:rPr lang="en-US" altLang="zh-CN"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endPara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66586" name="组合 66585"/>
            <p:cNvGrpSpPr/>
            <p:nvPr/>
          </p:nvGrpSpPr>
          <p:grpSpPr>
            <a:xfrm>
              <a:off x="528" y="2064"/>
              <a:ext cx="5232" cy="605"/>
              <a:chOff x="336" y="1920"/>
              <a:chExt cx="5232" cy="605"/>
            </a:xfrm>
          </p:grpSpPr>
          <p:sp>
            <p:nvSpPr>
              <p:cNvPr id="66587" name="文本框 66586"/>
              <p:cNvSpPr txBox="1"/>
              <p:nvPr/>
            </p:nvSpPr>
            <p:spPr>
              <a:xfrm>
                <a:off x="336" y="2064"/>
                <a:ext cx="5232" cy="365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>
                  <a:spcBef>
                    <a:spcPct val="50000"/>
                  </a:spcBef>
                  <a:buClr>
                    <a:srgbClr val="000000"/>
                  </a:buClr>
                </a:pPr>
                <a:r>
                  <a:rPr lang="en-US" altLang="zh-CN"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=  (     ×   )(a·a)(b</a:t>
                </a:r>
                <a:r>
                  <a:rPr lang="en-US" altLang="zh-CN" sz="3200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en-US" altLang="zh-CN"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·b)+(-2 ×     )(a·a)(b·b)</a:t>
                </a:r>
                <a:endPara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grpSp>
            <p:nvGrpSpPr>
              <p:cNvPr id="66588" name="组合 66587"/>
              <p:cNvGrpSpPr/>
              <p:nvPr/>
            </p:nvGrpSpPr>
            <p:grpSpPr>
              <a:xfrm>
                <a:off x="1248" y="1968"/>
                <a:ext cx="336" cy="557"/>
                <a:chOff x="1728" y="720"/>
                <a:chExt cx="336" cy="557"/>
              </a:xfrm>
            </p:grpSpPr>
            <p:grpSp>
              <p:nvGrpSpPr>
                <p:cNvPr id="66589" name="组合 66588"/>
                <p:cNvGrpSpPr/>
                <p:nvPr/>
              </p:nvGrpSpPr>
              <p:grpSpPr>
                <a:xfrm>
                  <a:off x="1728" y="720"/>
                  <a:ext cx="240" cy="365"/>
                  <a:chOff x="1728" y="720"/>
                  <a:chExt cx="240" cy="365"/>
                </a:xfrm>
              </p:grpSpPr>
              <p:sp>
                <p:nvSpPr>
                  <p:cNvPr id="66590" name="文本框 66589"/>
                  <p:cNvSpPr txBox="1"/>
                  <p:nvPr/>
                </p:nvSpPr>
                <p:spPr>
                  <a:xfrm>
                    <a:off x="1728" y="720"/>
                    <a:ext cx="240" cy="365"/>
                  </a:xfrm>
                  <a:prstGeom prst="rect">
                    <a:avLst/>
                  </a:prstGeom>
                  <a:noFill/>
                  <a:ln w="9525">
                    <a:noFill/>
                    <a:miter/>
                  </a:ln>
                </p:spPr>
                <p:txBody>
                  <a:bodyPr>
                    <a:spAutoFit/>
                  </a:bodyPr>
                  <a:p>
                    <a:pPr lvl="0">
                      <a:spcBef>
                        <a:spcPct val="50000"/>
                      </a:spcBef>
                      <a:buClr>
                        <a:srgbClr val="000000"/>
                      </a:buClr>
                    </a:pPr>
                    <a:r>
                      <a:rPr lang="zh-CN" altLang="en-US" sz="320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rPr>
                      <a:t>１</a:t>
                    </a:r>
                    <a:endParaRPr lang="zh-CN" altLang="en-US" sz="320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66591" name="直接连接符 66590"/>
                  <p:cNvSpPr/>
                  <p:nvPr/>
                </p:nvSpPr>
                <p:spPr>
                  <a:xfrm>
                    <a:off x="1824" y="1008"/>
                    <a:ext cx="144" cy="0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sp>
              <p:nvSpPr>
                <p:cNvPr id="66592" name="文本框 66591"/>
                <p:cNvSpPr txBox="1"/>
                <p:nvPr/>
              </p:nvSpPr>
              <p:spPr>
                <a:xfrm>
                  <a:off x="1728" y="912"/>
                  <a:ext cx="336" cy="365"/>
                </a:xfrm>
                <a:prstGeom prst="rect">
                  <a:avLst/>
                </a:prstGeom>
                <a:noFill/>
                <a:ln w="9525">
                  <a:noFill/>
                  <a:miter/>
                </a:ln>
              </p:spPr>
              <p:txBody>
                <a:bodyPr>
                  <a:spAutoFit/>
                </a:bodyPr>
                <a:p>
                  <a:pPr lvl="0">
                    <a:spcBef>
                      <a:spcPct val="50000"/>
                    </a:spcBef>
                    <a:buClr>
                      <a:srgbClr val="000000"/>
                    </a:buClr>
                  </a:pPr>
                  <a:r>
                    <a:rPr lang="zh-CN" altLang="en-US" sz="320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２</a:t>
                  </a:r>
                  <a:endParaRPr lang="zh-CN" altLang="en-US"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66593" name="组合 66592"/>
              <p:cNvGrpSpPr/>
              <p:nvPr/>
            </p:nvGrpSpPr>
            <p:grpSpPr>
              <a:xfrm>
                <a:off x="3360" y="1920"/>
                <a:ext cx="336" cy="557"/>
                <a:chOff x="1728" y="720"/>
                <a:chExt cx="336" cy="557"/>
              </a:xfrm>
            </p:grpSpPr>
            <p:grpSp>
              <p:nvGrpSpPr>
                <p:cNvPr id="66594" name="组合 66593"/>
                <p:cNvGrpSpPr/>
                <p:nvPr/>
              </p:nvGrpSpPr>
              <p:grpSpPr>
                <a:xfrm>
                  <a:off x="1728" y="720"/>
                  <a:ext cx="240" cy="365"/>
                  <a:chOff x="1728" y="720"/>
                  <a:chExt cx="240" cy="365"/>
                </a:xfrm>
              </p:grpSpPr>
              <p:sp>
                <p:nvSpPr>
                  <p:cNvPr id="66595" name="文本框 66594"/>
                  <p:cNvSpPr txBox="1"/>
                  <p:nvPr/>
                </p:nvSpPr>
                <p:spPr>
                  <a:xfrm>
                    <a:off x="1728" y="720"/>
                    <a:ext cx="240" cy="365"/>
                  </a:xfrm>
                  <a:prstGeom prst="rect">
                    <a:avLst/>
                  </a:prstGeom>
                  <a:noFill/>
                  <a:ln w="9525">
                    <a:noFill/>
                    <a:miter/>
                  </a:ln>
                </p:spPr>
                <p:txBody>
                  <a:bodyPr>
                    <a:spAutoFit/>
                  </a:bodyPr>
                  <a:p>
                    <a:pPr lvl="0">
                      <a:spcBef>
                        <a:spcPct val="50000"/>
                      </a:spcBef>
                      <a:buClr>
                        <a:srgbClr val="000000"/>
                      </a:buClr>
                    </a:pPr>
                    <a:r>
                      <a:rPr lang="zh-CN" altLang="en-US" sz="320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rPr>
                      <a:t>１</a:t>
                    </a:r>
                    <a:endParaRPr lang="zh-CN" altLang="en-US" sz="320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66596" name="直接连接符 66595"/>
                  <p:cNvSpPr/>
                  <p:nvPr/>
                </p:nvSpPr>
                <p:spPr>
                  <a:xfrm>
                    <a:off x="1824" y="1008"/>
                    <a:ext cx="144" cy="0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sp>
              <p:nvSpPr>
                <p:cNvPr id="66597" name="文本框 66596"/>
                <p:cNvSpPr txBox="1"/>
                <p:nvPr/>
              </p:nvSpPr>
              <p:spPr>
                <a:xfrm>
                  <a:off x="1728" y="912"/>
                  <a:ext cx="336" cy="365"/>
                </a:xfrm>
                <a:prstGeom prst="rect">
                  <a:avLst/>
                </a:prstGeom>
                <a:noFill/>
                <a:ln w="9525">
                  <a:noFill/>
                  <a:miter/>
                </a:ln>
              </p:spPr>
              <p:txBody>
                <a:bodyPr>
                  <a:spAutoFit/>
                </a:bodyPr>
                <a:p>
                  <a:pPr lvl="0">
                    <a:spcBef>
                      <a:spcPct val="50000"/>
                    </a:spcBef>
                    <a:buClr>
                      <a:srgbClr val="000000"/>
                    </a:buClr>
                  </a:pPr>
                  <a:r>
                    <a:rPr lang="zh-CN" altLang="en-US" sz="320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２</a:t>
                  </a:r>
                  <a:endParaRPr lang="zh-CN" altLang="en-US"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</p:grpSp>
        </p:grpSp>
      </p:grpSp>
      <p:grpSp>
        <p:nvGrpSpPr>
          <p:cNvPr id="66598" name="组合 66597"/>
          <p:cNvGrpSpPr/>
          <p:nvPr/>
        </p:nvGrpSpPr>
        <p:grpSpPr>
          <a:xfrm>
            <a:off x="1371600" y="3429000"/>
            <a:ext cx="5791200" cy="960438"/>
            <a:chOff x="720" y="2736"/>
            <a:chExt cx="3648" cy="605"/>
          </a:xfrm>
        </p:grpSpPr>
        <p:sp>
          <p:nvSpPr>
            <p:cNvPr id="66599" name="文本框 66598"/>
            <p:cNvSpPr txBox="1"/>
            <p:nvPr/>
          </p:nvSpPr>
          <p:spPr>
            <a:xfrm>
              <a:off x="720" y="2880"/>
              <a:ext cx="3648" cy="3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>
                <a:spcBef>
                  <a:spcPct val="50000"/>
                </a:spcBef>
                <a:buClr>
                  <a:srgbClr val="000000"/>
                </a:buClr>
              </a:pPr>
              <a:r>
                <a:rPr lang="zh-CN" altLang="en-US" sz="32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＝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a</a:t>
              </a:r>
              <a:r>
                <a:rPr lang="en-US" altLang="zh-CN" sz="3200" baseline="300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b</a:t>
              </a:r>
              <a:r>
                <a:rPr lang="en-US" altLang="zh-CN" sz="3200" baseline="300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3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-a</a:t>
              </a:r>
              <a:r>
                <a:rPr lang="en-US" altLang="zh-CN" sz="3200" baseline="300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b</a:t>
              </a:r>
              <a:r>
                <a:rPr lang="en-US" altLang="zh-CN" sz="3200" baseline="300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  <a:endParaRPr lang="en-US" altLang="zh-CN" sz="32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pSp>
          <p:nvGrpSpPr>
            <p:cNvPr id="66600" name="组合 66599"/>
            <p:cNvGrpSpPr/>
            <p:nvPr/>
          </p:nvGrpSpPr>
          <p:grpSpPr>
            <a:xfrm>
              <a:off x="1248" y="2736"/>
              <a:ext cx="240" cy="605"/>
              <a:chOff x="1104" y="768"/>
              <a:chExt cx="240" cy="605"/>
            </a:xfrm>
          </p:grpSpPr>
          <p:sp>
            <p:nvSpPr>
              <p:cNvPr id="66601" name="直接连接符 66600"/>
              <p:cNvSpPr/>
              <p:nvPr/>
            </p:nvSpPr>
            <p:spPr>
              <a:xfrm>
                <a:off x="1104" y="1056"/>
                <a:ext cx="192" cy="0"/>
              </a:xfrm>
              <a:prstGeom prst="line">
                <a:avLst/>
              </a:prstGeom>
              <a:ln w="635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6602" name="文本框 66601"/>
              <p:cNvSpPr txBox="1"/>
              <p:nvPr/>
            </p:nvSpPr>
            <p:spPr>
              <a:xfrm>
                <a:off x="1104" y="768"/>
                <a:ext cx="240" cy="365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>
                  <a:spcBef>
                    <a:spcPct val="50000"/>
                  </a:spcBef>
                  <a:buClr>
                    <a:srgbClr val="000000"/>
                  </a:buClr>
                </a:pPr>
                <a:r>
                  <a:rPr lang="en-US" altLang="zh-CN"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endPara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6603" name="文本框 66602"/>
              <p:cNvSpPr txBox="1"/>
              <p:nvPr/>
            </p:nvSpPr>
            <p:spPr>
              <a:xfrm>
                <a:off x="1104" y="1008"/>
                <a:ext cx="240" cy="365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>
                  <a:spcBef>
                    <a:spcPct val="50000"/>
                  </a:spcBef>
                  <a:buClr>
                    <a:srgbClr val="000000"/>
                  </a:buClr>
                </a:pPr>
                <a:r>
                  <a:rPr lang="en-US" altLang="zh-CN"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endPara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500"/>
                                        <p:tgtEl>
                                          <p:spTgt spid="66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66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66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04450" name="标题 104449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zh-CN" altLang="en-US" dirty="0">
                <a:solidFill>
                  <a:srgbClr val="0000FF"/>
                </a:solidFill>
              </a:rPr>
              <a:t>三、互相提高：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104451" name="文本占位符 104450"/>
          <p:cNvSpPr>
            <a:spLocks noGrp="1"/>
          </p:cNvSpPr>
          <p:nvPr>
            <p:ph type="body" idx="1"/>
          </p:nvPr>
        </p:nvSpPr>
        <p:spPr/>
        <p:txBody>
          <a:bodyPr/>
          <a:p>
            <a:r>
              <a:rPr lang="zh-CN" altLang="en-US" sz="4400" dirty="0">
                <a:solidFill>
                  <a:srgbClr val="FF0000"/>
                </a:solidFill>
              </a:rPr>
              <a:t>要求：</a:t>
            </a:r>
            <a:r>
              <a:rPr lang="en-US" altLang="zh-CN" sz="4000" dirty="0">
                <a:solidFill>
                  <a:srgbClr val="0000FF"/>
                </a:solidFill>
              </a:rPr>
              <a:t>1.</a:t>
            </a:r>
            <a:r>
              <a:rPr lang="zh-CN" altLang="en-US" sz="4000" dirty="0">
                <a:solidFill>
                  <a:srgbClr val="0000FF"/>
                </a:solidFill>
              </a:rPr>
              <a:t>基础题口头或书面练习（师友互相对答案）</a:t>
            </a:r>
            <a:endParaRPr lang="zh-CN" altLang="en-US" sz="4000" dirty="0">
              <a:solidFill>
                <a:srgbClr val="0000FF"/>
              </a:solidFill>
            </a:endParaRPr>
          </a:p>
          <a:p>
            <a:r>
              <a:rPr lang="en-US" altLang="zh-CN" sz="4000" dirty="0">
                <a:solidFill>
                  <a:srgbClr val="0000FF"/>
                </a:solidFill>
              </a:rPr>
              <a:t>2.</a:t>
            </a:r>
            <a:r>
              <a:rPr lang="zh-CN" altLang="en-US" sz="4000" dirty="0">
                <a:solidFill>
                  <a:srgbClr val="0000FF"/>
                </a:solidFill>
              </a:rPr>
              <a:t>提高题，学师讲解，学友一定要有笔记。</a:t>
            </a:r>
            <a:endParaRPr lang="zh-CN" altLang="en-US" sz="4000" dirty="0">
              <a:solidFill>
                <a:srgbClr val="0000FF"/>
              </a:solidFill>
            </a:endParaRPr>
          </a:p>
          <a:p>
            <a:r>
              <a:rPr lang="zh-CN" altLang="en-US" sz="4000" dirty="0">
                <a:solidFill>
                  <a:srgbClr val="0000FF"/>
                </a:solidFill>
              </a:rPr>
              <a:t>讲出习题要点、易错点、注意点。</a:t>
            </a:r>
            <a:endParaRPr lang="zh-CN" altLang="en-US" sz="4000" dirty="0">
              <a:solidFill>
                <a:srgbClr val="0000FF"/>
              </a:solidFill>
            </a:endParaRPr>
          </a:p>
          <a:p>
            <a:r>
              <a:rPr lang="en-US" altLang="zh-CN" sz="4000" dirty="0">
                <a:solidFill>
                  <a:srgbClr val="0000FF"/>
                </a:solidFill>
              </a:rPr>
              <a:t>3.</a:t>
            </a:r>
            <a:r>
              <a:rPr lang="zh-CN" altLang="en-US" sz="4000" dirty="0">
                <a:solidFill>
                  <a:srgbClr val="0000FF"/>
                </a:solidFill>
              </a:rPr>
              <a:t>师友再相互出题，反复练习。</a:t>
            </a:r>
            <a:endParaRPr lang="zh-CN" altLang="en-US" sz="4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55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55</Template>
  <TotalTime>0</TotalTime>
  <Words>1709</Words>
  <Application>WPS 演示</Application>
  <PresentationFormat>  </PresentationFormat>
  <Paragraphs>215</Paragraphs>
  <Slides>19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23</vt:i4>
      </vt:variant>
      <vt:variant>
        <vt:lpstr>幻灯片标题</vt:lpstr>
      </vt:variant>
      <vt:variant>
        <vt:i4>19</vt:i4>
      </vt:variant>
    </vt:vector>
  </HeadingPairs>
  <TitlesOfParts>
    <vt:vector size="55" baseType="lpstr">
      <vt:lpstr>Arial</vt:lpstr>
      <vt:lpstr>宋体</vt:lpstr>
      <vt:lpstr>Wingdings</vt:lpstr>
      <vt:lpstr>Times New Roman</vt:lpstr>
      <vt:lpstr>DotumChe</vt:lpstr>
      <vt:lpstr>隶书</vt:lpstr>
      <vt:lpstr>楷体_GB2312</vt:lpstr>
      <vt:lpstr>Symbol</vt:lpstr>
      <vt:lpstr>微软雅黑</vt:lpstr>
      <vt:lpstr>Arial Unicode MS</vt:lpstr>
      <vt:lpstr>Calibri</vt:lpstr>
      <vt:lpstr>新宋体</vt:lpstr>
      <vt:lpstr>55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Equation.3</vt:lpstr>
      <vt:lpstr>Equation.3</vt:lpstr>
      <vt:lpstr>Equation.DSMT4</vt:lpstr>
      <vt:lpstr>Equation.DSMT4</vt:lpstr>
      <vt:lpstr>Equation.DSMT4</vt:lpstr>
      <vt:lpstr>第八章 整式的乘法复习（2） </vt:lpstr>
      <vt:lpstr>复习过程</vt:lpstr>
      <vt:lpstr>复习过程</vt:lpstr>
      <vt:lpstr>二、题型讲解：</vt:lpstr>
      <vt:lpstr>PowerPoint 演示文稿</vt:lpstr>
      <vt:lpstr>PowerPoint 演示文稿</vt:lpstr>
      <vt:lpstr>PowerPoint 演示文稿</vt:lpstr>
      <vt:lpstr>PowerPoint 演示文稿</vt:lpstr>
      <vt:lpstr>三、互相提高：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四、总结提升：</vt:lpstr>
      <vt:lpstr>PowerPoint 演示文稿</vt:lpstr>
      <vt:lpstr>PowerPoint 演示文稿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 </dc:creator>
  <cp:keywords>  </cp:keywords>
  <dc:description> </dc:description>
  <dc:subject>  </dc:subject>
  <cp:category> </cp:category>
  <cp:lastModifiedBy>Administrator</cp:lastModifiedBy>
  <cp:revision>3</cp:revision>
  <dcterms:created xsi:type="dcterms:W3CDTF">2015-11-12T08:40:00Z</dcterms:created>
  <dcterms:modified xsi:type="dcterms:W3CDTF">2018-12-28T06:52:44Z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KSOProductBuildVer">
    <vt:lpwstr>2052-11.1.0.8205</vt:lpwstr>
  </property>
</Properties>
</file>