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31"/>
  </p:notesMasterIdLst>
  <p:handoutMasterIdLst>
    <p:handoutMasterId r:id="rId32"/>
  </p:handoutMasterIdLst>
  <p:sldIdLst>
    <p:sldId id="263" r:id="rId2"/>
    <p:sldId id="258" r:id="rId3"/>
    <p:sldId id="343" r:id="rId4"/>
    <p:sldId id="358" r:id="rId5"/>
    <p:sldId id="359" r:id="rId6"/>
    <p:sldId id="360" r:id="rId7"/>
    <p:sldId id="361" r:id="rId8"/>
    <p:sldId id="344" r:id="rId9"/>
    <p:sldId id="362" r:id="rId10"/>
    <p:sldId id="319" r:id="rId11"/>
    <p:sldId id="366" r:id="rId12"/>
    <p:sldId id="364" r:id="rId13"/>
    <p:sldId id="367" r:id="rId14"/>
    <p:sldId id="363" r:id="rId15"/>
    <p:sldId id="371" r:id="rId16"/>
    <p:sldId id="368" r:id="rId17"/>
    <p:sldId id="369" r:id="rId18"/>
    <p:sldId id="372" r:id="rId19"/>
    <p:sldId id="365" r:id="rId20"/>
    <p:sldId id="298" r:id="rId21"/>
    <p:sldId id="277" r:id="rId22"/>
    <p:sldId id="373" r:id="rId23"/>
    <p:sldId id="338" r:id="rId24"/>
    <p:sldId id="299" r:id="rId25"/>
    <p:sldId id="374" r:id="rId26"/>
    <p:sldId id="375" r:id="rId27"/>
    <p:sldId id="376" r:id="rId28"/>
    <p:sldId id="303" r:id="rId29"/>
    <p:sldId id="304" r:id="rId30"/>
  </p:sldIdLst>
  <p:sldSz cx="9144000" cy="6858000" type="screen4x3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773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8" d="100"/>
          <a:sy n="58" d="100"/>
        </p:scale>
        <p:origin x="2808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80BFA095-08A8-456F-8D7E-1E8B712BC8E4}" type="datetimeFigureOut">
              <a:rPr lang="zh-CN" altLang="en-US"/>
              <a:pPr>
                <a:defRPr/>
              </a:pPr>
              <a:t>2016-9-1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E2623F05-2F3C-43C7-A041-38E05A42BE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145E07E8-1BDF-4F27-BAD6-E8E4DE7E8CDD}" type="datetimeFigureOut">
              <a:rPr lang="zh-CN" altLang="en-US"/>
              <a:pPr>
                <a:defRPr/>
              </a:pPr>
              <a:t>2016-9-1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E559829D-2FCC-4F6B-9259-9A9320E6B2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C0D61B-69FC-47D7-B170-1DFADE450FB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A69058-8DEF-4AAA-B4D2-6CA4F2EA257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D0B685-83AF-4D9F-9EAA-C37A33CA2275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7F438-1F49-4DCD-A8F0-E89B9A9C60F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7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185FAD-AB81-4540-B00D-4779AD5D67F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F9AA2C-AA8B-42E7-9345-A61ADC242EBF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B944EB-CEB3-494A-A3ED-F2F56D94A60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ADC84F-02A0-4A12-92DE-0C1BCD0C377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484F56-A9FD-46A1-B17B-2838A6D2136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1BE3C-5A5B-4A2D-B068-D6283FD8655B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5BC9F-FBFF-43D9-B959-1FC97E9F8FA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D20FE-B572-497B-9CAD-767B5F5CB36C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C2EC0-02B0-491B-9367-D29664B0DE4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9F4D0-AFC9-4667-95BC-3557B05CFE63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EEF9A-EE26-4520-A4A5-024048863E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3ED25-295B-46C5-B104-D717BBC3CF02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CEE34-5D5B-45D2-8CB2-921A401ECA6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2D2D6-2E02-4142-9F7C-148E5851EB90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F996B-6134-421F-995D-C75C652CB23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83710-37E1-43F4-AEBC-F3790398DF84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B0D6B-9FE8-4CF6-82E7-3ACE44BFFAB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2123B-E5BA-4117-A927-2A8359EFC458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27CBD-91E0-4C92-B06F-38C264CFEBF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2CF41-AD87-4F92-B57E-3743D1B04001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60592-8053-4FD9-BB97-D78ECBF971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A1632-A105-4E46-B477-FAE07E08AF6E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7AB00-6291-4C05-AE6E-3C7D4025D33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85265-E2E3-4BFB-81E4-FDC283BDDDC5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9FCCF-24DB-4D9A-8133-ADBFDF243C2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B1496-F964-48CF-927E-AD9DEE2A7046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5C357-DF98-431E-A5B5-9035522B67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fld id="{74C4DF64-B1C7-445F-8805-65B4B43442A3}" type="datetimeFigureOut">
              <a:rPr lang="zh-CN" altLang="en-US"/>
              <a:pPr>
                <a:defRPr/>
              </a:pPr>
              <a:t>2016-9-1</a:t>
            </a:fld>
            <a:endParaRPr lang="en-US" altLang="zh-CN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2CB5FD61-11C0-49B5-AA05-FEE21F36716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副标题 2"/>
          <p:cNvSpPr>
            <a:spLocks noGrp="1"/>
          </p:cNvSpPr>
          <p:nvPr>
            <p:ph type="subTitle" idx="4294967295"/>
          </p:nvPr>
        </p:nvSpPr>
        <p:spPr>
          <a:xfrm>
            <a:off x="347663" y="1616075"/>
            <a:ext cx="8093075" cy="9032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4800" b="1" smtClean="0">
                <a:solidFill>
                  <a:srgbClr val="376092"/>
                </a:solidFill>
              </a:rPr>
              <a:t>乘法公式</a:t>
            </a:r>
            <a:endParaRPr lang="en-US" altLang="zh-CN" sz="4000" b="1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 idx="4294967295"/>
          </p:nvPr>
        </p:nvSpPr>
        <p:spPr>
          <a:xfrm>
            <a:off x="3035300" y="820738"/>
            <a:ext cx="5651500" cy="779462"/>
          </a:xfrm>
          <a:prstGeom prst="chevron">
            <a:avLst>
              <a:gd name="adj" fmla="val 50015"/>
            </a:avLst>
          </a:prstGeom>
          <a:solidFill>
            <a:srgbClr val="607731"/>
          </a:solidFill>
          <a:ln w="25400" cap="flat" algn="ctr">
            <a:solidFill>
              <a:srgbClr val="4F6228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平方差公式</a:t>
            </a:r>
          </a:p>
        </p:txBody>
      </p:sp>
      <p:sp>
        <p:nvSpPr>
          <p:cNvPr id="31746" name="内容占位符 3"/>
          <p:cNvSpPr>
            <a:spLocks noGrp="1"/>
          </p:cNvSpPr>
          <p:nvPr>
            <p:ph idx="4294967295"/>
          </p:nvPr>
        </p:nvSpPr>
        <p:spPr>
          <a:xfrm>
            <a:off x="457200" y="4864100"/>
            <a:ext cx="8229600" cy="1497013"/>
          </a:xfrm>
        </p:spPr>
        <p:txBody>
          <a:bodyPr anchor="ctr"/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/>
              <a:t>对于具有和上面左侧相同结构的多项式相乘，可以直接写出来运算结果。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973138" y="1885950"/>
            <a:ext cx="7197725" cy="9969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上凸弯带形 10"/>
          <p:cNvSpPr/>
          <p:nvPr/>
        </p:nvSpPr>
        <p:spPr>
          <a:xfrm>
            <a:off x="158750" y="2998788"/>
            <a:ext cx="8826500" cy="1865312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60773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两数和与这两数差的积等于这两个数的平方差。</a:t>
            </a:r>
            <a:endParaRPr lang="en-US" altLang="zh-CN" sz="3200" dirty="0">
              <a:solidFill>
                <a:srgbClr val="60773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  <p:bldP spid="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57200" y="2987675"/>
            <a:ext cx="82296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zh-CN" altLang="en-US" sz="3600">
                <a:solidFill>
                  <a:srgbClr val="0070C0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解：</a:t>
            </a:r>
            <a:r>
              <a:rPr lang="zh-CN" altLang="en-US" sz="3600" b="0">
                <a:latin typeface="Times New Roman" pitchFamily="18" charset="0"/>
                <a:ea typeface="楷体"/>
                <a:cs typeface="Times New Roman" pitchFamily="18" charset="0"/>
              </a:rPr>
              <a:t>原式</a:t>
            </a:r>
            <a:r>
              <a:rPr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=(3</a:t>
            </a:r>
            <a:r>
              <a:rPr lang="en-US" altLang="zh-CN" sz="3600" b="0" i="1"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)</a:t>
            </a:r>
            <a:r>
              <a:rPr lang="en-US" altLang="zh-CN" sz="3600" b="0" baseline="30000"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lang="zh-CN" altLang="en-US" sz="3600" b="0">
                <a:latin typeface="Times New Roman" pitchFamily="18" charset="0"/>
                <a:ea typeface="楷体"/>
                <a:cs typeface="Times New Roman" pitchFamily="18" charset="0"/>
              </a:rPr>
              <a:t>−</a:t>
            </a:r>
            <a:r>
              <a:rPr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lang="en-US" altLang="zh-CN" sz="3600" b="0" baseline="30000"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</a:p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			       =9</a:t>
            </a:r>
            <a:r>
              <a:rPr lang="en-US" altLang="zh-CN" sz="3600" b="0" i="1"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lang="en-US" altLang="zh-CN" sz="3600" b="0" baseline="30000"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lang="zh-CN" altLang="en-US" sz="3600" b="0">
                <a:latin typeface="Times New Roman" pitchFamily="18" charset="0"/>
                <a:ea typeface="楷体"/>
                <a:cs typeface="Times New Roman" pitchFamily="18" charset="0"/>
              </a:rPr>
              <a:t>−</a:t>
            </a:r>
            <a:r>
              <a:rPr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4</a:t>
            </a:r>
            <a:endParaRPr kumimoji="1" lang="en-US" altLang="zh-CN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pic>
        <p:nvPicPr>
          <p:cNvPr id="26627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63" y="1012825"/>
            <a:ext cx="1533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36788" y="1936750"/>
            <a:ext cx="5983287" cy="7143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kumimoji="1" lang="zh-CN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kumimoji="1" lang="zh-CN" alt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600" dirty="0" smtClean="0">
                <a:latin typeface="Times New Roman" panose="02020603050405020304" pitchFamily="18" charset="0"/>
              </a:rPr>
              <a:t> 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(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3</a:t>
            </a:r>
            <a:r>
              <a:rPr lang="en-US" altLang="zh-CN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x+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2)(3</a:t>
            </a:r>
            <a:r>
              <a:rPr lang="en-US" altLang="zh-CN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x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2) </a:t>
            </a:r>
            <a:endParaRPr kumimoji="1" lang="en-US" altLang="zh-CN" sz="36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5227638" y="3122613"/>
            <a:ext cx="2954337" cy="1681162"/>
          </a:xfrm>
          <a:prstGeom prst="wedgeRoundRectCallout">
            <a:avLst>
              <a:gd name="adj1" fmla="val -73560"/>
              <a:gd name="adj2" fmla="val -3030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把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x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看成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把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看成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endParaRPr kumimoji="1" lang="en-US" altLang="zh-CN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82663" y="5102225"/>
            <a:ext cx="7199312" cy="9985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 idx="4294967295"/>
          </p:nvPr>
        </p:nvSpPr>
        <p:spPr>
          <a:xfrm>
            <a:off x="3035300" y="820738"/>
            <a:ext cx="5651500" cy="779462"/>
          </a:xfrm>
          <a:prstGeom prst="chevron">
            <a:avLst>
              <a:gd name="adj" fmla="val 50015"/>
            </a:avLst>
          </a:prstGeom>
          <a:solidFill>
            <a:srgbClr val="607731"/>
          </a:solidFill>
          <a:ln w="25400" cap="flat" algn="ctr">
            <a:solidFill>
              <a:srgbClr val="4F6228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平方差公式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52438" y="3297238"/>
            <a:ext cx="5872162" cy="10826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上箭头 5"/>
          <p:cNvSpPr/>
          <p:nvPr/>
        </p:nvSpPr>
        <p:spPr>
          <a:xfrm>
            <a:off x="2640013" y="2735263"/>
            <a:ext cx="422275" cy="941387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8" name="上箭头 7"/>
          <p:cNvSpPr/>
          <p:nvPr/>
        </p:nvSpPr>
        <p:spPr>
          <a:xfrm>
            <a:off x="1258888" y="2747963"/>
            <a:ext cx="422275" cy="928687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9" name="文本框 8"/>
          <p:cNvSpPr txBox="1"/>
          <p:nvPr/>
        </p:nvSpPr>
        <p:spPr>
          <a:xfrm>
            <a:off x="1130300" y="2030413"/>
            <a:ext cx="2065338" cy="6461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60773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同号项</a:t>
            </a:r>
          </a:p>
        </p:txBody>
      </p:sp>
      <p:sp>
        <p:nvSpPr>
          <p:cNvPr id="4" name="下箭头 3"/>
          <p:cNvSpPr/>
          <p:nvPr/>
        </p:nvSpPr>
        <p:spPr>
          <a:xfrm>
            <a:off x="1865313" y="4146550"/>
            <a:ext cx="403225" cy="98266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10" name="下箭头 9"/>
          <p:cNvSpPr/>
          <p:nvPr/>
        </p:nvSpPr>
        <p:spPr>
          <a:xfrm>
            <a:off x="3200400" y="4146550"/>
            <a:ext cx="403225" cy="98266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12" name="文本框 11"/>
          <p:cNvSpPr txBox="1"/>
          <p:nvPr/>
        </p:nvSpPr>
        <p:spPr>
          <a:xfrm>
            <a:off x="1681163" y="5245100"/>
            <a:ext cx="2066925" cy="6461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60773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异号项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4827588" y="2051050"/>
            <a:ext cx="3563937" cy="736600"/>
          </a:xfrm>
          <a:prstGeom prst="wedgeRoundRectCallout">
            <a:avLst>
              <a:gd name="adj1" fmla="val -54041"/>
              <a:gd name="adj2" fmla="val 148348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同号项的平方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4827588" y="5200650"/>
            <a:ext cx="3563937" cy="735013"/>
          </a:xfrm>
          <a:prstGeom prst="wedgeRoundRectCallout">
            <a:avLst>
              <a:gd name="adj1" fmla="val -36683"/>
              <a:gd name="adj2" fmla="val -19139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异号项的平方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  <p:bldP spid="9" grpId="0" animBg="1"/>
      <p:bldP spid="4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57200" y="2987675"/>
            <a:ext cx="8229600" cy="31384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3600" b="0" dirty="0" smtClean="0"/>
              <a:t>原式</a:t>
            </a:r>
            <a:r>
              <a:rPr lang="en-US" altLang="zh-CN" sz="3600" b="0" dirty="0"/>
              <a:t>=(</a:t>
            </a:r>
            <a:r>
              <a:rPr lang="en-US" altLang="zh-CN" sz="3600" b="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b="0" i="1" dirty="0"/>
              <a:t>x</a:t>
            </a:r>
            <a:r>
              <a:rPr lang="en-US" altLang="zh-CN" sz="3600" b="0" dirty="0"/>
              <a:t>)</a:t>
            </a:r>
            <a:r>
              <a:rPr lang="en-US" altLang="zh-CN" sz="3600" b="0" baseline="30000" dirty="0"/>
              <a:t>2</a:t>
            </a:r>
            <a:r>
              <a:rPr lang="zh-CN" altLang="en-US" sz="3600" b="0" dirty="0"/>
              <a:t>－</a:t>
            </a:r>
            <a:r>
              <a:rPr lang="en-US" altLang="zh-CN" sz="3600" b="0" dirty="0"/>
              <a:t>(2</a:t>
            </a:r>
            <a:r>
              <a:rPr lang="en-US" altLang="zh-CN" sz="3600" b="0" i="1" dirty="0"/>
              <a:t>y</a:t>
            </a:r>
            <a:r>
              <a:rPr lang="en-US" altLang="zh-CN" sz="3600" b="0" dirty="0"/>
              <a:t>)</a:t>
            </a:r>
            <a:r>
              <a:rPr lang="en-US" altLang="zh-CN" sz="3600" b="0" baseline="30000" dirty="0"/>
              <a:t>2</a:t>
            </a:r>
          </a:p>
          <a:p>
            <a:pPr marL="0" indent="0" fontAlgn="auto">
              <a:spcBef>
                <a:spcPct val="5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b="0" dirty="0" smtClean="0"/>
              <a:t>			       </a:t>
            </a:r>
            <a:r>
              <a:rPr lang="en-US" altLang="zh-CN" sz="3600" b="0" dirty="0"/>
              <a:t>= </a:t>
            </a:r>
            <a:r>
              <a:rPr lang="en-US" altLang="zh-CN" sz="3600" b="0" i="1" dirty="0"/>
              <a:t>x</a:t>
            </a:r>
            <a:r>
              <a:rPr lang="en-US" altLang="zh-CN" sz="3600" b="0" baseline="30000" dirty="0"/>
              <a:t>2</a:t>
            </a:r>
            <a:r>
              <a:rPr lang="zh-CN" altLang="en-US" sz="3600" b="0" dirty="0"/>
              <a:t>－</a:t>
            </a:r>
            <a:r>
              <a:rPr lang="en-US" altLang="zh-CN" sz="3600" b="0" dirty="0"/>
              <a:t>4y</a:t>
            </a:r>
            <a:r>
              <a:rPr lang="en-US" altLang="zh-CN" sz="3600" b="0" baseline="30000" dirty="0"/>
              <a:t>2</a:t>
            </a:r>
          </a:p>
        </p:txBody>
      </p:sp>
      <p:pic>
        <p:nvPicPr>
          <p:cNvPr id="29699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63" y="1012825"/>
            <a:ext cx="1533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36788" y="1936750"/>
            <a:ext cx="5983287" cy="7143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kumimoji="1" lang="zh-CN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kumimoji="1" lang="zh-CN" alt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600" dirty="0" smtClean="0">
                <a:latin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(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x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+2</a:t>
            </a:r>
            <a:r>
              <a:rPr lang="en-US" altLang="zh-CN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)(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x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altLang="zh-CN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)</a:t>
            </a:r>
            <a:endParaRPr kumimoji="1" lang="en-US" altLang="zh-CN" sz="44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5605463" y="2978150"/>
            <a:ext cx="3081337" cy="1681163"/>
          </a:xfrm>
          <a:prstGeom prst="wedgeRoundRectCallout">
            <a:avLst>
              <a:gd name="adj1" fmla="val -88128"/>
              <a:gd name="adj2" fmla="val 88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−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x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是同号项</a:t>
            </a:r>
            <a:endParaRPr kumimoji="1" lang="en-US" altLang="zh-CN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y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是异号项</a:t>
            </a:r>
            <a:endParaRPr kumimoji="1"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82663" y="5102225"/>
            <a:ext cx="7199312" cy="8413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同号项的平方减异号项的平方</a:t>
            </a:r>
            <a:endParaRPr lang="en-US" altLang="zh-CN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 idx="4294967295"/>
          </p:nvPr>
        </p:nvSpPr>
        <p:spPr>
          <a:xfrm>
            <a:off x="3035300" y="820738"/>
            <a:ext cx="5651500" cy="779462"/>
          </a:xfrm>
          <a:prstGeom prst="chevron">
            <a:avLst>
              <a:gd name="adj" fmla="val 50015"/>
            </a:avLst>
          </a:prstGeom>
          <a:solidFill>
            <a:srgbClr val="607731"/>
          </a:solidFill>
          <a:ln w="25400" cap="flat" algn="ctr">
            <a:solidFill>
              <a:srgbClr val="4F6228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平方差公式的变体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973138" y="2173288"/>
            <a:ext cx="7197725" cy="9969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73138" y="3630613"/>
            <a:ext cx="7197725" cy="108267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a+b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73138" y="5172075"/>
            <a:ext cx="7197725" cy="10826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(−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b+a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b+a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1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zh-CN" altLang="en-US" sz="3600" b="1" smtClean="0">
                <a:solidFill>
                  <a:srgbClr val="0070C0"/>
                </a:solidFill>
              </a:rPr>
              <a:t>下列式子可以用平方差公式计算吗？</a:t>
            </a:r>
          </a:p>
        </p:txBody>
      </p:sp>
      <p:sp>
        <p:nvSpPr>
          <p:cNvPr id="39938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矩形 3"/>
          <p:cNvSpPr/>
          <p:nvPr/>
        </p:nvSpPr>
        <p:spPr>
          <a:xfrm>
            <a:off x="1130300" y="2405063"/>
            <a:ext cx="4572000" cy="37115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(2+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)(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−2)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(−4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+3)(−4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−3) 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(1−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)(−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−1)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(−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−1)(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+1)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+3)(</a:t>
            </a:r>
            <a:r>
              <a:rPr kumimoji="1" lang="en-US" altLang="zh-CN" sz="32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sz="3200" b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−2)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1" lang="en-US" altLang="zh-CN" sz="3600" i="1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kumimoji="1" lang="en-US" altLang="zh-CN" sz="36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1" lang="en-US" altLang="zh-CN" sz="3600" i="1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  <a:r>
              <a:rPr kumimoji="1" lang="en-US" altLang="zh-CN" sz="36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</a:t>
            </a:r>
            <a:r>
              <a:rPr kumimoji="1" lang="en-US" altLang="zh-CN" sz="3600" i="1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kumimoji="1" lang="en-US" altLang="zh-CN" sz="3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)(</a:t>
            </a:r>
            <a:r>
              <a:rPr kumimoji="1" lang="en-US" altLang="zh-CN" sz="360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kumimoji="1" lang="en-US" altLang="zh-CN" sz="3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</a:t>
            </a:r>
            <a:r>
              <a:rPr kumimoji="1" lang="en-US" altLang="zh-CN" sz="360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  <a:r>
              <a:rPr kumimoji="1" lang="en-US" altLang="zh-CN" sz="3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−</a:t>
            </a:r>
            <a:r>
              <a:rPr kumimoji="1" lang="en-US" altLang="zh-CN" sz="360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kumimoji="1" lang="en-US" altLang="zh-CN" sz="3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1" lang="en-US" altLang="zh-CN" sz="5400" kern="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86200" y="2486025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可以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86200" y="307975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可以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886200" y="3640138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可以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73500" y="4283075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可以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751263" y="4846638"/>
            <a:ext cx="17224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不可以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051300" y="5465763"/>
            <a:ext cx="1722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可以</a:t>
            </a: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5732463" y="2532063"/>
            <a:ext cx="2954337" cy="1681162"/>
          </a:xfrm>
          <a:prstGeom prst="wedgeRoundRectCallout">
            <a:avLst>
              <a:gd name="adj1" fmla="val -62179"/>
              <a:gd name="adj2" fmla="val 12406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−</a:t>
            </a: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同号项</a:t>
            </a:r>
            <a:endParaRPr kumimoji="1" lang="en-US" altLang="zh-CN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异号项</a:t>
            </a:r>
            <a:endParaRPr kumimoji="1" lang="en-US" altLang="zh-CN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57200" y="2978150"/>
            <a:ext cx="8229600" cy="31384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3600" b="0" dirty="0" smtClean="0"/>
              <a:t>原式</a:t>
            </a:r>
            <a:r>
              <a:rPr lang="en-US" altLang="zh-CN" sz="3600" b="0" dirty="0"/>
              <a:t>=</a:t>
            </a:r>
            <a:r>
              <a:rPr lang="en-US" altLang="zh-CN" sz="3600" dirty="0"/>
              <a:t> </a:t>
            </a:r>
            <a:r>
              <a:rPr lang="en-US" altLang="zh-CN" sz="3600" b="0" i="1" dirty="0" smtClean="0"/>
              <a:t>y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−2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−(</a:t>
            </a:r>
            <a:r>
              <a:rPr lang="en-US" altLang="zh-CN" sz="3600" b="0" i="1" dirty="0" smtClean="0"/>
              <a:t>y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+4</a:t>
            </a:r>
            <a:r>
              <a:rPr lang="en-US" altLang="zh-CN" sz="3600" b="0" i="1" dirty="0" smtClean="0"/>
              <a:t>y</a:t>
            </a:r>
            <a:r>
              <a:rPr lang="en-US" altLang="zh-CN" sz="3600" b="0" dirty="0" smtClean="0"/>
              <a:t>−5</a:t>
            </a:r>
            <a:r>
              <a:rPr lang="en-US" altLang="zh-CN" sz="3600" b="0" dirty="0"/>
              <a:t>)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b="0" dirty="0" smtClean="0"/>
              <a:t>			       </a:t>
            </a:r>
            <a:r>
              <a:rPr lang="en-US" altLang="zh-CN" sz="3600" b="0" dirty="0"/>
              <a:t>= </a:t>
            </a:r>
            <a:r>
              <a:rPr lang="en-US" altLang="zh-CN" sz="3600" b="0" i="1" dirty="0" smtClean="0"/>
              <a:t>y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−4−</a:t>
            </a:r>
            <a:r>
              <a:rPr lang="en-US" altLang="zh-CN" sz="3600" b="0" i="1" dirty="0" smtClean="0"/>
              <a:t>y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−4</a:t>
            </a:r>
            <a:r>
              <a:rPr lang="en-US" altLang="zh-CN" sz="3600" b="0" i="1" dirty="0" smtClean="0"/>
              <a:t>y</a:t>
            </a:r>
            <a:r>
              <a:rPr lang="en-US" altLang="zh-CN" sz="3600" b="0" dirty="0" smtClean="0"/>
              <a:t>+5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b="0" dirty="0" smtClean="0"/>
              <a:t>                   = −4</a:t>
            </a:r>
            <a:r>
              <a:rPr lang="en-US" altLang="zh-CN" sz="3600" b="0" i="1" dirty="0" smtClean="0"/>
              <a:t>y </a:t>
            </a:r>
            <a:r>
              <a:rPr lang="en-US" altLang="zh-CN" sz="3600" b="0" dirty="0"/>
              <a:t>+ </a:t>
            </a:r>
            <a:r>
              <a:rPr lang="en-US" altLang="zh-CN" sz="3600" b="0" dirty="0" smtClean="0"/>
              <a:t>1</a:t>
            </a:r>
            <a:endParaRPr lang="en-US" altLang="zh-CN" sz="3600" b="0" dirty="0"/>
          </a:p>
        </p:txBody>
      </p:sp>
      <p:pic>
        <p:nvPicPr>
          <p:cNvPr id="3379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63" y="1012825"/>
            <a:ext cx="1533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36788" y="1936750"/>
            <a:ext cx="5983287" cy="7143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kumimoji="1" lang="zh-CN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kumimoji="1" lang="zh-CN" alt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(</a:t>
            </a:r>
            <a:r>
              <a:rPr lang="en-US" altLang="zh-CN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+2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)(</a:t>
            </a:r>
            <a:r>
              <a:rPr lang="en-US" altLang="zh-CN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-2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)–(</a:t>
            </a:r>
            <a:r>
              <a:rPr lang="en-US" altLang="zh-CN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-1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)(</a:t>
            </a:r>
            <a:r>
              <a:rPr lang="en-US" altLang="zh-CN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+5) </a:t>
            </a:r>
            <a:endParaRPr kumimoji="1" lang="en-US" altLang="zh-CN" sz="44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420688" y="5064125"/>
            <a:ext cx="8302625" cy="1182688"/>
          </a:xfrm>
          <a:prstGeom prst="wedgeRoundRectCallout">
            <a:avLst>
              <a:gd name="adj1" fmla="val 3536"/>
              <a:gd name="adj2" fmla="val -11388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只有符合公式条件的乘法，才能运用公式简化运算，其余的运算仍按照乘法法则进行。</a:t>
            </a:r>
            <a:endParaRPr kumimoji="1"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57200" y="2987675"/>
            <a:ext cx="8191500" cy="31384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i="0" kern="1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zh-CN" altLang="en-US" sz="36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3600" b="0" dirty="0" smtClean="0"/>
              <a:t>原式</a:t>
            </a:r>
            <a:r>
              <a:rPr lang="en-US" altLang="zh-CN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(100+2)(100</a:t>
            </a:r>
            <a:r>
              <a:rPr lang="zh-CN" alt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−</a:t>
            </a:r>
            <a:r>
              <a:rPr lang="en-US" altLang="zh-CN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dirty="0" smtClean="0"/>
              <a:t>                </a:t>
            </a:r>
            <a:r>
              <a:rPr lang="en-US" altLang="zh-CN" sz="3600" b="0" dirty="0" smtClean="0"/>
              <a:t>= 100</a:t>
            </a:r>
            <a:r>
              <a:rPr lang="en-US" altLang="zh-CN" sz="3600" b="0" baseline="30000" dirty="0" smtClean="0"/>
              <a:t>2</a:t>
            </a:r>
            <a:r>
              <a:rPr lang="en-US" altLang="zh-CN" sz="3600" b="0" dirty="0" smtClean="0"/>
              <a:t>−2</a:t>
            </a:r>
            <a:r>
              <a:rPr lang="en-US" altLang="zh-CN" sz="3600" b="0" baseline="30000" dirty="0" smtClean="0"/>
              <a:t>2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b="0" dirty="0" smtClean="0"/>
              <a:t>			    = 10000–4 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zh-CN" sz="3600" b="0" dirty="0" smtClean="0"/>
              <a:t>                = 9996</a:t>
            </a:r>
          </a:p>
          <a:p>
            <a:pPr marL="0" indent="0" fontAlgn="auto">
              <a:spcBef>
                <a:spcPct val="50000"/>
              </a:spcBef>
              <a:spcAft>
                <a:spcPts val="0"/>
              </a:spcAft>
              <a:buFont typeface="Arial"/>
              <a:buNone/>
              <a:defRPr/>
            </a:pPr>
            <a:endParaRPr lang="el-GR" altLang="zh-CN" sz="3600" b="0" dirty="0"/>
          </a:p>
        </p:txBody>
      </p:sp>
      <p:pic>
        <p:nvPicPr>
          <p:cNvPr id="34819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63" y="1012825"/>
            <a:ext cx="1533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36788" y="1936750"/>
            <a:ext cx="5983287" cy="7143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kumimoji="1" lang="zh-CN" alt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kumimoji="1" lang="zh-CN" alt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102×98</a:t>
            </a:r>
            <a:endParaRPr kumimoji="1" lang="en-US" altLang="zh-CN" sz="54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5227638" y="4040188"/>
            <a:ext cx="3421062" cy="2085975"/>
          </a:xfrm>
          <a:prstGeom prst="wedgeRoundRectCallout">
            <a:avLst>
              <a:gd name="adj1" fmla="val -3392"/>
              <a:gd name="adj2" fmla="val -119718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观察这两个数，有什么特点？可以速算吗？</a:t>
            </a:r>
            <a:endParaRPr kumimoji="1" lang="en-US" altLang="zh-CN" sz="3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内容占位符 1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zh-CN" altLang="en-US" sz="3600" b="1" smtClean="0">
                <a:solidFill>
                  <a:srgbClr val="0070C0"/>
                </a:solidFill>
              </a:rPr>
              <a:t>为什么阿凡提没有同意换地呢？</a:t>
            </a:r>
          </a:p>
        </p:txBody>
      </p:sp>
      <p:sp>
        <p:nvSpPr>
          <p:cNvPr id="43010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065463" y="4827588"/>
            <a:ext cx="412750" cy="603250"/>
            <a:chOff x="1976" y="2112"/>
            <a:chExt cx="260" cy="380"/>
          </a:xfrm>
        </p:grpSpPr>
        <p:sp>
          <p:nvSpPr>
            <p:cNvPr id="35882" name="Line 3"/>
            <p:cNvSpPr>
              <a:spLocks noChangeShapeType="1"/>
            </p:cNvSpPr>
            <p:nvPr/>
          </p:nvSpPr>
          <p:spPr bwMode="auto">
            <a:xfrm>
              <a:off x="2025" y="2112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83" name="Line 4"/>
            <p:cNvSpPr>
              <a:spLocks noChangeShapeType="1"/>
            </p:cNvSpPr>
            <p:nvPr/>
          </p:nvSpPr>
          <p:spPr bwMode="auto">
            <a:xfrm>
              <a:off x="2066" y="2112"/>
              <a:ext cx="0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84" name="Line 5"/>
            <p:cNvSpPr>
              <a:spLocks noChangeShapeType="1"/>
            </p:cNvSpPr>
            <p:nvPr/>
          </p:nvSpPr>
          <p:spPr bwMode="auto">
            <a:xfrm flipV="1">
              <a:off x="2066" y="2381"/>
              <a:ext cx="0" cy="1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85" name="Line 6"/>
            <p:cNvSpPr>
              <a:spLocks noChangeShapeType="1"/>
            </p:cNvSpPr>
            <p:nvPr/>
          </p:nvSpPr>
          <p:spPr bwMode="auto">
            <a:xfrm>
              <a:off x="2025" y="2492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86" name="Text Box 7"/>
            <p:cNvSpPr txBox="1">
              <a:spLocks noChangeArrowheads="1"/>
            </p:cNvSpPr>
            <p:nvPr/>
          </p:nvSpPr>
          <p:spPr bwMode="auto">
            <a:xfrm>
              <a:off x="1976" y="2231"/>
              <a:ext cx="2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1200" b="0">
                  <a:latin typeface="楷体"/>
                  <a:ea typeface="楷体"/>
                  <a:cs typeface="楷体"/>
                </a:rPr>
                <a:t>5</a:t>
              </a:r>
              <a:r>
                <a:rPr kumimoji="1" lang="zh-CN" altLang="en-US" sz="1200" b="0">
                  <a:latin typeface="楷体"/>
                  <a:ea typeface="楷体"/>
                  <a:cs typeface="楷体"/>
                </a:rPr>
                <a:t>米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3052763" y="2843213"/>
            <a:ext cx="685800" cy="307975"/>
            <a:chOff x="1968" y="862"/>
            <a:chExt cx="432" cy="194"/>
          </a:xfrm>
        </p:grpSpPr>
        <p:sp>
          <p:nvSpPr>
            <p:cNvPr id="35876" name="Text Box 9"/>
            <p:cNvSpPr txBox="1">
              <a:spLocks noChangeArrowheads="1"/>
            </p:cNvSpPr>
            <p:nvPr/>
          </p:nvSpPr>
          <p:spPr bwMode="auto">
            <a:xfrm>
              <a:off x="2064" y="862"/>
              <a:ext cx="2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1200" b="0">
                  <a:latin typeface="楷体"/>
                  <a:ea typeface="楷体"/>
                  <a:cs typeface="楷体"/>
                </a:rPr>
                <a:t>5</a:t>
              </a:r>
              <a:r>
                <a:rPr kumimoji="1" lang="zh-CN" altLang="en-US" sz="1200" b="0">
                  <a:latin typeface="楷体"/>
                  <a:ea typeface="楷体"/>
                  <a:cs typeface="楷体"/>
                </a:rPr>
                <a:t>米</a:t>
              </a:r>
            </a:p>
          </p:txBody>
        </p:sp>
        <p:grpSp>
          <p:nvGrpSpPr>
            <p:cNvPr id="35877" name="Group 10"/>
            <p:cNvGrpSpPr>
              <a:grpSpLocks/>
            </p:cNvGrpSpPr>
            <p:nvPr/>
          </p:nvGrpSpPr>
          <p:grpSpPr bwMode="auto">
            <a:xfrm>
              <a:off x="1968" y="912"/>
              <a:ext cx="432" cy="144"/>
              <a:chOff x="1968" y="912"/>
              <a:chExt cx="1488" cy="480"/>
            </a:xfrm>
          </p:grpSpPr>
          <p:sp>
            <p:nvSpPr>
              <p:cNvPr id="35878" name="Line 11"/>
              <p:cNvSpPr>
                <a:spLocks noChangeShapeType="1"/>
              </p:cNvSpPr>
              <p:nvPr/>
            </p:nvSpPr>
            <p:spPr bwMode="auto">
              <a:xfrm>
                <a:off x="1968" y="912"/>
                <a:ext cx="0" cy="4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9" name="Line 12"/>
              <p:cNvSpPr>
                <a:spLocks noChangeShapeType="1"/>
              </p:cNvSpPr>
              <p:nvPr/>
            </p:nvSpPr>
            <p:spPr bwMode="auto">
              <a:xfrm>
                <a:off x="3456" y="912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80" name="Line 13"/>
              <p:cNvSpPr>
                <a:spLocks noChangeShapeType="1"/>
              </p:cNvSpPr>
              <p:nvPr/>
            </p:nvSpPr>
            <p:spPr bwMode="auto">
              <a:xfrm>
                <a:off x="1968" y="1104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81" name="Line 14"/>
              <p:cNvSpPr>
                <a:spLocks noChangeShapeType="1"/>
              </p:cNvSpPr>
              <p:nvPr/>
            </p:nvSpPr>
            <p:spPr bwMode="auto">
              <a:xfrm flipH="1">
                <a:off x="3120" y="1104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766763" y="3152775"/>
            <a:ext cx="22860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768350" y="4818063"/>
            <a:ext cx="2284413" cy="609600"/>
          </a:xfrm>
          <a:prstGeom prst="rect">
            <a:avLst/>
          </a:prstGeom>
          <a:solidFill>
            <a:schemeClr val="bg1"/>
          </a:solidFill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4000" b="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052763" y="3138488"/>
            <a:ext cx="6858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766763" y="3140075"/>
            <a:ext cx="2971800" cy="1676400"/>
          </a:xfrm>
          <a:prstGeom prst="rect">
            <a:avLst/>
          </a:prstGeom>
          <a:solidFill>
            <a:schemeClr val="accent3">
              <a:alpha val="49000"/>
            </a:scheme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3411538" y="3765550"/>
            <a:ext cx="1719262" cy="533400"/>
          </a:xfrm>
          <a:prstGeom prst="rightArrow">
            <a:avLst>
              <a:gd name="adj1" fmla="val 50000"/>
              <a:gd name="adj2" fmla="val 8058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179388" y="3152775"/>
            <a:ext cx="762000" cy="2286000"/>
            <a:chOff x="192" y="1056"/>
            <a:chExt cx="480" cy="1440"/>
          </a:xfrm>
        </p:grpSpPr>
        <p:grpSp>
          <p:nvGrpSpPr>
            <p:cNvPr id="35870" name="Group 25"/>
            <p:cNvGrpSpPr>
              <a:grpSpLocks/>
            </p:cNvGrpSpPr>
            <p:nvPr/>
          </p:nvGrpSpPr>
          <p:grpSpPr bwMode="auto">
            <a:xfrm>
              <a:off x="288" y="1056"/>
              <a:ext cx="144" cy="1440"/>
              <a:chOff x="297" y="1056"/>
              <a:chExt cx="61" cy="1440"/>
            </a:xfrm>
          </p:grpSpPr>
          <p:sp>
            <p:nvSpPr>
              <p:cNvPr id="35872" name="Line 26"/>
              <p:cNvSpPr>
                <a:spLocks noChangeShapeType="1"/>
              </p:cNvSpPr>
              <p:nvPr/>
            </p:nvSpPr>
            <p:spPr bwMode="auto">
              <a:xfrm>
                <a:off x="297" y="105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3" name="Line 27"/>
              <p:cNvSpPr>
                <a:spLocks noChangeShapeType="1"/>
              </p:cNvSpPr>
              <p:nvPr/>
            </p:nvSpPr>
            <p:spPr bwMode="auto">
              <a:xfrm>
                <a:off x="338" y="1056"/>
                <a:ext cx="0" cy="5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4" name="Line 28"/>
              <p:cNvSpPr>
                <a:spLocks noChangeShapeType="1"/>
              </p:cNvSpPr>
              <p:nvPr/>
            </p:nvSpPr>
            <p:spPr bwMode="auto">
              <a:xfrm flipV="1">
                <a:off x="338" y="2075"/>
                <a:ext cx="0" cy="4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5" name="Line 29"/>
              <p:cNvSpPr>
                <a:spLocks noChangeShapeType="1"/>
              </p:cNvSpPr>
              <p:nvPr/>
            </p:nvSpPr>
            <p:spPr bwMode="auto">
              <a:xfrm>
                <a:off x="297" y="249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71" name="Text Box 30"/>
            <p:cNvSpPr txBox="1">
              <a:spLocks noChangeArrowheads="1"/>
            </p:cNvSpPr>
            <p:nvPr/>
          </p:nvSpPr>
          <p:spPr bwMode="auto">
            <a:xfrm>
              <a:off x="192" y="1728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zh-CN" i="1">
                  <a:latin typeface="Times New Roman" pitchFamily="18" charset="0"/>
                  <a:ea typeface="楷体"/>
                  <a:cs typeface="Times New Roman" pitchFamily="18" charset="0"/>
                </a:rPr>
                <a:t>a</a:t>
              </a:r>
              <a:r>
                <a:rPr kumimoji="1" lang="zh-CN" altLang="en-US">
                  <a:latin typeface="Times New Roman" pitchFamily="18" charset="0"/>
                  <a:ea typeface="楷体"/>
                  <a:cs typeface="Times New Roman" pitchFamily="18" charset="0"/>
                </a:rPr>
                <a:t>米</a:t>
              </a:r>
            </a:p>
          </p:txBody>
        </p:sp>
      </p:grpSp>
      <p:grpSp>
        <p:nvGrpSpPr>
          <p:cNvPr id="29" name="Group 31"/>
          <p:cNvGrpSpPr>
            <a:grpSpLocks/>
          </p:cNvGrpSpPr>
          <p:nvPr/>
        </p:nvGrpSpPr>
        <p:grpSpPr bwMode="auto">
          <a:xfrm>
            <a:off x="4973638" y="3227388"/>
            <a:ext cx="762000" cy="1676400"/>
            <a:chOff x="154" y="1056"/>
            <a:chExt cx="480" cy="1440"/>
          </a:xfrm>
        </p:grpSpPr>
        <p:grpSp>
          <p:nvGrpSpPr>
            <p:cNvPr id="35864" name="Group 32"/>
            <p:cNvGrpSpPr>
              <a:grpSpLocks/>
            </p:cNvGrpSpPr>
            <p:nvPr/>
          </p:nvGrpSpPr>
          <p:grpSpPr bwMode="auto">
            <a:xfrm>
              <a:off x="288" y="1056"/>
              <a:ext cx="144" cy="1440"/>
              <a:chOff x="297" y="1056"/>
              <a:chExt cx="61" cy="1440"/>
            </a:xfrm>
          </p:grpSpPr>
          <p:sp>
            <p:nvSpPr>
              <p:cNvPr id="35866" name="Line 33"/>
              <p:cNvSpPr>
                <a:spLocks noChangeShapeType="1"/>
              </p:cNvSpPr>
              <p:nvPr/>
            </p:nvSpPr>
            <p:spPr bwMode="auto">
              <a:xfrm>
                <a:off x="297" y="105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7" name="Line 34"/>
              <p:cNvSpPr>
                <a:spLocks noChangeShapeType="1"/>
              </p:cNvSpPr>
              <p:nvPr/>
            </p:nvSpPr>
            <p:spPr bwMode="auto">
              <a:xfrm>
                <a:off x="338" y="1056"/>
                <a:ext cx="0" cy="5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8" name="Line 35"/>
              <p:cNvSpPr>
                <a:spLocks noChangeShapeType="1"/>
              </p:cNvSpPr>
              <p:nvPr/>
            </p:nvSpPr>
            <p:spPr bwMode="auto">
              <a:xfrm flipV="1">
                <a:off x="338" y="2075"/>
                <a:ext cx="0" cy="4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9" name="Line 36"/>
              <p:cNvSpPr>
                <a:spLocks noChangeShapeType="1"/>
              </p:cNvSpPr>
              <p:nvPr/>
            </p:nvSpPr>
            <p:spPr bwMode="auto">
              <a:xfrm>
                <a:off x="297" y="249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65" name="Text Box 37"/>
            <p:cNvSpPr txBox="1">
              <a:spLocks noChangeArrowheads="1"/>
            </p:cNvSpPr>
            <p:nvPr/>
          </p:nvSpPr>
          <p:spPr bwMode="auto">
            <a:xfrm>
              <a:off x="154" y="1653"/>
              <a:ext cx="480" cy="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altLang="zh-CN" sz="2000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(</a:t>
              </a:r>
              <a:r>
                <a:rPr kumimoji="1" lang="en-US" altLang="zh-CN" sz="2000" i="1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a</a:t>
              </a:r>
              <a:r>
                <a:rPr kumimoji="1" lang="en-US" altLang="zh-CN" sz="2000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-5)</a:t>
              </a:r>
            </a:p>
          </p:txBody>
        </p:sp>
      </p:grpSp>
      <p:grpSp>
        <p:nvGrpSpPr>
          <p:cNvPr id="36" name="Group 38"/>
          <p:cNvGrpSpPr>
            <a:grpSpLocks/>
          </p:cNvGrpSpPr>
          <p:nvPr/>
        </p:nvGrpSpPr>
        <p:grpSpPr bwMode="auto">
          <a:xfrm>
            <a:off x="5719763" y="2690813"/>
            <a:ext cx="2971800" cy="485775"/>
            <a:chOff x="3648" y="766"/>
            <a:chExt cx="1872" cy="306"/>
          </a:xfrm>
        </p:grpSpPr>
        <p:sp>
          <p:nvSpPr>
            <p:cNvPr id="35858" name="Text Box 39"/>
            <p:cNvSpPr txBox="1">
              <a:spLocks noChangeArrowheads="1"/>
            </p:cNvSpPr>
            <p:nvPr/>
          </p:nvSpPr>
          <p:spPr bwMode="auto">
            <a:xfrm>
              <a:off x="4266" y="766"/>
              <a:ext cx="74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kumimoji="1" lang="en-US" altLang="zh-CN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kumimoji="1" lang="en-US" altLang="zh-CN">
                  <a:latin typeface="Times New Roman" pitchFamily="18" charset="0"/>
                  <a:cs typeface="Times New Roman" pitchFamily="18" charset="0"/>
                </a:rPr>
                <a:t>+5)</a:t>
              </a:r>
              <a:r>
                <a:rPr kumimoji="1" lang="zh-CN" altLang="en-US">
                  <a:latin typeface="楷体"/>
                  <a:ea typeface="楷体"/>
                  <a:cs typeface="Times New Roman" pitchFamily="18" charset="0"/>
                </a:rPr>
                <a:t>米</a:t>
              </a:r>
            </a:p>
          </p:txBody>
        </p:sp>
        <p:grpSp>
          <p:nvGrpSpPr>
            <p:cNvPr id="35859" name="Group 40"/>
            <p:cNvGrpSpPr>
              <a:grpSpLocks/>
            </p:cNvGrpSpPr>
            <p:nvPr/>
          </p:nvGrpSpPr>
          <p:grpSpPr bwMode="auto">
            <a:xfrm>
              <a:off x="3648" y="912"/>
              <a:ext cx="1872" cy="160"/>
              <a:chOff x="1968" y="912"/>
              <a:chExt cx="1488" cy="480"/>
            </a:xfrm>
          </p:grpSpPr>
          <p:sp>
            <p:nvSpPr>
              <p:cNvPr id="35860" name="Line 41"/>
              <p:cNvSpPr>
                <a:spLocks noChangeShapeType="1"/>
              </p:cNvSpPr>
              <p:nvPr/>
            </p:nvSpPr>
            <p:spPr bwMode="auto">
              <a:xfrm>
                <a:off x="1968" y="912"/>
                <a:ext cx="0" cy="4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1" name="Line 42"/>
              <p:cNvSpPr>
                <a:spLocks noChangeShapeType="1"/>
              </p:cNvSpPr>
              <p:nvPr/>
            </p:nvSpPr>
            <p:spPr bwMode="auto">
              <a:xfrm>
                <a:off x="3456" y="912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2" name="Line 43"/>
              <p:cNvSpPr>
                <a:spLocks noChangeShapeType="1"/>
              </p:cNvSpPr>
              <p:nvPr/>
            </p:nvSpPr>
            <p:spPr bwMode="auto">
              <a:xfrm>
                <a:off x="1968" y="1104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3" name="Line 44"/>
              <p:cNvSpPr>
                <a:spLocks noChangeShapeType="1"/>
              </p:cNvSpPr>
              <p:nvPr/>
            </p:nvSpPr>
            <p:spPr bwMode="auto">
              <a:xfrm flipH="1">
                <a:off x="3120" y="1104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3492500" y="5300663"/>
            <a:ext cx="2243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chemeClr val="tx2"/>
                </a:solidFill>
                <a:latin typeface="楷体"/>
                <a:ea typeface="楷体"/>
                <a:cs typeface="楷体"/>
              </a:rPr>
              <a:t>不相等！</a:t>
            </a: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5703888" y="3213100"/>
            <a:ext cx="2971800" cy="1676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1595438" y="3100388"/>
            <a:ext cx="12001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a</a:t>
            </a:r>
            <a:r>
              <a:rPr kumimoji="1" lang="en-US" altLang="zh-CN" sz="96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5819775" y="3624263"/>
            <a:ext cx="27670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kumimoji="1"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+5)(</a:t>
            </a:r>
            <a:r>
              <a:rPr kumimoji="1"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-5)</a:t>
            </a: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>
            <a:off x="6296025" y="4916488"/>
            <a:ext cx="18526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6000" i="1">
                <a:solidFill>
                  <a:srgbClr val="0070C0"/>
                </a:solidFill>
                <a:latin typeface="Times New Roman" pitchFamily="18" charset="0"/>
              </a:rPr>
              <a:t>a</a:t>
            </a:r>
            <a:r>
              <a:rPr kumimoji="1" lang="en-US" altLang="zh-CN" sz="6000" baseline="30000">
                <a:solidFill>
                  <a:srgbClr val="0070C0"/>
                </a:solidFill>
                <a:latin typeface="Times New Roman" pitchFamily="18" charset="0"/>
              </a:rPr>
              <a:t>2</a:t>
            </a:r>
            <a:r>
              <a:rPr kumimoji="1" lang="en-US" altLang="zh-CN" sz="6000">
                <a:solidFill>
                  <a:srgbClr val="0070C0"/>
                </a:solidFill>
                <a:latin typeface="Times New Roman" pitchFamily="18" charset="0"/>
              </a:rPr>
              <a:t>-25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43" grpId="0"/>
      <p:bldP spid="46" grpId="0" animBg="1"/>
      <p:bldP spid="47" grpId="0" autoUpdateAnimBg="0"/>
      <p:bldP spid="48" grpId="0" autoUpdateAnimBg="0"/>
      <p:bldP spid="5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内容占位符 1"/>
          <p:cNvSpPr>
            <a:spLocks noGrp="1"/>
          </p:cNvSpPr>
          <p:nvPr>
            <p:ph idx="4294967295"/>
          </p:nvPr>
        </p:nvSpPr>
        <p:spPr>
          <a:xfrm>
            <a:off x="5249863" y="1906588"/>
            <a:ext cx="3429000" cy="4246562"/>
          </a:xfrm>
        </p:spPr>
        <p:txBody>
          <a:bodyPr anchor="ctr"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b="1" smtClean="0">
                <a:solidFill>
                  <a:srgbClr val="0070C0"/>
                </a:solidFill>
              </a:rPr>
              <a:t>你能根据这幅图，直观地说明平方差公式吗？</a:t>
            </a:r>
          </a:p>
        </p:txBody>
      </p:sp>
      <p:sp>
        <p:nvSpPr>
          <p:cNvPr id="44034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grpSp>
        <p:nvGrpSpPr>
          <p:cNvPr id="36867" name="组合 46"/>
          <p:cNvGrpSpPr>
            <a:grpSpLocks/>
          </p:cNvGrpSpPr>
          <p:nvPr/>
        </p:nvGrpSpPr>
        <p:grpSpPr bwMode="auto">
          <a:xfrm>
            <a:off x="428625" y="2335213"/>
            <a:ext cx="4605338" cy="3790950"/>
            <a:chOff x="-598116" y="2366682"/>
            <a:chExt cx="4605822" cy="3790875"/>
          </a:xfrm>
        </p:grpSpPr>
        <p:sp>
          <p:nvSpPr>
            <p:cNvPr id="5" name="矩形 4"/>
            <p:cNvSpPr/>
            <p:nvPr/>
          </p:nvSpPr>
          <p:spPr>
            <a:xfrm>
              <a:off x="699008" y="2379382"/>
              <a:ext cx="2622826" cy="2622498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="0"/>
            </a:p>
          </p:txBody>
        </p:sp>
        <p:sp>
          <p:nvSpPr>
            <p:cNvPr id="6" name="矩形 5"/>
            <p:cNvSpPr/>
            <p:nvPr/>
          </p:nvSpPr>
          <p:spPr>
            <a:xfrm>
              <a:off x="2635962" y="4316093"/>
              <a:ext cx="685872" cy="685786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="0"/>
            </a:p>
          </p:txBody>
        </p:sp>
        <p:sp>
          <p:nvSpPr>
            <p:cNvPr id="7" name="矩形 6"/>
            <p:cNvSpPr/>
            <p:nvPr/>
          </p:nvSpPr>
          <p:spPr>
            <a:xfrm>
              <a:off x="699008" y="4316093"/>
              <a:ext cx="1936954" cy="68578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="0"/>
            </a:p>
          </p:txBody>
        </p:sp>
        <p:sp>
          <p:nvSpPr>
            <p:cNvPr id="8" name="矩形 7"/>
            <p:cNvSpPr/>
            <p:nvPr/>
          </p:nvSpPr>
          <p:spPr>
            <a:xfrm rot="5400000">
              <a:off x="2696414" y="3004802"/>
              <a:ext cx="1936712" cy="68587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b="0"/>
            </a:p>
          </p:txBody>
        </p:sp>
        <p:grpSp>
          <p:nvGrpSpPr>
            <p:cNvPr id="36872" name="Group 31"/>
            <p:cNvGrpSpPr>
              <a:grpSpLocks/>
            </p:cNvGrpSpPr>
            <p:nvPr/>
          </p:nvGrpSpPr>
          <p:grpSpPr bwMode="auto">
            <a:xfrm>
              <a:off x="-598116" y="2366682"/>
              <a:ext cx="1405949" cy="2634233"/>
              <a:chOff x="277" y="1056"/>
              <a:chExt cx="311" cy="1440"/>
            </a:xfrm>
          </p:grpSpPr>
          <p:grpSp>
            <p:nvGrpSpPr>
              <p:cNvPr id="36901" name="Group 32"/>
              <p:cNvGrpSpPr>
                <a:grpSpLocks/>
              </p:cNvGrpSpPr>
              <p:nvPr/>
            </p:nvGrpSpPr>
            <p:grpSpPr bwMode="auto">
              <a:xfrm>
                <a:off x="277" y="1056"/>
                <a:ext cx="311" cy="1440"/>
                <a:chOff x="297" y="1056"/>
                <a:chExt cx="134" cy="1440"/>
              </a:xfrm>
            </p:grpSpPr>
            <p:sp>
              <p:nvSpPr>
                <p:cNvPr id="36903" name="Line 33"/>
                <p:cNvSpPr>
                  <a:spLocks noChangeShapeType="1"/>
                </p:cNvSpPr>
                <p:nvPr/>
              </p:nvSpPr>
              <p:spPr bwMode="auto">
                <a:xfrm>
                  <a:off x="297" y="1056"/>
                  <a:ext cx="12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04" name="Line 34"/>
                <p:cNvSpPr>
                  <a:spLocks noChangeShapeType="1"/>
                </p:cNvSpPr>
                <p:nvPr/>
              </p:nvSpPr>
              <p:spPr bwMode="auto">
                <a:xfrm>
                  <a:off x="338" y="1056"/>
                  <a:ext cx="0" cy="6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0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38" y="1982"/>
                  <a:ext cx="0" cy="5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06" name="Line 36"/>
                <p:cNvSpPr>
                  <a:spLocks noChangeShapeType="1"/>
                </p:cNvSpPr>
                <p:nvPr/>
              </p:nvSpPr>
              <p:spPr bwMode="auto">
                <a:xfrm>
                  <a:off x="297" y="2496"/>
                  <a:ext cx="1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6902" name="Text Box 37"/>
              <p:cNvSpPr txBox="1">
                <a:spLocks noChangeArrowheads="1"/>
              </p:cNvSpPr>
              <p:nvPr/>
            </p:nvSpPr>
            <p:spPr bwMode="auto">
              <a:xfrm>
                <a:off x="311" y="1607"/>
                <a:ext cx="135" cy="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kumimoji="1" lang="en-US" altLang="zh-CN" sz="3600" i="1">
                    <a:latin typeface="Times New Roman" pitchFamily="18" charset="0"/>
                    <a:ea typeface="Batang" pitchFamily="18" charset="-127"/>
                    <a:cs typeface="Times New Roman" pitchFamily="18" charset="0"/>
                  </a:rPr>
                  <a:t>a</a:t>
                </a:r>
                <a:endParaRPr kumimoji="1" lang="en-US" altLang="zh-CN" sz="3600">
                  <a:latin typeface="Times New Roman" pitchFamily="18" charset="0"/>
                  <a:ea typeface="Batang" pitchFamily="18" charset="-127"/>
                  <a:cs typeface="Times New Roman" pitchFamily="18" charset="0"/>
                </a:endParaRPr>
              </a:p>
            </p:txBody>
          </p:sp>
        </p:grpSp>
        <p:grpSp>
          <p:nvGrpSpPr>
            <p:cNvPr id="36873" name="Group 38"/>
            <p:cNvGrpSpPr>
              <a:grpSpLocks/>
            </p:cNvGrpSpPr>
            <p:nvPr/>
          </p:nvGrpSpPr>
          <p:grpSpPr bwMode="auto">
            <a:xfrm>
              <a:off x="699248" y="4860565"/>
              <a:ext cx="2620963" cy="1296992"/>
              <a:chOff x="3649" y="538"/>
              <a:chExt cx="1651" cy="817"/>
            </a:xfrm>
          </p:grpSpPr>
          <p:sp>
            <p:nvSpPr>
              <p:cNvPr id="36895" name="Text Box 39"/>
              <p:cNvSpPr txBox="1">
                <a:spLocks noChangeArrowheads="1"/>
              </p:cNvSpPr>
              <p:nvPr/>
            </p:nvSpPr>
            <p:spPr bwMode="auto">
              <a:xfrm>
                <a:off x="4343" y="948"/>
                <a:ext cx="262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en-US" altLang="zh-CN" sz="3600" i="1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kumimoji="1" lang="zh-CN" altLang="en-US" sz="3600">
                  <a:latin typeface="楷体"/>
                  <a:ea typeface="楷体"/>
                  <a:cs typeface="Times New Roman" pitchFamily="18" charset="0"/>
                </a:endParaRPr>
              </a:p>
            </p:txBody>
          </p:sp>
          <p:grpSp>
            <p:nvGrpSpPr>
              <p:cNvPr id="36896" name="Group 40"/>
              <p:cNvGrpSpPr>
                <a:grpSpLocks/>
              </p:cNvGrpSpPr>
              <p:nvPr/>
            </p:nvGrpSpPr>
            <p:grpSpPr bwMode="auto">
              <a:xfrm>
                <a:off x="3649" y="538"/>
                <a:ext cx="1651" cy="794"/>
                <a:chOff x="1968" y="-209"/>
                <a:chExt cx="1312" cy="2384"/>
              </a:xfrm>
            </p:grpSpPr>
            <p:sp>
              <p:nvSpPr>
                <p:cNvPr id="36897" name="Line 41"/>
                <p:cNvSpPr>
                  <a:spLocks noChangeShapeType="1"/>
                </p:cNvSpPr>
                <p:nvPr/>
              </p:nvSpPr>
              <p:spPr bwMode="auto">
                <a:xfrm>
                  <a:off x="1968" y="-209"/>
                  <a:ext cx="0" cy="2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98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3280" y="-209"/>
                  <a:ext cx="0" cy="2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99" name="Line 43"/>
                <p:cNvSpPr>
                  <a:spLocks noChangeShapeType="1"/>
                </p:cNvSpPr>
                <p:nvPr/>
              </p:nvSpPr>
              <p:spPr bwMode="auto">
                <a:xfrm>
                  <a:off x="1968" y="1632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00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2694" y="1632"/>
                  <a:ext cx="5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6874" name="Group 8"/>
            <p:cNvGrpSpPr>
              <a:grpSpLocks/>
            </p:cNvGrpSpPr>
            <p:nvPr/>
          </p:nvGrpSpPr>
          <p:grpSpPr bwMode="auto">
            <a:xfrm>
              <a:off x="2620427" y="4923936"/>
              <a:ext cx="685800" cy="1033111"/>
              <a:chOff x="1968" y="912"/>
              <a:chExt cx="432" cy="173"/>
            </a:xfrm>
          </p:grpSpPr>
          <p:sp>
            <p:nvSpPr>
              <p:cNvPr id="36889" name="Text Box 9"/>
              <p:cNvSpPr txBox="1">
                <a:spLocks noChangeArrowheads="1"/>
              </p:cNvSpPr>
              <p:nvPr/>
            </p:nvSpPr>
            <p:spPr bwMode="auto">
              <a:xfrm>
                <a:off x="2045" y="912"/>
                <a:ext cx="26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en-US" altLang="zh-CN" sz="3600" i="1">
                    <a:latin typeface="Times New Roman" pitchFamily="18" charset="0"/>
                    <a:ea typeface="楷体"/>
                    <a:cs typeface="Times New Roman" pitchFamily="18" charset="0"/>
                  </a:rPr>
                  <a:t>b</a:t>
                </a:r>
                <a:endParaRPr kumimoji="1" lang="zh-CN" altLang="en-US" sz="3600" i="1">
                  <a:latin typeface="Times New Roman" pitchFamily="18" charset="0"/>
                  <a:ea typeface="楷体"/>
                  <a:cs typeface="Times New Roman" pitchFamily="18" charset="0"/>
                </a:endParaRPr>
              </a:p>
            </p:txBody>
          </p:sp>
          <p:grpSp>
            <p:nvGrpSpPr>
              <p:cNvPr id="36890" name="Group 10"/>
              <p:cNvGrpSpPr>
                <a:grpSpLocks/>
              </p:cNvGrpSpPr>
              <p:nvPr/>
            </p:nvGrpSpPr>
            <p:grpSpPr bwMode="auto">
              <a:xfrm>
                <a:off x="1968" y="912"/>
                <a:ext cx="432" cy="144"/>
                <a:chOff x="1968" y="912"/>
                <a:chExt cx="1488" cy="480"/>
              </a:xfrm>
            </p:grpSpPr>
            <p:sp>
              <p:nvSpPr>
                <p:cNvPr id="36891" name="Line 11"/>
                <p:cNvSpPr>
                  <a:spLocks noChangeShapeType="1"/>
                </p:cNvSpPr>
                <p:nvPr/>
              </p:nvSpPr>
              <p:spPr bwMode="auto">
                <a:xfrm>
                  <a:off x="1968" y="912"/>
                  <a:ext cx="0" cy="41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92" name="Line 12"/>
                <p:cNvSpPr>
                  <a:spLocks noChangeShapeType="1"/>
                </p:cNvSpPr>
                <p:nvPr/>
              </p:nvSpPr>
              <p:spPr bwMode="auto">
                <a:xfrm>
                  <a:off x="3456" y="912"/>
                  <a:ext cx="0" cy="4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93" name="Line 13"/>
                <p:cNvSpPr>
                  <a:spLocks noChangeShapeType="1"/>
                </p:cNvSpPr>
                <p:nvPr/>
              </p:nvSpPr>
              <p:spPr bwMode="auto">
                <a:xfrm>
                  <a:off x="1968" y="1104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94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3120" y="1104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6875" name="组合 38"/>
            <p:cNvGrpSpPr>
              <a:grpSpLocks/>
            </p:cNvGrpSpPr>
            <p:nvPr/>
          </p:nvGrpSpPr>
          <p:grpSpPr bwMode="auto">
            <a:xfrm>
              <a:off x="-14284" y="4301776"/>
              <a:ext cx="1396907" cy="695480"/>
              <a:chOff x="-295167" y="5681666"/>
              <a:chExt cx="1396907" cy="695480"/>
            </a:xfrm>
          </p:grpSpPr>
          <p:grpSp>
            <p:nvGrpSpPr>
              <p:cNvPr id="36883" name="Group 31"/>
              <p:cNvGrpSpPr>
                <a:grpSpLocks/>
              </p:cNvGrpSpPr>
              <p:nvPr/>
            </p:nvGrpSpPr>
            <p:grpSpPr bwMode="auto">
              <a:xfrm>
                <a:off x="-295167" y="5681666"/>
                <a:ext cx="1396907" cy="695480"/>
                <a:chOff x="267" y="1056"/>
                <a:chExt cx="309" cy="1450"/>
              </a:xfrm>
            </p:grpSpPr>
            <p:grpSp>
              <p:nvGrpSpPr>
                <p:cNvPr id="36885" name="Group 32"/>
                <p:cNvGrpSpPr>
                  <a:grpSpLocks/>
                </p:cNvGrpSpPr>
                <p:nvPr/>
              </p:nvGrpSpPr>
              <p:grpSpPr bwMode="auto">
                <a:xfrm>
                  <a:off x="287" y="1056"/>
                  <a:ext cx="289" cy="1450"/>
                  <a:chOff x="297" y="1056"/>
                  <a:chExt cx="123" cy="1450"/>
                </a:xfrm>
              </p:grpSpPr>
              <p:sp>
                <p:nvSpPr>
                  <p:cNvPr id="3688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297" y="1056"/>
                    <a:ext cx="12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888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97" y="2506"/>
                    <a:ext cx="12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6886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67" y="1107"/>
                  <a:ext cx="138" cy="11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1" lang="en-US" altLang="zh-CN" sz="3600" i="1">
                      <a:latin typeface="Times New Roman" pitchFamily="18" charset="0"/>
                      <a:ea typeface="Batang" pitchFamily="18" charset="-127"/>
                      <a:cs typeface="Times New Roman" pitchFamily="18" charset="0"/>
                    </a:rPr>
                    <a:t>b</a:t>
                  </a:r>
                  <a:endParaRPr kumimoji="1" lang="en-US" altLang="zh-CN" sz="3600">
                    <a:latin typeface="Times New Roman" pitchFamily="18" charset="0"/>
                    <a:ea typeface="Batang" pitchFamily="18" charset="-127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38" name="直接箭头连接符 37"/>
              <p:cNvCxnSpPr/>
              <p:nvPr/>
            </p:nvCxnSpPr>
            <p:spPr>
              <a:xfrm flipV="1">
                <a:off x="233956" y="5681696"/>
                <a:ext cx="0" cy="6810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876" name="Group 8"/>
            <p:cNvGrpSpPr>
              <a:grpSpLocks/>
            </p:cNvGrpSpPr>
            <p:nvPr/>
          </p:nvGrpSpPr>
          <p:grpSpPr bwMode="auto">
            <a:xfrm>
              <a:off x="3309206" y="4060640"/>
              <a:ext cx="698500" cy="2032663"/>
              <a:chOff x="1959" y="912"/>
              <a:chExt cx="440" cy="147"/>
            </a:xfrm>
          </p:grpSpPr>
          <p:sp>
            <p:nvSpPr>
              <p:cNvPr id="36877" name="Text Box 9"/>
              <p:cNvSpPr txBox="1">
                <a:spLocks noChangeArrowheads="1"/>
              </p:cNvSpPr>
              <p:nvPr/>
            </p:nvSpPr>
            <p:spPr bwMode="auto">
              <a:xfrm>
                <a:off x="2045" y="1012"/>
                <a:ext cx="262" cy="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kumimoji="1" lang="en-US" altLang="zh-CN" sz="3600" i="1">
                    <a:latin typeface="Times New Roman" pitchFamily="18" charset="0"/>
                    <a:ea typeface="楷体"/>
                    <a:cs typeface="Times New Roman" pitchFamily="18" charset="0"/>
                  </a:rPr>
                  <a:t>b</a:t>
                </a:r>
                <a:endParaRPr kumimoji="1" lang="zh-CN" altLang="en-US" sz="3600" i="1">
                  <a:latin typeface="Times New Roman" pitchFamily="18" charset="0"/>
                  <a:ea typeface="楷体"/>
                  <a:cs typeface="Times New Roman" pitchFamily="18" charset="0"/>
                </a:endParaRPr>
              </a:p>
            </p:txBody>
          </p:sp>
          <p:grpSp>
            <p:nvGrpSpPr>
              <p:cNvPr id="36878" name="Group 10"/>
              <p:cNvGrpSpPr>
                <a:grpSpLocks/>
              </p:cNvGrpSpPr>
              <p:nvPr/>
            </p:nvGrpSpPr>
            <p:grpSpPr bwMode="auto">
              <a:xfrm>
                <a:off x="1959" y="912"/>
                <a:ext cx="440" cy="144"/>
                <a:chOff x="1939" y="912"/>
                <a:chExt cx="1517" cy="480"/>
              </a:xfrm>
            </p:grpSpPr>
            <p:sp>
              <p:nvSpPr>
                <p:cNvPr id="36879" name="Line 11"/>
                <p:cNvSpPr>
                  <a:spLocks noChangeShapeType="1"/>
                </p:cNvSpPr>
                <p:nvPr/>
              </p:nvSpPr>
              <p:spPr bwMode="auto">
                <a:xfrm>
                  <a:off x="1939" y="912"/>
                  <a:ext cx="0" cy="41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80" name="Line 12"/>
                <p:cNvSpPr>
                  <a:spLocks noChangeShapeType="1"/>
                </p:cNvSpPr>
                <p:nvPr/>
              </p:nvSpPr>
              <p:spPr bwMode="auto">
                <a:xfrm>
                  <a:off x="3456" y="912"/>
                  <a:ext cx="0" cy="4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81" name="Line 13"/>
                <p:cNvSpPr>
                  <a:spLocks noChangeShapeType="1"/>
                </p:cNvSpPr>
                <p:nvPr/>
              </p:nvSpPr>
              <p:spPr bwMode="auto">
                <a:xfrm>
                  <a:off x="1968" y="1340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82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3120" y="1337"/>
                  <a:ext cx="3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内容占位符 2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 anchor="ctr"/>
          <a:lstStyle/>
          <a:p>
            <a:pPr marL="514350" indent="-514350" eaLnBrk="1" hangingPunct="1">
              <a:lnSpc>
                <a:spcPct val="120000"/>
              </a:lnSpc>
              <a:buFont typeface="Calibri" pitchFamily="34" charset="0"/>
              <a:buAutoNum type="arabicPeriod"/>
            </a:pPr>
            <a:r>
              <a:rPr kumimoji="1" lang="zh-CN" altLang="en-US" smtClean="0"/>
              <a:t>经历探索平方差公式的过程。</a:t>
            </a:r>
            <a:endParaRPr kumimoji="1" lang="en-US" altLang="zh-CN" smtClean="0"/>
          </a:p>
          <a:p>
            <a:pPr marL="514350" indent="-514350" eaLnBrk="1" hangingPunct="1">
              <a:lnSpc>
                <a:spcPct val="120000"/>
              </a:lnSpc>
              <a:buFont typeface="Calibri" pitchFamily="34" charset="0"/>
              <a:buAutoNum type="arabicPeriod"/>
            </a:pPr>
            <a:r>
              <a:rPr kumimoji="1" lang="zh-CN" altLang="en-US" smtClean="0"/>
              <a:t>会根据多项式的乘法法则推导平方差公式。</a:t>
            </a:r>
            <a:endParaRPr kumimoji="1" lang="en-US" altLang="zh-CN" smtClean="0"/>
          </a:p>
          <a:p>
            <a:pPr marL="514350" indent="-514350" eaLnBrk="1" hangingPunct="1">
              <a:lnSpc>
                <a:spcPct val="120000"/>
              </a:lnSpc>
              <a:buFont typeface="Calibri" pitchFamily="34" charset="0"/>
              <a:buAutoNum type="arabicPeriod"/>
            </a:pPr>
            <a:r>
              <a:rPr kumimoji="1" lang="zh-CN" altLang="en-US" smtClean="0"/>
              <a:t>熟练掌握平方差公式的结构特征，并能灵活运用平方差公式进行相关计算。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标题 1"/>
          <p:cNvSpPr>
            <a:spLocks noGrp="1"/>
          </p:cNvSpPr>
          <p:nvPr>
            <p:ph type="title" idx="4294967295"/>
          </p:nvPr>
        </p:nvSpPr>
        <p:spPr>
          <a:xfrm>
            <a:off x="3035300" y="820738"/>
            <a:ext cx="5651500" cy="779462"/>
          </a:xfrm>
          <a:prstGeom prst="chevron">
            <a:avLst>
              <a:gd name="adj" fmla="val 50015"/>
            </a:avLst>
          </a:prstGeom>
          <a:solidFill>
            <a:srgbClr val="607731"/>
          </a:solidFill>
          <a:ln w="25400" cap="flat" algn="ctr">
            <a:solidFill>
              <a:srgbClr val="4F6228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学完本节课你应该知道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74638" y="3900488"/>
            <a:ext cx="22399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</a:pPr>
            <a:r>
              <a:rPr lang="zh-CN" altLang="en-US" sz="32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平方差公式</a:t>
            </a:r>
          </a:p>
        </p:txBody>
      </p:sp>
      <p:sp>
        <p:nvSpPr>
          <p:cNvPr id="38915" name="AutoShape 3"/>
          <p:cNvSpPr>
            <a:spLocks/>
          </p:cNvSpPr>
          <p:nvPr/>
        </p:nvSpPr>
        <p:spPr bwMode="auto">
          <a:xfrm>
            <a:off x="2514600" y="2457450"/>
            <a:ext cx="195263" cy="3540125"/>
          </a:xfrm>
          <a:prstGeom prst="leftBrace">
            <a:avLst>
              <a:gd name="adj1" fmla="val 725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 b="0">
              <a:solidFill>
                <a:srgbClr val="0070C0"/>
              </a:solidFill>
              <a:latin typeface="楷体"/>
              <a:ea typeface="楷体"/>
              <a:cs typeface="楷体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870200" y="2128838"/>
            <a:ext cx="5800725" cy="9191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−</a:t>
            </a:r>
            <a:r>
              <a:rPr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4800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870200" y="3252788"/>
            <a:ext cx="5800725" cy="6477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同号项的平方减异号项的平方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870200" y="4106863"/>
            <a:ext cx="5800725" cy="20637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只有符合公式条件的乘法，才能运用公式简化运算，其余运算仍按照运算规则进行</a:t>
            </a:r>
            <a:endParaRPr lang="zh-CN" altLang="en-US" sz="3200" b="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2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内容占位符 2"/>
          <p:cNvSpPr txBox="1">
            <a:spLocks/>
          </p:cNvSpPr>
          <p:nvPr/>
        </p:nvSpPr>
        <p:spPr bwMode="auto">
          <a:xfrm>
            <a:off x="457200" y="1879600"/>
            <a:ext cx="8229600" cy="424656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49154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39939" name="内容占位符 3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600" smtClean="0"/>
              <a:t>下列式子中，可以用平方差公式计算的是</a:t>
            </a:r>
            <a:endParaRPr lang="en-US" altLang="zh-CN" sz="3600" smtClean="0"/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zh-CN" sz="3600" smtClean="0">
                <a:solidFill>
                  <a:srgbClr val="000000"/>
                </a:solidFill>
              </a:rPr>
              <a:t>(</a:t>
            </a:r>
            <a:r>
              <a:rPr lang="en-US" altLang="zh-CN" sz="3600" i="1" smtClean="0">
                <a:solidFill>
                  <a:srgbClr val="000000"/>
                </a:solidFill>
              </a:rPr>
              <a:t>x</a:t>
            </a:r>
            <a:r>
              <a:rPr lang="en-US" altLang="zh-CN" sz="3600" smtClean="0">
                <a:solidFill>
                  <a:srgbClr val="000000"/>
                </a:solidFill>
              </a:rPr>
              <a:t>−2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)(2</a:t>
            </a:r>
            <a:r>
              <a:rPr lang="en-US" altLang="zh-CN" sz="3600" i="1" smtClean="0">
                <a:solidFill>
                  <a:srgbClr val="000000"/>
                </a:solidFill>
              </a:rPr>
              <a:t>y+x</a:t>
            </a:r>
            <a:r>
              <a:rPr lang="en-US" altLang="zh-CN" sz="3600" smtClean="0">
                <a:solidFill>
                  <a:srgbClr val="000000"/>
                </a:solidFill>
              </a:rPr>
              <a:t>)</a:t>
            </a:r>
            <a:endParaRPr lang="zh-CN" altLang="en-US" sz="3600" smtClean="0">
              <a:solidFill>
                <a:srgbClr val="000000"/>
              </a:solidFill>
            </a:endParaRP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zh-CN" sz="3600" smtClean="0">
                <a:solidFill>
                  <a:srgbClr val="000000"/>
                </a:solidFill>
              </a:rPr>
              <a:t>(</a:t>
            </a:r>
            <a:r>
              <a:rPr lang="en-US" altLang="zh-CN" sz="3600" i="1" smtClean="0">
                <a:solidFill>
                  <a:srgbClr val="000000"/>
                </a:solidFill>
              </a:rPr>
              <a:t>x</a:t>
            </a:r>
            <a:r>
              <a:rPr lang="en-US" altLang="zh-CN" sz="3600" smtClean="0">
                <a:solidFill>
                  <a:srgbClr val="000000"/>
                </a:solidFill>
              </a:rPr>
              <a:t>−2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)(</a:t>
            </a:r>
            <a:r>
              <a:rPr lang="en-US" altLang="zh-CN" sz="3600" i="1" smtClean="0">
                <a:solidFill>
                  <a:srgbClr val="000000"/>
                </a:solidFill>
              </a:rPr>
              <a:t>−x−</a:t>
            </a:r>
            <a:r>
              <a:rPr lang="en-US" altLang="zh-CN" sz="3600" smtClean="0">
                <a:solidFill>
                  <a:srgbClr val="000000"/>
                </a:solidFill>
              </a:rPr>
              <a:t>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</a:t>
            </a:r>
            <a:endParaRPr lang="zh-CN" altLang="en-US" sz="3600" smtClean="0">
              <a:solidFill>
                <a:srgbClr val="000000"/>
              </a:solidFill>
            </a:endParaRP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zh-CN" sz="3600" smtClean="0">
                <a:solidFill>
                  <a:srgbClr val="000000"/>
                </a:solidFill>
              </a:rPr>
              <a:t>(</a:t>
            </a:r>
            <a:r>
              <a:rPr lang="en-US" altLang="zh-CN" sz="3600" i="1" smtClean="0">
                <a:solidFill>
                  <a:srgbClr val="000000"/>
                </a:solidFill>
              </a:rPr>
              <a:t>−x−</a:t>
            </a:r>
            <a:r>
              <a:rPr lang="en-US" altLang="zh-CN" sz="3600" smtClean="0">
                <a:solidFill>
                  <a:srgbClr val="000000"/>
                </a:solidFill>
              </a:rPr>
              <a:t>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 (</a:t>
            </a:r>
            <a:r>
              <a:rPr lang="en-US" altLang="zh-CN" sz="3600" i="1" smtClean="0">
                <a:solidFill>
                  <a:srgbClr val="000000"/>
                </a:solidFill>
              </a:rPr>
              <a:t>x+</a:t>
            </a:r>
            <a:r>
              <a:rPr lang="en-US" altLang="zh-CN" sz="3600" smtClean="0">
                <a:solidFill>
                  <a:srgbClr val="000000"/>
                </a:solidFill>
              </a:rPr>
              <a:t>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</a:t>
            </a: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zh-CN" sz="3600" smtClean="0">
                <a:solidFill>
                  <a:srgbClr val="000000"/>
                </a:solidFill>
              </a:rPr>
              <a:t>(</a:t>
            </a:r>
            <a:r>
              <a:rPr lang="en-US" altLang="zh-CN" sz="3600" i="1" smtClean="0">
                <a:solidFill>
                  <a:srgbClr val="000000"/>
                </a:solidFill>
              </a:rPr>
              <a:t>x</a:t>
            </a:r>
            <a:r>
              <a:rPr lang="en-US" altLang="zh-CN" sz="3600" smtClean="0">
                <a:solidFill>
                  <a:srgbClr val="000000"/>
                </a:solidFill>
              </a:rPr>
              <a:t>−2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)(</a:t>
            </a:r>
            <a:r>
              <a:rPr lang="en-US" altLang="zh-CN" sz="3600" i="1" smtClean="0">
                <a:solidFill>
                  <a:srgbClr val="000000"/>
                </a:solidFill>
              </a:rPr>
              <a:t>−x+</a:t>
            </a:r>
            <a:r>
              <a:rPr lang="en-US" altLang="zh-CN" sz="3600" smtClean="0">
                <a:solidFill>
                  <a:srgbClr val="000000"/>
                </a:solidFill>
              </a:rPr>
              <a:t>2</a:t>
            </a:r>
            <a:r>
              <a:rPr lang="en-US" altLang="zh-CN" sz="3600" i="1" smtClean="0">
                <a:solidFill>
                  <a:srgbClr val="000000"/>
                </a:solidFill>
              </a:rPr>
              <a:t>y</a:t>
            </a:r>
            <a:r>
              <a:rPr lang="en-US" altLang="zh-CN" sz="3600" smtClean="0">
                <a:solidFill>
                  <a:srgbClr val="000000"/>
                </a:solidFill>
              </a:rPr>
              <a:t>)</a:t>
            </a:r>
            <a:endParaRPr lang="zh-CN" altLang="en-US" sz="3600" smtClean="0">
              <a:solidFill>
                <a:srgbClr val="000000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708150" y="2725738"/>
            <a:ext cx="1438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1</a:t>
            </a:r>
            <a:r>
              <a:rPr kumimoji="1" lang="zh-CN" altLang="en-US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和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内容占位符 2"/>
          <p:cNvSpPr txBox="1">
            <a:spLocks/>
          </p:cNvSpPr>
          <p:nvPr/>
        </p:nvSpPr>
        <p:spPr bwMode="auto">
          <a:xfrm>
            <a:off x="457200" y="1879600"/>
            <a:ext cx="8229600" cy="424656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51202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41987" name="内容占位符 3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600" smtClean="0"/>
              <a:t>下列式子中，可以用平方差公式计算的是</a:t>
            </a:r>
            <a:endParaRPr lang="en-US" altLang="zh-CN" sz="3600" smtClean="0"/>
          </a:p>
          <a:p>
            <a:pPr marL="114300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kumimoji="1" lang="en-US" altLang="zh-CN" sz="3600" smtClean="0"/>
              <a:t>(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c</a:t>
            </a:r>
            <a:r>
              <a:rPr kumimoji="1" lang="en-US" altLang="zh-CN" sz="3600" smtClean="0"/>
              <a:t>)(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c</a:t>
            </a:r>
            <a:r>
              <a:rPr kumimoji="1" lang="en-US" altLang="zh-CN" sz="3600" smtClean="0"/>
              <a:t>)</a:t>
            </a:r>
          </a:p>
          <a:p>
            <a:pPr marL="114300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kumimoji="1" lang="en-US" altLang="zh-CN" sz="3600" smtClean="0"/>
              <a:t>(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+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c</a:t>
            </a:r>
            <a:r>
              <a:rPr kumimoji="1" lang="en-US" altLang="zh-CN" sz="3600" smtClean="0"/>
              <a:t>)(−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−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+</a:t>
            </a:r>
            <a:r>
              <a:rPr kumimoji="1" lang="en-US" altLang="zh-CN" sz="3600" i="1" smtClean="0"/>
              <a:t>c</a:t>
            </a:r>
            <a:r>
              <a:rPr kumimoji="1" lang="en-US" altLang="zh-CN" sz="3600" smtClean="0"/>
              <a:t>)</a:t>
            </a:r>
            <a:endParaRPr kumimoji="1" lang="en-US" altLang="zh-CN" sz="6000" smtClean="0"/>
          </a:p>
          <a:p>
            <a:pPr marL="114300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kumimoji="1" lang="en-US" altLang="zh-CN" sz="3600" smtClean="0">
                <a:solidFill>
                  <a:srgbClr val="000000"/>
                </a:solidFill>
              </a:rPr>
              <a:t>(3</a:t>
            </a:r>
            <a:r>
              <a:rPr kumimoji="1" lang="en-US" altLang="zh-CN" sz="3600" i="1" smtClean="0">
                <a:solidFill>
                  <a:srgbClr val="000000"/>
                </a:solidFill>
              </a:rPr>
              <a:t>m</a:t>
            </a:r>
            <a:r>
              <a:rPr kumimoji="1" lang="en-US" altLang="zh-CN" sz="3600" smtClean="0">
                <a:solidFill>
                  <a:srgbClr val="000000"/>
                </a:solidFill>
              </a:rPr>
              <a:t>−</a:t>
            </a:r>
            <a:r>
              <a:rPr kumimoji="1" lang="en-US" altLang="zh-CN" sz="3600" i="1" smtClean="0">
                <a:solidFill>
                  <a:srgbClr val="000000"/>
                </a:solidFill>
              </a:rPr>
              <a:t>n</a:t>
            </a:r>
            <a:r>
              <a:rPr kumimoji="1" lang="en-US" altLang="zh-CN" sz="3600" smtClean="0">
                <a:solidFill>
                  <a:srgbClr val="000000"/>
                </a:solidFill>
              </a:rPr>
              <a:t>+1)(3</a:t>
            </a:r>
            <a:r>
              <a:rPr kumimoji="1" lang="en-US" altLang="zh-CN" sz="3600" i="1" smtClean="0">
                <a:solidFill>
                  <a:srgbClr val="000000"/>
                </a:solidFill>
              </a:rPr>
              <a:t>m</a:t>
            </a:r>
            <a:r>
              <a:rPr kumimoji="1" lang="en-US" altLang="zh-CN" sz="3600" smtClean="0">
                <a:solidFill>
                  <a:srgbClr val="000000"/>
                </a:solidFill>
              </a:rPr>
              <a:t>+</a:t>
            </a:r>
            <a:r>
              <a:rPr kumimoji="1" lang="en-US" altLang="zh-CN" sz="3600" i="1" smtClean="0">
                <a:solidFill>
                  <a:srgbClr val="000000"/>
                </a:solidFill>
              </a:rPr>
              <a:t>n</a:t>
            </a:r>
            <a:r>
              <a:rPr kumimoji="1" lang="en-US" altLang="zh-CN" sz="3600" smtClean="0">
                <a:solidFill>
                  <a:srgbClr val="000000"/>
                </a:solidFill>
              </a:rPr>
              <a:t>+1)</a:t>
            </a:r>
            <a:endParaRPr kumimoji="1" lang="en-US" altLang="zh-CN" sz="3600" smtClean="0"/>
          </a:p>
          <a:p>
            <a:pPr marL="114300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kumimoji="1" lang="en-US" altLang="zh-CN" sz="3600" smtClean="0"/>
              <a:t>(−3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+5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)(3</a:t>
            </a:r>
            <a:r>
              <a:rPr kumimoji="1" lang="en-US" altLang="zh-CN" sz="3600" i="1" smtClean="0"/>
              <a:t>a</a:t>
            </a:r>
            <a:r>
              <a:rPr kumimoji="1" lang="en-US" altLang="zh-CN" sz="3600" smtClean="0"/>
              <a:t>−5</a:t>
            </a:r>
            <a:r>
              <a:rPr kumimoji="1" lang="en-US" altLang="zh-CN" sz="3600" i="1" smtClean="0"/>
              <a:t>b</a:t>
            </a:r>
            <a:r>
              <a:rPr kumimoji="1" lang="en-US" altLang="zh-CN" sz="3600" smtClean="0"/>
              <a:t>)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693863" y="2670175"/>
            <a:ext cx="847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内容占位符 2"/>
          <p:cNvSpPr txBox="1">
            <a:spLocks/>
          </p:cNvSpPr>
          <p:nvPr/>
        </p:nvSpPr>
        <p:spPr bwMode="auto">
          <a:xfrm>
            <a:off x="457200" y="1900238"/>
            <a:ext cx="8229600" cy="424656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53250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53251" name="内容占位符 2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 anchor="ctr"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kumimoji="1" lang="zh-CN" altLang="en-US" sz="3600">
                <a:solidFill>
                  <a:srgbClr val="0D0D11"/>
                </a:solidFill>
              </a:rPr>
              <a:t>下列计算正确的是（     ）</a:t>
            </a: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  <a:defRPr/>
            </a:pPr>
            <a:r>
              <a:rPr lang="en-US" altLang="zh-CN" sz="3600">
                <a:solidFill>
                  <a:srgbClr val="000000"/>
                </a:solidFill>
              </a:rPr>
              <a:t>(</a:t>
            </a:r>
            <a:r>
              <a:rPr lang="en-US" altLang="zh-CN" sz="3600" i="1">
                <a:solidFill>
                  <a:srgbClr val="000000"/>
                </a:solidFill>
              </a:rPr>
              <a:t>x+</a:t>
            </a:r>
            <a:r>
              <a:rPr lang="en-US" altLang="zh-CN" sz="3600">
                <a:solidFill>
                  <a:srgbClr val="000000"/>
                </a:solidFill>
              </a:rPr>
              <a:t>2) (</a:t>
            </a:r>
            <a:r>
              <a:rPr lang="en-US" altLang="zh-CN" sz="3600" i="1">
                <a:solidFill>
                  <a:srgbClr val="000000"/>
                </a:solidFill>
              </a:rPr>
              <a:t>x</a:t>
            </a:r>
            <a:r>
              <a:rPr lang="en-US" altLang="zh-CN" sz="3600">
                <a:solidFill>
                  <a:srgbClr val="000000"/>
                </a:solidFill>
              </a:rPr>
              <a:t>−2) =</a:t>
            </a:r>
            <a:r>
              <a:rPr lang="en-US" altLang="zh-CN" sz="3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3600" i="1"/>
              <a:t>x</a:t>
            </a:r>
            <a:r>
              <a:rPr lang="en-US" altLang="zh-CN" sz="3600" i="1" baseline="30000"/>
              <a:t>2</a:t>
            </a:r>
            <a:r>
              <a:rPr lang="en-US" altLang="zh-CN" sz="3600" i="1"/>
              <a:t>−</a:t>
            </a:r>
            <a:r>
              <a:rPr lang="en-US" altLang="zh-CN" sz="3600"/>
              <a:t>2</a:t>
            </a:r>
            <a:r>
              <a:rPr lang="en-US" altLang="zh-CN" sz="3600" i="1" baseline="30000"/>
              <a:t> </a:t>
            </a: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  <a:defRPr/>
            </a:pPr>
            <a:r>
              <a:rPr lang="en-US" altLang="zh-CN" sz="3600">
                <a:solidFill>
                  <a:srgbClr val="000000"/>
                </a:solidFill>
              </a:rPr>
              <a:t>(−</a:t>
            </a:r>
            <a:r>
              <a:rPr lang="en-US" altLang="zh-CN" sz="3600" i="1">
                <a:solidFill>
                  <a:srgbClr val="000000"/>
                </a:solidFill>
              </a:rPr>
              <a:t>m−n</a:t>
            </a:r>
            <a:r>
              <a:rPr lang="en-US" altLang="zh-CN" sz="3600">
                <a:solidFill>
                  <a:srgbClr val="000000"/>
                </a:solidFill>
              </a:rPr>
              <a:t>) (</a:t>
            </a:r>
            <a:r>
              <a:rPr lang="en-US" altLang="zh-CN" sz="3600" i="1">
                <a:solidFill>
                  <a:srgbClr val="000000"/>
                </a:solidFill>
              </a:rPr>
              <a:t>m</a:t>
            </a:r>
            <a:r>
              <a:rPr lang="en-US" altLang="zh-CN" sz="3600">
                <a:solidFill>
                  <a:srgbClr val="000000"/>
                </a:solidFill>
              </a:rPr>
              <a:t>+</a:t>
            </a:r>
            <a:r>
              <a:rPr lang="en-US" altLang="zh-CN" sz="3600" i="1">
                <a:solidFill>
                  <a:srgbClr val="000000"/>
                </a:solidFill>
              </a:rPr>
              <a:t>n</a:t>
            </a:r>
            <a:r>
              <a:rPr lang="en-US" altLang="zh-CN" sz="3600">
                <a:solidFill>
                  <a:srgbClr val="000000"/>
                </a:solidFill>
              </a:rPr>
              <a:t>) =</a:t>
            </a:r>
            <a:r>
              <a:rPr lang="en-US" altLang="zh-CN" sz="3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3600" i="1"/>
              <a:t>m</a:t>
            </a:r>
            <a:r>
              <a:rPr lang="en-US" altLang="zh-CN" sz="3600" i="1" baseline="30000"/>
              <a:t>2</a:t>
            </a:r>
            <a:r>
              <a:rPr lang="en-US" altLang="zh-CN" sz="3600" i="1"/>
              <a:t>−n</a:t>
            </a:r>
            <a:r>
              <a:rPr lang="en-US" altLang="zh-CN" sz="3600" i="1" baseline="30000"/>
              <a:t>2</a:t>
            </a: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  <a:defRPr/>
            </a:pPr>
            <a:r>
              <a:rPr lang="en-US" altLang="zh-CN" sz="3600">
                <a:solidFill>
                  <a:srgbClr val="000000"/>
                </a:solidFill>
              </a:rPr>
              <a:t>(</a:t>
            </a:r>
            <a:r>
              <a:rPr lang="en-US" altLang="zh-CN" sz="3600" i="1">
                <a:solidFill>
                  <a:srgbClr val="000000"/>
                </a:solidFill>
              </a:rPr>
              <a:t>a+</a:t>
            </a:r>
            <a:r>
              <a:rPr lang="en-US" altLang="zh-CN" sz="3600">
                <a:solidFill>
                  <a:srgbClr val="000000"/>
                </a:solidFill>
              </a:rPr>
              <a:t>2</a:t>
            </a:r>
            <a:r>
              <a:rPr lang="en-US" altLang="zh-CN" sz="3600" i="1">
                <a:solidFill>
                  <a:srgbClr val="000000"/>
                </a:solidFill>
              </a:rPr>
              <a:t>b</a:t>
            </a:r>
            <a:r>
              <a:rPr lang="en-US" altLang="zh-CN" sz="3600">
                <a:solidFill>
                  <a:srgbClr val="000000"/>
                </a:solidFill>
              </a:rPr>
              <a:t>) (2</a:t>
            </a:r>
            <a:r>
              <a:rPr lang="en-US" altLang="zh-CN" sz="3600" i="1">
                <a:solidFill>
                  <a:srgbClr val="000000"/>
                </a:solidFill>
              </a:rPr>
              <a:t>b−a</a:t>
            </a:r>
            <a:r>
              <a:rPr lang="en-US" altLang="zh-CN" sz="3600">
                <a:solidFill>
                  <a:srgbClr val="000000"/>
                </a:solidFill>
              </a:rPr>
              <a:t>) =</a:t>
            </a:r>
            <a:r>
              <a:rPr lang="en-US" altLang="zh-CN" sz="3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3600"/>
              <a:t>4</a:t>
            </a:r>
            <a:r>
              <a:rPr lang="en-US" altLang="zh-CN" sz="3600" i="1"/>
              <a:t>b</a:t>
            </a:r>
            <a:r>
              <a:rPr lang="en-US" altLang="zh-CN" sz="3600" i="1" baseline="30000"/>
              <a:t>2</a:t>
            </a:r>
            <a:r>
              <a:rPr lang="en-US" altLang="zh-CN" sz="3600" i="1"/>
              <a:t>−a</a:t>
            </a:r>
            <a:r>
              <a:rPr lang="en-US" altLang="zh-CN" sz="3600" i="1" baseline="30000"/>
              <a:t>2</a:t>
            </a:r>
          </a:p>
          <a:p>
            <a:pPr marL="1200150" lvl="1" indent="-742950" eaLnBrk="1" hangingPunct="1">
              <a:lnSpc>
                <a:spcPct val="120000"/>
              </a:lnSpc>
              <a:spcBef>
                <a:spcPct val="0"/>
              </a:spcBef>
              <a:buFont typeface="Calibri" pitchFamily="34" charset="0"/>
              <a:buAutoNum type="alphaUcPeriod"/>
              <a:defRPr/>
            </a:pPr>
            <a:r>
              <a:rPr lang="en-US" altLang="zh-CN" sz="3600">
                <a:solidFill>
                  <a:srgbClr val="000000"/>
                </a:solidFill>
              </a:rPr>
              <a:t>(2</a:t>
            </a:r>
            <a:r>
              <a:rPr lang="en-US" altLang="zh-CN" sz="3600" i="1">
                <a:solidFill>
                  <a:srgbClr val="000000"/>
                </a:solidFill>
              </a:rPr>
              <a:t>x+</a:t>
            </a:r>
            <a:r>
              <a:rPr lang="en-US" altLang="zh-CN" sz="3600">
                <a:solidFill>
                  <a:srgbClr val="000000"/>
                </a:solidFill>
              </a:rPr>
              <a:t>1) (2</a:t>
            </a:r>
            <a:r>
              <a:rPr lang="en-US" altLang="zh-CN" sz="3600" i="1">
                <a:solidFill>
                  <a:srgbClr val="000000"/>
                </a:solidFill>
              </a:rPr>
              <a:t>x</a:t>
            </a:r>
            <a:r>
              <a:rPr lang="en-US" altLang="zh-CN" sz="3600">
                <a:solidFill>
                  <a:srgbClr val="000000"/>
                </a:solidFill>
              </a:rPr>
              <a:t>−3) =</a:t>
            </a:r>
            <a:r>
              <a:rPr lang="en-US" altLang="zh-CN" sz="3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3600"/>
              <a:t>4</a:t>
            </a:r>
            <a:r>
              <a:rPr lang="en-US" altLang="zh-CN" sz="3600" i="1"/>
              <a:t>x</a:t>
            </a:r>
            <a:r>
              <a:rPr lang="en-US" altLang="zh-CN" sz="3600" i="1" baseline="30000"/>
              <a:t>2</a:t>
            </a:r>
            <a:r>
              <a:rPr lang="en-US" altLang="zh-CN" sz="3600" i="1"/>
              <a:t>−</a:t>
            </a:r>
            <a:r>
              <a:rPr lang="en-US" altLang="zh-CN" sz="3600"/>
              <a:t>3</a:t>
            </a:r>
            <a:r>
              <a:rPr lang="en-US" altLang="zh-CN" sz="3600" i="1" baseline="30000"/>
              <a:t> 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779963" y="2341563"/>
            <a:ext cx="990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598488" y="2366963"/>
          <a:ext cx="8088312" cy="4333875"/>
        </p:xfrm>
        <a:graphic>
          <a:graphicData uri="http://schemas.openxmlformats.org/drawingml/2006/table">
            <a:tbl>
              <a:tblPr/>
              <a:tblGrid>
                <a:gridCol w="4175125"/>
                <a:gridCol w="3913187"/>
              </a:tblGrid>
              <a:tr h="6540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利用平方差公式计算下列各题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(3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x+y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 (3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−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 </a:t>
                      </a:r>
                      <a:r>
                        <a:rPr kumimoji="1" lang="en-US" altLang="zh-CN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=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(5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x+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 (3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y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−5</a:t>
                      </a:r>
                      <a:r>
                        <a:rPr kumimoji="0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 </a:t>
                      </a: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=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endParaRPr kumimoji="1" lang="en-US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400050" marR="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+mj-lt"/>
                        <a:buNone/>
                        <a:tabLst/>
                      </a:pP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(3</a:t>
                      </a:r>
                      <a:r>
                        <a:rPr kumimoji="1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</a:t>
                      </a: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−2</a:t>
                      </a:r>
                      <a:r>
                        <a:rPr kumimoji="1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</a:t>
                      </a: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)(−2</a:t>
                      </a:r>
                      <a:r>
                        <a:rPr kumimoji="1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b−</a:t>
                      </a: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3</a:t>
                      </a:r>
                      <a:r>
                        <a:rPr kumimoji="1" lang="en-US" altLang="zh-CN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</a:t>
                      </a: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)</a:t>
                      </a: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=</a:t>
                      </a:r>
                      <a:endParaRPr kumimoji="1" lang="en-US" altLang="zh-CN" sz="32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endParaRPr kumimoji="1" lang="en-US" altLang="zh-CN" sz="32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400050" marR="0" lvl="1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+mj-lt"/>
                        <a:buNone/>
                        <a:tabLst/>
                      </a:pPr>
                      <a:r>
                        <a:rPr kumimoji="1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51×49=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endParaRPr kumimoji="1" lang="en-US" altLang="zh-CN" sz="32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800725" y="3213100"/>
            <a:ext cx="1657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67375" y="3900488"/>
            <a:ext cx="2132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−25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667375" y="4625975"/>
            <a:ext cx="21320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−9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6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667375" y="5392738"/>
            <a:ext cx="21320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2499</a:t>
            </a:r>
            <a:endParaRPr lang="zh-CN" altLang="en-US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13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内容占位符 2"/>
          <p:cNvSpPr txBox="1">
            <a:spLocks/>
          </p:cNvSpPr>
          <p:nvPr/>
        </p:nvSpPr>
        <p:spPr bwMode="auto">
          <a:xfrm>
            <a:off x="457200" y="1879600"/>
            <a:ext cx="8229600" cy="424656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55298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46083" name="内容占位符 3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600" smtClean="0"/>
              <a:t>用平方差公式计算</a:t>
            </a:r>
            <a:r>
              <a:rPr lang="en-US" altLang="zh-CN" sz="3600" smtClean="0"/>
              <a:t>2015</a:t>
            </a:r>
            <a:r>
              <a:rPr lang="en-US" altLang="zh-CN" sz="3600" baseline="30000" smtClean="0"/>
              <a:t>2</a:t>
            </a:r>
            <a:r>
              <a:rPr lang="en-US" altLang="zh-CN" sz="3600" smtClean="0"/>
              <a:t>−2014×2016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23913" y="2595563"/>
            <a:ext cx="74691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3600">
                <a:solidFill>
                  <a:srgbClr val="0070C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解：</a:t>
            </a:r>
            <a:r>
              <a:rPr kumimoji="1" lang="zh-CN" altLang="en-US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原式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=</a:t>
            </a:r>
            <a:r>
              <a:rPr kumimoji="1" lang="en-US" altLang="zh-CN" sz="3600" b="0">
                <a:latin typeface="Times New Roman" pitchFamily="18" charset="0"/>
                <a:ea typeface="楷体"/>
                <a:cs typeface="Times New Roman" pitchFamily="18" charset="0"/>
              </a:rPr>
              <a:t> 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−2014×2016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 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−(2015−1)×(2015+1)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 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−(2015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 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−1)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 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−2015</a:t>
            </a:r>
            <a:r>
              <a:rPr kumimoji="1" lang="en-US" altLang="zh-CN" sz="3600" b="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 </a:t>
            </a: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+1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 b="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 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内容占位符 2"/>
          <p:cNvSpPr txBox="1">
            <a:spLocks/>
          </p:cNvSpPr>
          <p:nvPr/>
        </p:nvSpPr>
        <p:spPr bwMode="auto">
          <a:xfrm>
            <a:off x="457200" y="1879600"/>
            <a:ext cx="8229600" cy="424656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57346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48131" name="内容占位符 3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600" smtClean="0"/>
              <a:t>计算：</a:t>
            </a:r>
            <a:r>
              <a:rPr lang="en-US" altLang="zh-CN" sz="3600" smtClean="0">
                <a:solidFill>
                  <a:srgbClr val="000000"/>
                </a:solidFill>
              </a:rPr>
              <a:t>(3</a:t>
            </a:r>
            <a:r>
              <a:rPr lang="en-US" altLang="zh-CN" sz="3600" i="1" smtClean="0">
                <a:solidFill>
                  <a:srgbClr val="000000"/>
                </a:solidFill>
              </a:rPr>
              <a:t>x+</a:t>
            </a:r>
            <a:r>
              <a:rPr lang="en-US" altLang="zh-CN" sz="3600" smtClean="0">
                <a:solidFill>
                  <a:srgbClr val="000000"/>
                </a:solidFill>
              </a:rPr>
              <a:t>4) (3</a:t>
            </a:r>
            <a:r>
              <a:rPr lang="en-US" altLang="zh-CN" sz="3600" i="1" smtClean="0">
                <a:solidFill>
                  <a:srgbClr val="000000"/>
                </a:solidFill>
              </a:rPr>
              <a:t>x</a:t>
            </a:r>
            <a:r>
              <a:rPr lang="en-US" altLang="zh-CN" sz="3600" smtClean="0">
                <a:solidFill>
                  <a:srgbClr val="000000"/>
                </a:solidFill>
              </a:rPr>
              <a:t>−4)−(2</a:t>
            </a:r>
            <a:r>
              <a:rPr lang="en-US" altLang="zh-CN" sz="3600" i="1" smtClean="0">
                <a:solidFill>
                  <a:srgbClr val="000000"/>
                </a:solidFill>
              </a:rPr>
              <a:t>x+</a:t>
            </a:r>
            <a:r>
              <a:rPr lang="en-US" altLang="zh-CN" sz="3600" smtClean="0">
                <a:solidFill>
                  <a:srgbClr val="000000"/>
                </a:solidFill>
              </a:rPr>
              <a:t>3) (3</a:t>
            </a:r>
            <a:r>
              <a:rPr lang="en-US" altLang="zh-CN" sz="3600" i="1" smtClean="0">
                <a:solidFill>
                  <a:srgbClr val="000000"/>
                </a:solidFill>
              </a:rPr>
              <a:t>x</a:t>
            </a:r>
            <a:r>
              <a:rPr lang="en-US" altLang="zh-CN" sz="3600" smtClean="0">
                <a:solidFill>
                  <a:srgbClr val="000000"/>
                </a:solidFill>
              </a:rPr>
              <a:t>−</a:t>
            </a:r>
            <a:r>
              <a:rPr lang="en-US" altLang="zh-CN" sz="3600" i="1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) </a:t>
            </a:r>
            <a:endParaRPr lang="en-US" altLang="zh-CN" sz="3600" smtClean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23913" y="2995613"/>
            <a:ext cx="74691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3600">
                <a:solidFill>
                  <a:srgbClr val="0070C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解：</a:t>
            </a:r>
            <a:r>
              <a:rPr kumimoji="1" lang="zh-CN" altLang="en-US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原式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=(9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−16)−(6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−4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+9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−6)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=9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−16−6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+4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−9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+6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                =3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 baseline="300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2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−5</a:t>
            </a:r>
            <a:r>
              <a:rPr kumimoji="1" lang="en-US" altLang="zh-CN" sz="3600" i="1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x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−10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内容占位符 2"/>
          <p:cNvSpPr txBox="1">
            <a:spLocks/>
          </p:cNvSpPr>
          <p:nvPr/>
        </p:nvSpPr>
        <p:spPr bwMode="auto">
          <a:xfrm>
            <a:off x="457200" y="1879600"/>
            <a:ext cx="8229600" cy="424656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</a:pPr>
            <a:endParaRPr lang="zh-CN" altLang="en-US" sz="3200" b="0">
              <a:latin typeface="Times New Roman" pitchFamily="18" charset="0"/>
              <a:ea typeface="楷体"/>
              <a:cs typeface="Times New Roman" pitchFamily="18" charset="0"/>
            </a:endParaRPr>
          </a:p>
        </p:txBody>
      </p:sp>
      <p:sp>
        <p:nvSpPr>
          <p:cNvPr id="59394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动笔练一练</a:t>
            </a:r>
          </a:p>
        </p:txBody>
      </p:sp>
      <p:sp>
        <p:nvSpPr>
          <p:cNvPr id="50179" name="内容占位符 3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600" smtClean="0"/>
              <a:t>计算：</a:t>
            </a:r>
            <a:r>
              <a:rPr lang="en-US" altLang="zh-CN" sz="3600" smtClean="0">
                <a:solidFill>
                  <a:srgbClr val="000000"/>
                </a:solidFill>
              </a:rPr>
              <a:t>100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−99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+98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−97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+…+2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r>
              <a:rPr lang="en-US" altLang="zh-CN" sz="3600" smtClean="0">
                <a:solidFill>
                  <a:srgbClr val="000000"/>
                </a:solidFill>
              </a:rPr>
              <a:t>−1</a:t>
            </a:r>
            <a:r>
              <a:rPr lang="en-US" altLang="zh-CN" sz="3600" baseline="30000" smtClean="0">
                <a:solidFill>
                  <a:srgbClr val="000000"/>
                </a:solidFill>
              </a:rPr>
              <a:t>2</a:t>
            </a:r>
            <a:endParaRPr lang="en-US" altLang="zh-CN" sz="3600" baseline="30000" smtClean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36613" y="2573338"/>
            <a:ext cx="74707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3600">
                <a:solidFill>
                  <a:srgbClr val="0070C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解：</a:t>
            </a:r>
            <a:r>
              <a:rPr kumimoji="1" lang="zh-CN" altLang="en-US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原式</a:t>
            </a: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=(100−99)(100+99)+(98−97)(98+97)+…+(2</a:t>
            </a:r>
            <a:r>
              <a:rPr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−1)(2+1)</a:t>
            </a:r>
            <a:endParaRPr kumimoji="1" lang="en-US" altLang="zh-CN" sz="3600">
              <a:solidFill>
                <a:srgbClr val="FF0000"/>
              </a:solidFill>
              <a:latin typeface="Times New Roman" pitchFamily="18" charset="0"/>
              <a:ea typeface="楷体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=100+99+98+…+2+1</a:t>
            </a:r>
          </a:p>
          <a:p>
            <a:pPr>
              <a:lnSpc>
                <a:spcPct val="120000"/>
              </a:lnSpc>
            </a:pPr>
            <a:r>
              <a:rPr kumimoji="1" lang="en-US" altLang="zh-CN" sz="3600">
                <a:solidFill>
                  <a:srgbClr val="FF0000"/>
                </a:solidFill>
                <a:latin typeface="Times New Roman" pitchFamily="18" charset="0"/>
                <a:ea typeface="楷体"/>
                <a:cs typeface="Times New Roman" pitchFamily="18" charset="0"/>
              </a:rPr>
              <a:t>=5050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标题 1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课后练一练</a:t>
            </a:r>
          </a:p>
        </p:txBody>
      </p:sp>
      <p:sp>
        <p:nvSpPr>
          <p:cNvPr id="52226" name="内容占位符 2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zh-CN" altLang="en-US" sz="3600" b="1" smtClean="0">
                <a:solidFill>
                  <a:srgbClr val="0070C0"/>
                </a:solidFill>
              </a:rPr>
              <a:t>请同学们独立完成配套课后练习题。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ctrTitle" idx="4294967295"/>
          </p:nvPr>
        </p:nvSpPr>
        <p:spPr>
          <a:xfrm>
            <a:off x="660400" y="2130425"/>
            <a:ext cx="7797800" cy="1470025"/>
          </a:xfrm>
        </p:spPr>
        <p:txBody>
          <a:bodyPr/>
          <a:lstStyle/>
          <a:p>
            <a:pPr eaLnBrk="1" hangingPunct="1"/>
            <a:r>
              <a:rPr lang="zh-CN" altLang="en-US" sz="6000" b="1" smtClean="0"/>
              <a:t>下课！</a:t>
            </a:r>
          </a:p>
        </p:txBody>
      </p:sp>
      <p:sp>
        <p:nvSpPr>
          <p:cNvPr id="53250" name="副标题 2"/>
          <p:cNvSpPr>
            <a:spLocks noGrp="1"/>
          </p:cNvSpPr>
          <p:nvPr>
            <p:ph type="subTitle" idx="4294967295"/>
          </p:nvPr>
        </p:nvSpPr>
        <p:spPr>
          <a:xfrm>
            <a:off x="515938" y="3725863"/>
            <a:ext cx="8093075" cy="150495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zh-CN" altLang="en-US" b="1" smtClean="0">
                <a:solidFill>
                  <a:srgbClr val="0070C0"/>
                </a:solidFill>
              </a:rPr>
              <a:t>谢谢同学们！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1671638" y="1938338"/>
            <a:ext cx="5800725" cy="739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70C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>
                <a:solidFill>
                  <a:srgbClr val="0070C0"/>
                </a:solidFill>
                <a:latin typeface="楷体"/>
                <a:ea typeface="楷体"/>
                <a:cs typeface="Times New Roman" pitchFamily="18" charset="0"/>
              </a:rPr>
              <a:t>多项式和多项式怎样相乘？</a:t>
            </a:r>
            <a:endParaRPr lang="en-US" altLang="zh-CN" sz="3600">
              <a:solidFill>
                <a:srgbClr val="0070C0"/>
              </a:solidFill>
              <a:latin typeface="楷体"/>
              <a:ea typeface="楷体"/>
              <a:cs typeface="Times New Roman" pitchFamily="18" charset="0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362075" y="3609975"/>
            <a:ext cx="36718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CN" sz="44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en-US" altLang="zh-CN" sz="4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lang="en-US" altLang="zh-CN" sz="44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en-US" altLang="zh-CN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)(</a:t>
            </a:r>
            <a:r>
              <a:rPr lang="en-US" altLang="zh-CN" sz="44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</a:t>
            </a:r>
            <a:r>
              <a:rPr lang="en-US" altLang="zh-CN" sz="44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lang="en-US" altLang="zh-CN" sz="44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</a:t>
            </a:r>
            <a:r>
              <a:rPr lang="en-US" altLang="zh-CN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874838" y="4979988"/>
            <a:ext cx="993775" cy="784225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342900" indent="-3429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am</a:t>
            </a:r>
            <a:endParaRPr kumimoji="1" lang="en-US" altLang="zh-CN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3733800" y="4979988"/>
            <a:ext cx="993775" cy="784225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342900" indent="-3429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an</a:t>
            </a:r>
            <a:endParaRPr kumimoji="1" lang="en-US" altLang="zh-CN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5594350" y="4986338"/>
            <a:ext cx="993775" cy="78263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342900" indent="-3429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bm</a:t>
            </a:r>
            <a:endParaRPr kumimoji="1" lang="en-US" altLang="zh-CN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7453313" y="4986338"/>
            <a:ext cx="993775" cy="782637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342900" indent="-3429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bn</a:t>
            </a:r>
            <a:endParaRPr kumimoji="1" lang="en-US" altLang="zh-CN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8" name="等于号 17"/>
          <p:cNvSpPr/>
          <p:nvPr/>
        </p:nvSpPr>
        <p:spPr>
          <a:xfrm>
            <a:off x="935038" y="5095875"/>
            <a:ext cx="781050" cy="55245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>
              <a:solidFill>
                <a:schemeClr val="tx1"/>
              </a:solidFill>
            </a:endParaRPr>
          </a:p>
        </p:txBody>
      </p:sp>
      <p:sp>
        <p:nvSpPr>
          <p:cNvPr id="19" name="上弧形箭头 18"/>
          <p:cNvSpPr/>
          <p:nvPr/>
        </p:nvSpPr>
        <p:spPr>
          <a:xfrm>
            <a:off x="2200275" y="3287713"/>
            <a:ext cx="1489075" cy="568325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>
              <a:solidFill>
                <a:schemeClr val="tx1"/>
              </a:solidFill>
            </a:endParaRPr>
          </a:p>
        </p:txBody>
      </p:sp>
      <p:sp>
        <p:nvSpPr>
          <p:cNvPr id="21" name="上弧形箭头 20"/>
          <p:cNvSpPr/>
          <p:nvPr/>
        </p:nvSpPr>
        <p:spPr>
          <a:xfrm>
            <a:off x="2127250" y="2843213"/>
            <a:ext cx="2444750" cy="1022350"/>
          </a:xfrm>
          <a:prstGeom prst="curved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>
              <a:solidFill>
                <a:schemeClr val="tx1"/>
              </a:solidFill>
            </a:endParaRPr>
          </a:p>
        </p:txBody>
      </p:sp>
      <p:sp>
        <p:nvSpPr>
          <p:cNvPr id="22" name="下弧形箭头 21"/>
          <p:cNvSpPr/>
          <p:nvPr/>
        </p:nvSpPr>
        <p:spPr>
          <a:xfrm>
            <a:off x="2879725" y="4275138"/>
            <a:ext cx="854075" cy="431800"/>
          </a:xfrm>
          <a:prstGeom prst="curved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>
              <a:solidFill>
                <a:schemeClr val="tx1"/>
              </a:solidFill>
            </a:endParaRPr>
          </a:p>
        </p:txBody>
      </p:sp>
      <p:sp>
        <p:nvSpPr>
          <p:cNvPr id="23" name="下弧形箭头 22"/>
          <p:cNvSpPr/>
          <p:nvPr/>
        </p:nvSpPr>
        <p:spPr>
          <a:xfrm>
            <a:off x="2720975" y="4275138"/>
            <a:ext cx="1703388" cy="592137"/>
          </a:xfrm>
          <a:prstGeom prst="curved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>
              <a:solidFill>
                <a:schemeClr val="tx1"/>
              </a:solidFill>
            </a:endParaRPr>
          </a:p>
        </p:txBody>
      </p:sp>
      <p:sp>
        <p:nvSpPr>
          <p:cNvPr id="24" name="加号 23"/>
          <p:cNvSpPr/>
          <p:nvPr/>
        </p:nvSpPr>
        <p:spPr>
          <a:xfrm>
            <a:off x="2989263" y="5030788"/>
            <a:ext cx="700087" cy="70008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25" name="加号 24"/>
          <p:cNvSpPr/>
          <p:nvPr/>
        </p:nvSpPr>
        <p:spPr>
          <a:xfrm>
            <a:off x="4849813" y="5053013"/>
            <a:ext cx="698500" cy="70008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26" name="加号 25"/>
          <p:cNvSpPr/>
          <p:nvPr/>
        </p:nvSpPr>
        <p:spPr>
          <a:xfrm>
            <a:off x="6697663" y="5064125"/>
            <a:ext cx="700087" cy="700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b="0"/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auto">
          <a:xfrm>
            <a:off x="5392738" y="3168650"/>
            <a:ext cx="3294062" cy="1374775"/>
          </a:xfrm>
          <a:prstGeom prst="cloudCallout">
            <a:avLst>
              <a:gd name="adj1" fmla="val -71743"/>
              <a:gd name="adj2" fmla="val 59052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一一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握手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阿凡提与财主</a:t>
            </a:r>
          </a:p>
        </p:txBody>
      </p:sp>
      <p:pic>
        <p:nvPicPr>
          <p:cNvPr id="18434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5725" y="3160713"/>
            <a:ext cx="2251075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文本框 7"/>
          <p:cNvSpPr txBox="1">
            <a:spLocks noChangeArrowheads="1"/>
          </p:cNvSpPr>
          <p:nvPr/>
        </p:nvSpPr>
        <p:spPr bwMode="auto">
          <a:xfrm>
            <a:off x="6700838" y="5765800"/>
            <a:ext cx="1855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阿凡提</a:t>
            </a:r>
          </a:p>
        </p:txBody>
      </p:sp>
      <p:sp>
        <p:nvSpPr>
          <p:cNvPr id="18436" name="文本框 10"/>
          <p:cNvSpPr txBox="1">
            <a:spLocks noChangeArrowheads="1"/>
          </p:cNvSpPr>
          <p:nvPr/>
        </p:nvSpPr>
        <p:spPr bwMode="auto">
          <a:xfrm>
            <a:off x="385763" y="3305175"/>
            <a:ext cx="1855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巴依老爷</a:t>
            </a:r>
          </a:p>
        </p:txBody>
      </p:sp>
      <p:pic>
        <p:nvPicPr>
          <p:cNvPr id="18437" name="图片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3" y="1363663"/>
            <a:ext cx="1784350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标注 13"/>
          <p:cNvSpPr/>
          <p:nvPr/>
        </p:nvSpPr>
        <p:spPr>
          <a:xfrm>
            <a:off x="3201988" y="1830388"/>
            <a:ext cx="5248275" cy="1330325"/>
          </a:xfrm>
          <a:prstGeom prst="wedgeRoundRectCallout">
            <a:avLst>
              <a:gd name="adj1" fmla="val -72595"/>
              <a:gd name="adj2" fmla="val 26457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阿凡提，明年的地租该交了，对了，明年地租涨价了。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38163" y="4025900"/>
            <a:ext cx="5691187" cy="2149475"/>
          </a:xfrm>
          <a:prstGeom prst="wedgeRoundRectCallout">
            <a:avLst>
              <a:gd name="adj1" fmla="val 68050"/>
              <a:gd name="adj2" fmla="val -34103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又涨价啦？巴依老爷咱不是说好五年之内地租不涨价吗，合同都签了，您要是涨租子我就去告你！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阿凡提与财主</a:t>
            </a:r>
          </a:p>
        </p:txBody>
      </p:sp>
      <p:pic>
        <p:nvPicPr>
          <p:cNvPr id="19458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5725" y="3160713"/>
            <a:ext cx="2251075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文本框 7"/>
          <p:cNvSpPr txBox="1">
            <a:spLocks noChangeArrowheads="1"/>
          </p:cNvSpPr>
          <p:nvPr/>
        </p:nvSpPr>
        <p:spPr bwMode="auto">
          <a:xfrm>
            <a:off x="6700838" y="5765800"/>
            <a:ext cx="1855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阿凡提</a:t>
            </a:r>
          </a:p>
        </p:txBody>
      </p:sp>
      <p:sp>
        <p:nvSpPr>
          <p:cNvPr id="19460" name="文本框 10"/>
          <p:cNvSpPr txBox="1">
            <a:spLocks noChangeArrowheads="1"/>
          </p:cNvSpPr>
          <p:nvPr/>
        </p:nvSpPr>
        <p:spPr bwMode="auto">
          <a:xfrm>
            <a:off x="385763" y="3305175"/>
            <a:ext cx="1855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巴依老爷</a:t>
            </a:r>
          </a:p>
        </p:txBody>
      </p:sp>
      <p:pic>
        <p:nvPicPr>
          <p:cNvPr id="19461" name="图片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3" y="1363663"/>
            <a:ext cx="1784350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标注 13"/>
          <p:cNvSpPr/>
          <p:nvPr/>
        </p:nvSpPr>
        <p:spPr>
          <a:xfrm>
            <a:off x="3201988" y="1793875"/>
            <a:ext cx="5248275" cy="1692275"/>
          </a:xfrm>
          <a:prstGeom prst="wedgeRoundRectCallout">
            <a:avLst>
              <a:gd name="adj1" fmla="val -72595"/>
              <a:gd name="adj2" fmla="val 26457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不涨价可以，那你换一块儿地种吧！原来那块正方形的地我要租给别人了。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38163" y="4171950"/>
            <a:ext cx="5691187" cy="1771650"/>
          </a:xfrm>
          <a:prstGeom prst="wedgeRoundRectCallout">
            <a:avLst>
              <a:gd name="adj1" fmla="val 68050"/>
              <a:gd name="adj2" fmla="val -34103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那您直说要换地不就得了嘛。您这次给我一块什么样的地啊？要是地变少了我可不干啊！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阿凡提与财主</a:t>
            </a:r>
          </a:p>
        </p:txBody>
      </p:sp>
      <p:pic>
        <p:nvPicPr>
          <p:cNvPr id="20482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5725" y="3160713"/>
            <a:ext cx="2251075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文本框 7"/>
          <p:cNvSpPr txBox="1">
            <a:spLocks noChangeArrowheads="1"/>
          </p:cNvSpPr>
          <p:nvPr/>
        </p:nvSpPr>
        <p:spPr bwMode="auto">
          <a:xfrm>
            <a:off x="6700838" y="5765800"/>
            <a:ext cx="1855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阿凡提</a:t>
            </a:r>
          </a:p>
        </p:txBody>
      </p:sp>
      <p:sp>
        <p:nvSpPr>
          <p:cNvPr id="20484" name="文本框 10"/>
          <p:cNvSpPr txBox="1">
            <a:spLocks noChangeArrowheads="1"/>
          </p:cNvSpPr>
          <p:nvPr/>
        </p:nvSpPr>
        <p:spPr bwMode="auto">
          <a:xfrm>
            <a:off x="385763" y="3305175"/>
            <a:ext cx="1855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/>
                <a:ea typeface="楷体"/>
                <a:cs typeface="楷体"/>
              </a:rPr>
              <a:t>巴依老爷</a:t>
            </a:r>
          </a:p>
        </p:txBody>
      </p:sp>
      <p:pic>
        <p:nvPicPr>
          <p:cNvPr id="20485" name="图片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3" y="1363663"/>
            <a:ext cx="1784350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标注 13"/>
          <p:cNvSpPr/>
          <p:nvPr/>
        </p:nvSpPr>
        <p:spPr>
          <a:xfrm>
            <a:off x="2824163" y="1773238"/>
            <a:ext cx="5626100" cy="1731962"/>
          </a:xfrm>
          <a:prstGeom prst="wedgeRoundRectCallout">
            <a:avLst>
              <a:gd name="adj1" fmla="val -66380"/>
              <a:gd name="adj2" fmla="val 2557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现在这块地跟原来那块正方形的地相比，一边加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米，一边减</a:t>
            </a:r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米，你看你也不吃亏。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38163" y="4025900"/>
            <a:ext cx="5691187" cy="2149475"/>
          </a:xfrm>
          <a:prstGeom prst="wedgeRoundRectCallout">
            <a:avLst>
              <a:gd name="adj1" fmla="val 68050"/>
              <a:gd name="adj2" fmla="val -34103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巴依老爷，您这可就是欺负人了啊，背信弃义不说，还过来蒙我！大伙评评理，我要去告官！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内容占位符 1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zh-CN" altLang="en-US" sz="3600" b="1" smtClean="0">
                <a:solidFill>
                  <a:srgbClr val="0070C0"/>
                </a:solidFill>
              </a:rPr>
              <a:t>为什么阿凡提没有同意换地呢？</a:t>
            </a:r>
          </a:p>
        </p:txBody>
      </p:sp>
      <p:sp>
        <p:nvSpPr>
          <p:cNvPr id="28674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065463" y="4827588"/>
            <a:ext cx="412750" cy="603250"/>
            <a:chOff x="1976" y="2112"/>
            <a:chExt cx="260" cy="380"/>
          </a:xfrm>
        </p:grpSpPr>
        <p:sp>
          <p:nvSpPr>
            <p:cNvPr id="21545" name="Line 3"/>
            <p:cNvSpPr>
              <a:spLocks noChangeShapeType="1"/>
            </p:cNvSpPr>
            <p:nvPr/>
          </p:nvSpPr>
          <p:spPr bwMode="auto">
            <a:xfrm>
              <a:off x="2025" y="2112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6" name="Line 4"/>
            <p:cNvSpPr>
              <a:spLocks noChangeShapeType="1"/>
            </p:cNvSpPr>
            <p:nvPr/>
          </p:nvSpPr>
          <p:spPr bwMode="auto">
            <a:xfrm>
              <a:off x="2066" y="2112"/>
              <a:ext cx="0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7" name="Line 5"/>
            <p:cNvSpPr>
              <a:spLocks noChangeShapeType="1"/>
            </p:cNvSpPr>
            <p:nvPr/>
          </p:nvSpPr>
          <p:spPr bwMode="auto">
            <a:xfrm flipV="1">
              <a:off x="2066" y="2381"/>
              <a:ext cx="0" cy="1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8" name="Line 6"/>
            <p:cNvSpPr>
              <a:spLocks noChangeShapeType="1"/>
            </p:cNvSpPr>
            <p:nvPr/>
          </p:nvSpPr>
          <p:spPr bwMode="auto">
            <a:xfrm>
              <a:off x="2025" y="2492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9" name="Text Box 7"/>
            <p:cNvSpPr txBox="1">
              <a:spLocks noChangeArrowheads="1"/>
            </p:cNvSpPr>
            <p:nvPr/>
          </p:nvSpPr>
          <p:spPr bwMode="auto">
            <a:xfrm>
              <a:off x="1976" y="2231"/>
              <a:ext cx="2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1200" b="0">
                  <a:latin typeface="楷体"/>
                  <a:ea typeface="楷体"/>
                  <a:cs typeface="楷体"/>
                </a:rPr>
                <a:t>5</a:t>
              </a:r>
              <a:r>
                <a:rPr kumimoji="1" lang="zh-CN" altLang="en-US" sz="1200" b="0">
                  <a:latin typeface="楷体"/>
                  <a:ea typeface="楷体"/>
                  <a:cs typeface="楷体"/>
                </a:rPr>
                <a:t>米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3052763" y="2843213"/>
            <a:ext cx="685800" cy="307975"/>
            <a:chOff x="1968" y="862"/>
            <a:chExt cx="432" cy="194"/>
          </a:xfrm>
        </p:grpSpPr>
        <p:sp>
          <p:nvSpPr>
            <p:cNvPr id="21539" name="Text Box 9"/>
            <p:cNvSpPr txBox="1">
              <a:spLocks noChangeArrowheads="1"/>
            </p:cNvSpPr>
            <p:nvPr/>
          </p:nvSpPr>
          <p:spPr bwMode="auto">
            <a:xfrm>
              <a:off x="2064" y="862"/>
              <a:ext cx="2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1200" b="0">
                  <a:latin typeface="楷体"/>
                  <a:ea typeface="楷体"/>
                  <a:cs typeface="楷体"/>
                </a:rPr>
                <a:t>5</a:t>
              </a:r>
              <a:r>
                <a:rPr kumimoji="1" lang="zh-CN" altLang="en-US" sz="1200" b="0">
                  <a:latin typeface="楷体"/>
                  <a:ea typeface="楷体"/>
                  <a:cs typeface="楷体"/>
                </a:rPr>
                <a:t>米</a:t>
              </a:r>
            </a:p>
          </p:txBody>
        </p:sp>
        <p:grpSp>
          <p:nvGrpSpPr>
            <p:cNvPr id="21540" name="Group 10"/>
            <p:cNvGrpSpPr>
              <a:grpSpLocks/>
            </p:cNvGrpSpPr>
            <p:nvPr/>
          </p:nvGrpSpPr>
          <p:grpSpPr bwMode="auto">
            <a:xfrm>
              <a:off x="1968" y="912"/>
              <a:ext cx="432" cy="144"/>
              <a:chOff x="1968" y="912"/>
              <a:chExt cx="1488" cy="480"/>
            </a:xfrm>
          </p:grpSpPr>
          <p:sp>
            <p:nvSpPr>
              <p:cNvPr id="21541" name="Line 11"/>
              <p:cNvSpPr>
                <a:spLocks noChangeShapeType="1"/>
              </p:cNvSpPr>
              <p:nvPr/>
            </p:nvSpPr>
            <p:spPr bwMode="auto">
              <a:xfrm>
                <a:off x="1968" y="912"/>
                <a:ext cx="0" cy="4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42" name="Line 12"/>
              <p:cNvSpPr>
                <a:spLocks noChangeShapeType="1"/>
              </p:cNvSpPr>
              <p:nvPr/>
            </p:nvSpPr>
            <p:spPr bwMode="auto">
              <a:xfrm>
                <a:off x="3456" y="912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43" name="Line 13"/>
              <p:cNvSpPr>
                <a:spLocks noChangeShapeType="1"/>
              </p:cNvSpPr>
              <p:nvPr/>
            </p:nvSpPr>
            <p:spPr bwMode="auto">
              <a:xfrm>
                <a:off x="1968" y="1104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44" name="Line 14"/>
              <p:cNvSpPr>
                <a:spLocks noChangeShapeType="1"/>
              </p:cNvSpPr>
              <p:nvPr/>
            </p:nvSpPr>
            <p:spPr bwMode="auto">
              <a:xfrm flipH="1">
                <a:off x="3120" y="1104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766763" y="3152775"/>
            <a:ext cx="22860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768350" y="4818063"/>
            <a:ext cx="2284413" cy="609600"/>
          </a:xfrm>
          <a:prstGeom prst="rect">
            <a:avLst/>
          </a:prstGeom>
          <a:solidFill>
            <a:schemeClr val="bg1"/>
          </a:solidFill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4000" b="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052763" y="3138488"/>
            <a:ext cx="68580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766763" y="3140075"/>
            <a:ext cx="2971800" cy="1676400"/>
          </a:xfrm>
          <a:prstGeom prst="rect">
            <a:avLst/>
          </a:prstGeom>
          <a:solidFill>
            <a:schemeClr val="accent3">
              <a:alpha val="49000"/>
            </a:scheme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3411538" y="3765550"/>
            <a:ext cx="1719262" cy="533400"/>
          </a:xfrm>
          <a:prstGeom prst="rightArrow">
            <a:avLst>
              <a:gd name="adj1" fmla="val 50000"/>
              <a:gd name="adj2" fmla="val 8058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179388" y="3152775"/>
            <a:ext cx="762000" cy="2286000"/>
            <a:chOff x="192" y="1056"/>
            <a:chExt cx="480" cy="1440"/>
          </a:xfrm>
        </p:grpSpPr>
        <p:grpSp>
          <p:nvGrpSpPr>
            <p:cNvPr id="21533" name="Group 25"/>
            <p:cNvGrpSpPr>
              <a:grpSpLocks/>
            </p:cNvGrpSpPr>
            <p:nvPr/>
          </p:nvGrpSpPr>
          <p:grpSpPr bwMode="auto">
            <a:xfrm>
              <a:off x="288" y="1056"/>
              <a:ext cx="144" cy="1440"/>
              <a:chOff x="297" y="1056"/>
              <a:chExt cx="61" cy="1440"/>
            </a:xfrm>
          </p:grpSpPr>
          <p:sp>
            <p:nvSpPr>
              <p:cNvPr id="21535" name="Line 26"/>
              <p:cNvSpPr>
                <a:spLocks noChangeShapeType="1"/>
              </p:cNvSpPr>
              <p:nvPr/>
            </p:nvSpPr>
            <p:spPr bwMode="auto">
              <a:xfrm>
                <a:off x="297" y="105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6" name="Line 27"/>
              <p:cNvSpPr>
                <a:spLocks noChangeShapeType="1"/>
              </p:cNvSpPr>
              <p:nvPr/>
            </p:nvSpPr>
            <p:spPr bwMode="auto">
              <a:xfrm>
                <a:off x="338" y="1056"/>
                <a:ext cx="0" cy="5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7" name="Line 28"/>
              <p:cNvSpPr>
                <a:spLocks noChangeShapeType="1"/>
              </p:cNvSpPr>
              <p:nvPr/>
            </p:nvSpPr>
            <p:spPr bwMode="auto">
              <a:xfrm flipV="1">
                <a:off x="338" y="2075"/>
                <a:ext cx="0" cy="4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8" name="Line 29"/>
              <p:cNvSpPr>
                <a:spLocks noChangeShapeType="1"/>
              </p:cNvSpPr>
              <p:nvPr/>
            </p:nvSpPr>
            <p:spPr bwMode="auto">
              <a:xfrm>
                <a:off x="297" y="249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534" name="Text Box 30"/>
            <p:cNvSpPr txBox="1">
              <a:spLocks noChangeArrowheads="1"/>
            </p:cNvSpPr>
            <p:nvPr/>
          </p:nvSpPr>
          <p:spPr bwMode="auto">
            <a:xfrm>
              <a:off x="192" y="1728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zh-CN" i="1">
                  <a:latin typeface="Times New Roman" pitchFamily="18" charset="0"/>
                  <a:ea typeface="楷体"/>
                  <a:cs typeface="Times New Roman" pitchFamily="18" charset="0"/>
                </a:rPr>
                <a:t>a</a:t>
              </a:r>
              <a:r>
                <a:rPr kumimoji="1" lang="zh-CN" altLang="en-US">
                  <a:latin typeface="Times New Roman" pitchFamily="18" charset="0"/>
                  <a:ea typeface="楷体"/>
                  <a:cs typeface="Times New Roman" pitchFamily="18" charset="0"/>
                </a:rPr>
                <a:t>米</a:t>
              </a:r>
            </a:p>
          </p:txBody>
        </p:sp>
      </p:grpSp>
      <p:grpSp>
        <p:nvGrpSpPr>
          <p:cNvPr id="29" name="Group 31"/>
          <p:cNvGrpSpPr>
            <a:grpSpLocks/>
          </p:cNvGrpSpPr>
          <p:nvPr/>
        </p:nvGrpSpPr>
        <p:grpSpPr bwMode="auto">
          <a:xfrm>
            <a:off x="4973638" y="3227388"/>
            <a:ext cx="762000" cy="1676400"/>
            <a:chOff x="154" y="1056"/>
            <a:chExt cx="480" cy="1440"/>
          </a:xfrm>
        </p:grpSpPr>
        <p:grpSp>
          <p:nvGrpSpPr>
            <p:cNvPr id="21527" name="Group 32"/>
            <p:cNvGrpSpPr>
              <a:grpSpLocks/>
            </p:cNvGrpSpPr>
            <p:nvPr/>
          </p:nvGrpSpPr>
          <p:grpSpPr bwMode="auto">
            <a:xfrm>
              <a:off x="288" y="1056"/>
              <a:ext cx="144" cy="1440"/>
              <a:chOff x="297" y="1056"/>
              <a:chExt cx="61" cy="1440"/>
            </a:xfrm>
          </p:grpSpPr>
          <p:sp>
            <p:nvSpPr>
              <p:cNvPr id="21529" name="Line 33"/>
              <p:cNvSpPr>
                <a:spLocks noChangeShapeType="1"/>
              </p:cNvSpPr>
              <p:nvPr/>
            </p:nvSpPr>
            <p:spPr bwMode="auto">
              <a:xfrm>
                <a:off x="297" y="105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0" name="Line 34"/>
              <p:cNvSpPr>
                <a:spLocks noChangeShapeType="1"/>
              </p:cNvSpPr>
              <p:nvPr/>
            </p:nvSpPr>
            <p:spPr bwMode="auto">
              <a:xfrm>
                <a:off x="338" y="1056"/>
                <a:ext cx="0" cy="5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1" name="Line 35"/>
              <p:cNvSpPr>
                <a:spLocks noChangeShapeType="1"/>
              </p:cNvSpPr>
              <p:nvPr/>
            </p:nvSpPr>
            <p:spPr bwMode="auto">
              <a:xfrm flipV="1">
                <a:off x="338" y="2075"/>
                <a:ext cx="0" cy="4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2" name="Line 36"/>
              <p:cNvSpPr>
                <a:spLocks noChangeShapeType="1"/>
              </p:cNvSpPr>
              <p:nvPr/>
            </p:nvSpPr>
            <p:spPr bwMode="auto">
              <a:xfrm>
                <a:off x="297" y="2496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528" name="Text Box 37"/>
            <p:cNvSpPr txBox="1">
              <a:spLocks noChangeArrowheads="1"/>
            </p:cNvSpPr>
            <p:nvPr/>
          </p:nvSpPr>
          <p:spPr bwMode="auto">
            <a:xfrm>
              <a:off x="154" y="1653"/>
              <a:ext cx="480" cy="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altLang="zh-CN" sz="2000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(</a:t>
              </a:r>
              <a:r>
                <a:rPr kumimoji="1" lang="en-US" altLang="zh-CN" sz="2000" i="1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a</a:t>
              </a:r>
              <a:r>
                <a:rPr kumimoji="1" lang="en-US" altLang="zh-CN" sz="2000"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-5)</a:t>
              </a:r>
            </a:p>
          </p:txBody>
        </p:sp>
      </p:grpSp>
      <p:grpSp>
        <p:nvGrpSpPr>
          <p:cNvPr id="36" name="Group 38"/>
          <p:cNvGrpSpPr>
            <a:grpSpLocks/>
          </p:cNvGrpSpPr>
          <p:nvPr/>
        </p:nvGrpSpPr>
        <p:grpSpPr bwMode="auto">
          <a:xfrm>
            <a:off x="5719763" y="2690813"/>
            <a:ext cx="2971800" cy="485775"/>
            <a:chOff x="3648" y="766"/>
            <a:chExt cx="1872" cy="306"/>
          </a:xfrm>
        </p:grpSpPr>
        <p:sp>
          <p:nvSpPr>
            <p:cNvPr id="21521" name="Text Box 39"/>
            <p:cNvSpPr txBox="1">
              <a:spLocks noChangeArrowheads="1"/>
            </p:cNvSpPr>
            <p:nvPr/>
          </p:nvSpPr>
          <p:spPr bwMode="auto">
            <a:xfrm>
              <a:off x="4266" y="766"/>
              <a:ext cx="74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kumimoji="1" lang="en-US" altLang="zh-CN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kumimoji="1" lang="en-US" altLang="zh-CN">
                  <a:latin typeface="Times New Roman" pitchFamily="18" charset="0"/>
                  <a:cs typeface="Times New Roman" pitchFamily="18" charset="0"/>
                </a:rPr>
                <a:t>+5)</a:t>
              </a:r>
              <a:r>
                <a:rPr kumimoji="1" lang="zh-CN" altLang="en-US">
                  <a:latin typeface="楷体"/>
                  <a:ea typeface="楷体"/>
                  <a:cs typeface="Times New Roman" pitchFamily="18" charset="0"/>
                </a:rPr>
                <a:t>米</a:t>
              </a:r>
            </a:p>
          </p:txBody>
        </p:sp>
        <p:grpSp>
          <p:nvGrpSpPr>
            <p:cNvPr id="21522" name="Group 40"/>
            <p:cNvGrpSpPr>
              <a:grpSpLocks/>
            </p:cNvGrpSpPr>
            <p:nvPr/>
          </p:nvGrpSpPr>
          <p:grpSpPr bwMode="auto">
            <a:xfrm>
              <a:off x="3648" y="912"/>
              <a:ext cx="1872" cy="160"/>
              <a:chOff x="1968" y="912"/>
              <a:chExt cx="1488" cy="480"/>
            </a:xfrm>
          </p:grpSpPr>
          <p:sp>
            <p:nvSpPr>
              <p:cNvPr id="21523" name="Line 41"/>
              <p:cNvSpPr>
                <a:spLocks noChangeShapeType="1"/>
              </p:cNvSpPr>
              <p:nvPr/>
            </p:nvSpPr>
            <p:spPr bwMode="auto">
              <a:xfrm>
                <a:off x="1968" y="912"/>
                <a:ext cx="0" cy="4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4" name="Line 42"/>
              <p:cNvSpPr>
                <a:spLocks noChangeShapeType="1"/>
              </p:cNvSpPr>
              <p:nvPr/>
            </p:nvSpPr>
            <p:spPr bwMode="auto">
              <a:xfrm>
                <a:off x="3456" y="912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5" name="Line 43"/>
              <p:cNvSpPr>
                <a:spLocks noChangeShapeType="1"/>
              </p:cNvSpPr>
              <p:nvPr/>
            </p:nvSpPr>
            <p:spPr bwMode="auto">
              <a:xfrm>
                <a:off x="1968" y="1104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6" name="Line 44"/>
              <p:cNvSpPr>
                <a:spLocks noChangeShapeType="1"/>
              </p:cNvSpPr>
              <p:nvPr/>
            </p:nvSpPr>
            <p:spPr bwMode="auto">
              <a:xfrm flipH="1">
                <a:off x="3120" y="1104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3492500" y="5300663"/>
            <a:ext cx="2243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chemeClr val="tx2"/>
                </a:solidFill>
                <a:latin typeface="楷体"/>
                <a:ea typeface="楷体"/>
                <a:cs typeface="楷体"/>
              </a:rPr>
              <a:t>相等吗？</a:t>
            </a: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5703888" y="3213100"/>
            <a:ext cx="2971800" cy="1676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/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1595438" y="3100388"/>
            <a:ext cx="12001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a</a:t>
            </a:r>
            <a:r>
              <a:rPr kumimoji="1" lang="en-US" altLang="zh-CN" sz="96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5819775" y="3624263"/>
            <a:ext cx="27670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kumimoji="1"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+5)(</a:t>
            </a:r>
            <a:r>
              <a:rPr kumimoji="1" lang="en-US" altLang="zh-CN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1"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Wingdings" panose="05000000000000000000" pitchFamily="2" charset="2"/>
              </a:rPr>
              <a:t>-5)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43" grpId="0"/>
      <p:bldP spid="46" grpId="0" animBg="1"/>
      <p:bldP spid="47" grpId="0" autoUpdateAnimBg="0"/>
      <p:bldP spid="4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1"/>
          <p:cNvSpPr>
            <a:spLocks noGrp="1"/>
          </p:cNvSpPr>
          <p:nvPr>
            <p:ph idx="4294967295"/>
          </p:nvPr>
        </p:nvSpPr>
        <p:spPr>
          <a:xfrm>
            <a:off x="304800" y="2220913"/>
            <a:ext cx="8540750" cy="36464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b="1" smtClean="0">
                <a:solidFill>
                  <a:srgbClr val="0070C0"/>
                </a:solidFill>
              </a:rPr>
              <a:t>计算下面的多项式，你能发现什么规律？</a:t>
            </a:r>
            <a:endParaRPr lang="en-US" altLang="zh-CN" b="1" smtClean="0">
              <a:solidFill>
                <a:srgbClr val="0070C0"/>
              </a:solidFill>
            </a:endParaRP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600" smtClean="0"/>
              <a:t>(</a:t>
            </a:r>
            <a:r>
              <a:rPr lang="en-US" altLang="zh-CN" sz="3600" i="1" smtClean="0"/>
              <a:t>x</a:t>
            </a:r>
            <a:r>
              <a:rPr lang="en-US" altLang="zh-CN" sz="3600" smtClean="0"/>
              <a:t>+1)(</a:t>
            </a:r>
            <a:r>
              <a:rPr lang="en-US" altLang="zh-CN" sz="3600" i="1" smtClean="0"/>
              <a:t>x</a:t>
            </a:r>
            <a:r>
              <a:rPr lang="en-US" altLang="zh-CN" sz="3600" smtClean="0"/>
              <a:t>−1)</a:t>
            </a:r>
            <a:r>
              <a:rPr lang="en-US" altLang="zh-CN" sz="3600" i="1" smtClean="0"/>
              <a:t>=</a:t>
            </a:r>
            <a:r>
              <a:rPr lang="en-US" altLang="zh-CN" sz="3600" i="1" u="sng" smtClean="0"/>
              <a:t>                    </a:t>
            </a:r>
            <a:r>
              <a:rPr lang="zh-CN" altLang="en-US" sz="3600" smtClean="0"/>
              <a:t>。</a:t>
            </a:r>
            <a:endParaRPr lang="en-US" altLang="zh-CN" sz="3600" smtClean="0"/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600" smtClean="0">
                <a:solidFill>
                  <a:srgbClr val="000000"/>
                </a:solidFill>
              </a:rPr>
              <a:t>(</a:t>
            </a:r>
            <a:r>
              <a:rPr lang="en-US" altLang="zh-CN" sz="3600" i="1" smtClean="0">
                <a:solidFill>
                  <a:srgbClr val="000000"/>
                </a:solidFill>
              </a:rPr>
              <a:t>m</a:t>
            </a:r>
            <a:r>
              <a:rPr lang="en-US" altLang="zh-CN" sz="3600" smtClean="0">
                <a:solidFill>
                  <a:srgbClr val="000000"/>
                </a:solidFill>
              </a:rPr>
              <a:t>+2)(</a:t>
            </a:r>
            <a:r>
              <a:rPr lang="en-US" altLang="zh-CN" sz="3600" i="1" smtClean="0">
                <a:solidFill>
                  <a:srgbClr val="000000"/>
                </a:solidFill>
              </a:rPr>
              <a:t>m</a:t>
            </a:r>
            <a:r>
              <a:rPr lang="en-US" altLang="zh-CN" sz="3600" smtClean="0">
                <a:solidFill>
                  <a:srgbClr val="000000"/>
                </a:solidFill>
              </a:rPr>
              <a:t>−2)</a:t>
            </a:r>
            <a:r>
              <a:rPr lang="en-US" altLang="zh-CN" sz="3600" i="1" smtClean="0">
                <a:solidFill>
                  <a:srgbClr val="000000"/>
                </a:solidFill>
              </a:rPr>
              <a:t>=</a:t>
            </a:r>
            <a:r>
              <a:rPr lang="en-US" altLang="zh-CN" sz="3600" i="1" u="sng" smtClean="0">
                <a:solidFill>
                  <a:srgbClr val="000000"/>
                </a:solidFill>
              </a:rPr>
              <a:t>                   </a:t>
            </a:r>
            <a:r>
              <a:rPr lang="zh-CN" altLang="en-US" sz="3600" smtClean="0"/>
              <a:t>。</a:t>
            </a:r>
            <a:endParaRPr lang="en-US" altLang="zh-CN" sz="3600" smtClean="0"/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3600" smtClean="0"/>
              <a:t>(2</a:t>
            </a:r>
            <a:r>
              <a:rPr lang="en-US" altLang="zh-CN" sz="3600" i="1" smtClean="0"/>
              <a:t>x</a:t>
            </a:r>
            <a:r>
              <a:rPr lang="en-US" altLang="zh-CN" sz="3600" smtClean="0"/>
              <a:t>+1)(2</a:t>
            </a:r>
            <a:r>
              <a:rPr lang="en-US" altLang="zh-CN" sz="3600" i="1" smtClean="0"/>
              <a:t>x</a:t>
            </a:r>
            <a:r>
              <a:rPr lang="en-US" altLang="zh-CN" sz="3600" smtClean="0"/>
              <a:t>−1)</a:t>
            </a:r>
            <a:r>
              <a:rPr lang="en-US" altLang="zh-CN" sz="3600" i="1" smtClean="0"/>
              <a:t>=</a:t>
            </a:r>
            <a:r>
              <a:rPr lang="en-US" altLang="zh-CN" sz="3600" i="1" u="sng" smtClean="0"/>
              <a:t>                    </a:t>
            </a:r>
            <a:r>
              <a:rPr lang="zh-CN" altLang="en-US" sz="3600" smtClean="0"/>
              <a:t>。</a:t>
            </a:r>
            <a:endParaRPr lang="en-US" altLang="zh-CN" sz="3600" smtClean="0"/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zh-CN" sz="3600" smtClean="0"/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zh-CN" sz="3600" smtClean="0"/>
          </a:p>
        </p:txBody>
      </p:sp>
      <p:sp>
        <p:nvSpPr>
          <p:cNvPr id="29698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pic>
        <p:nvPicPr>
          <p:cNvPr id="22531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6888" y="474663"/>
            <a:ext cx="1311275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418013" y="2425700"/>
            <a:ext cx="20431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600" b="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−1</a:t>
            </a:r>
            <a:endParaRPr lang="zh-CN" altLang="en-US" sz="36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08500" y="3027363"/>
            <a:ext cx="20431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3600" b="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−4</a:t>
            </a:r>
            <a:endParaRPr lang="zh-CN" altLang="en-US" sz="36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98988" y="3679825"/>
            <a:ext cx="20431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3600" b="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600" b="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6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−1</a:t>
            </a:r>
            <a:endParaRPr lang="zh-CN" altLang="en-US" sz="3600" b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5788" y="4884738"/>
            <a:ext cx="8024812" cy="739775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式子的结果有什么相似的地方吗？</a:t>
            </a:r>
            <a:endParaRPr lang="en-US" altLang="zh-C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内容占位符 1"/>
          <p:cNvSpPr>
            <a:spLocks noGrp="1"/>
          </p:cNvSpPr>
          <p:nvPr>
            <p:ph idx="4294967295"/>
          </p:nvPr>
        </p:nvSpPr>
        <p:spPr>
          <a:xfrm>
            <a:off x="304800" y="3155950"/>
            <a:ext cx="8540750" cy="2711450"/>
          </a:xfrm>
        </p:spPr>
        <p:txBody>
          <a:bodyPr anchor="ctr"/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4000" b="1" smtClean="0"/>
              <a:t>	</a:t>
            </a:r>
            <a:r>
              <a:rPr lang="en-US" altLang="zh-CN" sz="4400" b="1" smtClean="0"/>
              <a:t>                (</a:t>
            </a:r>
            <a:r>
              <a:rPr lang="en-US" altLang="zh-CN" sz="4400" b="1" i="1" smtClean="0"/>
              <a:t>a</a:t>
            </a:r>
            <a:r>
              <a:rPr lang="en-US" altLang="zh-CN" sz="4400" b="1" smtClean="0"/>
              <a:t>+</a:t>
            </a:r>
            <a:r>
              <a:rPr lang="en-US" altLang="zh-CN" sz="4400" b="1" i="1" smtClean="0"/>
              <a:t>b</a:t>
            </a:r>
            <a:r>
              <a:rPr lang="en-US" altLang="zh-CN" sz="4400" b="1" smtClean="0"/>
              <a:t>)(</a:t>
            </a:r>
            <a:r>
              <a:rPr lang="en-US" altLang="zh-CN" sz="4400" b="1" i="1" smtClean="0"/>
              <a:t>a</a:t>
            </a:r>
            <a:r>
              <a:rPr lang="en-US" altLang="zh-CN" sz="4400" b="1" smtClean="0"/>
              <a:t>−</a:t>
            </a:r>
            <a:r>
              <a:rPr lang="en-US" altLang="zh-CN" sz="4400" b="1" i="1" smtClean="0"/>
              <a:t>b</a:t>
            </a:r>
            <a:r>
              <a:rPr lang="en-US" altLang="zh-CN" sz="4400" b="1" smtClean="0"/>
              <a:t>)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4400" b="1" i="1" smtClean="0"/>
              <a:t>                </a:t>
            </a:r>
            <a:r>
              <a:rPr lang="en-US" altLang="zh-CN" sz="4400" b="1" i="1" smtClean="0">
                <a:solidFill>
                  <a:srgbClr val="0070C0"/>
                </a:solidFill>
              </a:rPr>
              <a:t>= a</a:t>
            </a:r>
            <a:r>
              <a:rPr lang="en-US" altLang="zh-CN" sz="4400" b="1" i="1" baseline="30000" smtClean="0">
                <a:solidFill>
                  <a:srgbClr val="0070C0"/>
                </a:solidFill>
              </a:rPr>
              <a:t>2</a:t>
            </a:r>
            <a:r>
              <a:rPr lang="en-US" altLang="zh-CN" sz="4400" b="1" i="1" smtClean="0">
                <a:solidFill>
                  <a:srgbClr val="0070C0"/>
                </a:solidFill>
              </a:rPr>
              <a:t>−ab+ab−b</a:t>
            </a:r>
            <a:r>
              <a:rPr lang="en-US" altLang="zh-CN" sz="4400" b="1" i="1" baseline="30000" smtClean="0">
                <a:solidFill>
                  <a:srgbClr val="0070C0"/>
                </a:solidFill>
              </a:rPr>
              <a:t>2 </a:t>
            </a:r>
            <a:endParaRPr lang="en-US" altLang="zh-CN" sz="4400" b="1" smtClean="0">
              <a:solidFill>
                <a:srgbClr val="0070C0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4400" b="1" i="1" smtClean="0">
                <a:solidFill>
                  <a:srgbClr val="000000"/>
                </a:solidFill>
              </a:rPr>
              <a:t>               </a:t>
            </a:r>
            <a:r>
              <a:rPr lang="en-US" altLang="zh-CN" sz="4400" b="1" i="1" smtClean="0">
                <a:solidFill>
                  <a:srgbClr val="0070C0"/>
                </a:solidFill>
              </a:rPr>
              <a:t> = a</a:t>
            </a:r>
            <a:r>
              <a:rPr lang="en-US" altLang="zh-CN" sz="4400" b="1" i="1" baseline="30000" smtClean="0">
                <a:solidFill>
                  <a:srgbClr val="0070C0"/>
                </a:solidFill>
              </a:rPr>
              <a:t>2</a:t>
            </a:r>
            <a:r>
              <a:rPr lang="en-US" altLang="zh-CN" sz="4400" b="1" i="1" smtClean="0">
                <a:solidFill>
                  <a:srgbClr val="0070C0"/>
                </a:solidFill>
              </a:rPr>
              <a:t>−b</a:t>
            </a:r>
            <a:r>
              <a:rPr lang="en-US" altLang="zh-CN" sz="4400" b="1" i="1" baseline="30000" smtClean="0">
                <a:solidFill>
                  <a:srgbClr val="0070C0"/>
                </a:solidFill>
              </a:rPr>
              <a:t>2 </a:t>
            </a:r>
            <a:endParaRPr lang="en-US" altLang="zh-CN" sz="4400" b="1" smtClean="0">
              <a:solidFill>
                <a:srgbClr val="0070C0"/>
              </a:solidFill>
            </a:endParaRPr>
          </a:p>
        </p:txBody>
      </p:sp>
      <p:sp>
        <p:nvSpPr>
          <p:cNvPr id="30722" name="标题 2"/>
          <p:cNvSpPr>
            <a:spLocks noGrp="1"/>
          </p:cNvSpPr>
          <p:nvPr>
            <p:ph type="title" idx="4294967295"/>
          </p:nvPr>
        </p:nvSpPr>
        <p:spPr>
          <a:xfrm>
            <a:off x="4572000" y="820738"/>
            <a:ext cx="4114800" cy="779462"/>
          </a:xfrm>
          <a:solidFill>
            <a:schemeClr val="accent1"/>
          </a:solidFill>
          <a:ln w="25400" cap="flat" algn="ctr">
            <a:solidFill>
              <a:srgbClr val="385D8A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动脑想一想</a:t>
            </a:r>
          </a:p>
        </p:txBody>
      </p:sp>
      <p:pic>
        <p:nvPicPr>
          <p:cNvPr id="2355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6888" y="474663"/>
            <a:ext cx="1311275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560388" y="2159000"/>
            <a:ext cx="8023225" cy="809625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算一算下面的式子</a:t>
            </a:r>
            <a:endParaRPr lang="en-US" altLang="zh-CN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2469</TotalTime>
  <Words>1164</Words>
  <Application>Microsoft Office PowerPoint</Application>
  <PresentationFormat>全屏显示(4:3)</PresentationFormat>
  <Paragraphs>192</Paragraphs>
  <Slides>29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楷体</vt:lpstr>
      <vt:lpstr>Times New Roman</vt:lpstr>
      <vt:lpstr>Batang</vt:lpstr>
      <vt:lpstr>黑体</vt:lpstr>
      <vt:lpstr>+mj-lt</vt:lpstr>
      <vt:lpstr>古瓶荷花</vt:lpstr>
      <vt:lpstr>古瓶荷花</vt:lpstr>
      <vt:lpstr>幻灯片 1</vt:lpstr>
      <vt:lpstr>幻灯片 2</vt:lpstr>
      <vt:lpstr>动脑想一想</vt:lpstr>
      <vt:lpstr>阿凡提与财主</vt:lpstr>
      <vt:lpstr>阿凡提与财主</vt:lpstr>
      <vt:lpstr>阿凡提与财主</vt:lpstr>
      <vt:lpstr>动脑想一想</vt:lpstr>
      <vt:lpstr>动脑想一想</vt:lpstr>
      <vt:lpstr>动脑想一想</vt:lpstr>
      <vt:lpstr>平方差公式</vt:lpstr>
      <vt:lpstr>动脑想一想</vt:lpstr>
      <vt:lpstr>平方差公式</vt:lpstr>
      <vt:lpstr>动脑想一想</vt:lpstr>
      <vt:lpstr>平方差公式的变体</vt:lpstr>
      <vt:lpstr>动脑想一想</vt:lpstr>
      <vt:lpstr>动脑想一想</vt:lpstr>
      <vt:lpstr>动脑想一想</vt:lpstr>
      <vt:lpstr>动脑想一想</vt:lpstr>
      <vt:lpstr>动脑想一想</vt:lpstr>
      <vt:lpstr>学完本节课你应该知道</vt:lpstr>
      <vt:lpstr>动笔练一练</vt:lpstr>
      <vt:lpstr>动笔练一练</vt:lpstr>
      <vt:lpstr>动笔练一练</vt:lpstr>
      <vt:lpstr>动笔练一练</vt:lpstr>
      <vt:lpstr>动笔练一练</vt:lpstr>
      <vt:lpstr>动笔练一练</vt:lpstr>
      <vt:lpstr>动笔练一练</vt:lpstr>
      <vt:lpstr>课后练一练</vt:lpstr>
      <vt:lpstr>下课！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baidu baidu</dc:creator>
  <cp:lastModifiedBy>hj</cp:lastModifiedBy>
  <cp:revision>315</cp:revision>
  <dcterms:created xsi:type="dcterms:W3CDTF">2015-09-17T14:49:34Z</dcterms:created>
  <dcterms:modified xsi:type="dcterms:W3CDTF">2016-09-01T08:29:38Z</dcterms:modified>
</cp:coreProperties>
</file>