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7" r:id="rId4"/>
    <p:sldId id="628" r:id="rId6"/>
    <p:sldId id="629" r:id="rId7"/>
    <p:sldId id="630" r:id="rId8"/>
    <p:sldId id="631" r:id="rId9"/>
    <p:sldId id="632" r:id="rId10"/>
    <p:sldId id="633" r:id="rId11"/>
    <p:sldId id="634" r:id="rId12"/>
    <p:sldId id="635" r:id="rId13"/>
    <p:sldId id="636" r:id="rId14"/>
    <p:sldId id="637" r:id="rId15"/>
    <p:sldId id="638" r:id="rId16"/>
    <p:sldId id="639" r:id="rId17"/>
    <p:sldId id="640" r:id="rId18"/>
    <p:sldId id="641" r:id="rId19"/>
    <p:sldId id="642" r:id="rId20"/>
    <p:sldId id="643" r:id="rId21"/>
    <p:sldId id="644" r:id="rId22"/>
    <p:sldId id="645" r:id="rId23"/>
    <p:sldId id="646" r:id="rId24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505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8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71.xml"/><Relationship Id="rId19" Type="http://schemas.openxmlformats.org/officeDocument/2006/relationships/tags" Target="../tags/tag388.xml"/><Relationship Id="rId18" Type="http://schemas.openxmlformats.org/officeDocument/2006/relationships/tags" Target="../tags/tag387.xml"/><Relationship Id="rId17" Type="http://schemas.openxmlformats.org/officeDocument/2006/relationships/tags" Target="../tags/tag386.xml"/><Relationship Id="rId16" Type="http://schemas.openxmlformats.org/officeDocument/2006/relationships/tags" Target="../tags/tag385.xml"/><Relationship Id="rId15" Type="http://schemas.openxmlformats.org/officeDocument/2006/relationships/tags" Target="../tags/tag384.xml"/><Relationship Id="rId14" Type="http://schemas.openxmlformats.org/officeDocument/2006/relationships/tags" Target="../tags/tag383.xml"/><Relationship Id="rId13" Type="http://schemas.openxmlformats.org/officeDocument/2006/relationships/tags" Target="../tags/tag382.xml"/><Relationship Id="rId12" Type="http://schemas.openxmlformats.org/officeDocument/2006/relationships/tags" Target="../tags/tag381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99.xml"/><Relationship Id="rId11" Type="http://schemas.openxmlformats.org/officeDocument/2006/relationships/image" Target="../media/image11.png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tags" Target="../tags/tag40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428.xml"/><Relationship Id="rId17" Type="http://schemas.openxmlformats.org/officeDocument/2006/relationships/tags" Target="../tags/tag427.xml"/><Relationship Id="rId16" Type="http://schemas.openxmlformats.org/officeDocument/2006/relationships/tags" Target="../tags/tag426.xml"/><Relationship Id="rId15" Type="http://schemas.openxmlformats.org/officeDocument/2006/relationships/tags" Target="../tags/tag425.xml"/><Relationship Id="rId14" Type="http://schemas.openxmlformats.org/officeDocument/2006/relationships/tags" Target="../tags/tag424.xml"/><Relationship Id="rId13" Type="http://schemas.openxmlformats.org/officeDocument/2006/relationships/tags" Target="../tags/tag423.xml"/><Relationship Id="rId12" Type="http://schemas.openxmlformats.org/officeDocument/2006/relationships/tags" Target="../tags/tag422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37.xml"/><Relationship Id="rId8" Type="http://schemas.openxmlformats.org/officeDocument/2006/relationships/tags" Target="../tags/tag436.xml"/><Relationship Id="rId7" Type="http://schemas.openxmlformats.org/officeDocument/2006/relationships/tags" Target="../tags/tag435.xml"/><Relationship Id="rId6" Type="http://schemas.openxmlformats.org/officeDocument/2006/relationships/tags" Target="../tags/tag434.xml"/><Relationship Id="rId5" Type="http://schemas.openxmlformats.org/officeDocument/2006/relationships/tags" Target="../tags/tag433.xml"/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9.xml"/><Relationship Id="rId10" Type="http://schemas.openxmlformats.org/officeDocument/2006/relationships/tags" Target="../tags/tag438.xml"/><Relationship Id="rId1" Type="http://schemas.openxmlformats.org/officeDocument/2006/relationships/tags" Target="../tags/tag42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0.xml"/><Relationship Id="rId10" Type="http://schemas.openxmlformats.org/officeDocument/2006/relationships/image" Target="../media/image12.png"/><Relationship Id="rId1" Type="http://schemas.openxmlformats.org/officeDocument/2006/relationships/tags" Target="../tags/tag45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9.xml"/><Relationship Id="rId8" Type="http://schemas.openxmlformats.org/officeDocument/2006/relationships/tags" Target="../tags/tag468.xml"/><Relationship Id="rId7" Type="http://schemas.openxmlformats.org/officeDocument/2006/relationships/tags" Target="../tags/tag467.xml"/><Relationship Id="rId6" Type="http://schemas.openxmlformats.org/officeDocument/2006/relationships/tags" Target="../tags/tag466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1.xml"/><Relationship Id="rId11" Type="http://schemas.openxmlformats.org/officeDocument/2006/relationships/image" Target="../media/image13.png"/><Relationship Id="rId10" Type="http://schemas.openxmlformats.org/officeDocument/2006/relationships/tags" Target="../tags/tag470.xml"/><Relationship Id="rId1" Type="http://schemas.openxmlformats.org/officeDocument/2006/relationships/tags" Target="../tags/tag46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tags" Target="../tags/tag475.xml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2.xml"/><Relationship Id="rId11" Type="http://schemas.openxmlformats.org/officeDocument/2006/relationships/image" Target="../media/image13.png"/><Relationship Id="rId10" Type="http://schemas.openxmlformats.org/officeDocument/2006/relationships/tags" Target="../tags/tag481.xml"/><Relationship Id="rId1" Type="http://schemas.openxmlformats.org/officeDocument/2006/relationships/tags" Target="../tags/tag47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91.xml"/><Relationship Id="rId8" Type="http://schemas.openxmlformats.org/officeDocument/2006/relationships/tags" Target="../tags/tag490.xml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3.xml"/><Relationship Id="rId11" Type="http://schemas.openxmlformats.org/officeDocument/2006/relationships/image" Target="../media/image13.png"/><Relationship Id="rId10" Type="http://schemas.openxmlformats.org/officeDocument/2006/relationships/tags" Target="../tags/tag492.xml"/><Relationship Id="rId1" Type="http://schemas.openxmlformats.org/officeDocument/2006/relationships/tags" Target="../tags/tag48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2.xml"/><Relationship Id="rId8" Type="http://schemas.openxmlformats.org/officeDocument/2006/relationships/tags" Target="../tags/tag501.xml"/><Relationship Id="rId7" Type="http://schemas.openxmlformats.org/officeDocument/2006/relationships/tags" Target="../tags/tag500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Relationship Id="rId3" Type="http://schemas.openxmlformats.org/officeDocument/2006/relationships/tags" Target="../tags/tag496.xml"/><Relationship Id="rId2" Type="http://schemas.openxmlformats.org/officeDocument/2006/relationships/tags" Target="../tags/tag495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4.xml"/><Relationship Id="rId11" Type="http://schemas.openxmlformats.org/officeDocument/2006/relationships/image" Target="../media/image13.png"/><Relationship Id="rId10" Type="http://schemas.openxmlformats.org/officeDocument/2006/relationships/tags" Target="../tags/tag503.xml"/><Relationship Id="rId1" Type="http://schemas.openxmlformats.org/officeDocument/2006/relationships/tags" Target="../tags/tag49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71.xml"/><Relationship Id="rId11" Type="http://schemas.openxmlformats.org/officeDocument/2006/relationships/image" Target="../media/image11.png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12.xml"/><Relationship Id="rId3" Type="http://schemas.openxmlformats.org/officeDocument/2006/relationships/tags" Target="../tags/tag285.xml"/><Relationship Id="rId29" Type="http://schemas.openxmlformats.org/officeDocument/2006/relationships/tags" Target="../tags/tag311.xml"/><Relationship Id="rId28" Type="http://schemas.openxmlformats.org/officeDocument/2006/relationships/tags" Target="../tags/tag310.xml"/><Relationship Id="rId27" Type="http://schemas.openxmlformats.org/officeDocument/2006/relationships/tags" Target="../tags/tag309.xml"/><Relationship Id="rId26" Type="http://schemas.openxmlformats.org/officeDocument/2006/relationships/tags" Target="../tags/tag308.xml"/><Relationship Id="rId25" Type="http://schemas.openxmlformats.org/officeDocument/2006/relationships/tags" Target="../tags/tag307.xml"/><Relationship Id="rId24" Type="http://schemas.openxmlformats.org/officeDocument/2006/relationships/tags" Target="../tags/tag306.xml"/><Relationship Id="rId23" Type="http://schemas.openxmlformats.org/officeDocument/2006/relationships/tags" Target="../tags/tag305.xml"/><Relationship Id="rId22" Type="http://schemas.openxmlformats.org/officeDocument/2006/relationships/tags" Target="../tags/tag304.xml"/><Relationship Id="rId21" Type="http://schemas.openxmlformats.org/officeDocument/2006/relationships/tags" Target="../tags/tag303.xml"/><Relationship Id="rId20" Type="http://schemas.openxmlformats.org/officeDocument/2006/relationships/tags" Target="../tags/tag302.xml"/><Relationship Id="rId2" Type="http://schemas.openxmlformats.org/officeDocument/2006/relationships/tags" Target="../tags/tag284.xml"/><Relationship Id="rId19" Type="http://schemas.openxmlformats.org/officeDocument/2006/relationships/tags" Target="../tags/tag30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42.xml"/><Relationship Id="rId3" Type="http://schemas.openxmlformats.org/officeDocument/2006/relationships/tags" Target="../tags/tag315.xml"/><Relationship Id="rId29" Type="http://schemas.openxmlformats.org/officeDocument/2006/relationships/tags" Target="../tags/tag341.xml"/><Relationship Id="rId28" Type="http://schemas.openxmlformats.org/officeDocument/2006/relationships/tags" Target="../tags/tag340.xml"/><Relationship Id="rId27" Type="http://schemas.openxmlformats.org/officeDocument/2006/relationships/tags" Target="../tags/tag339.xml"/><Relationship Id="rId26" Type="http://schemas.openxmlformats.org/officeDocument/2006/relationships/tags" Target="../tags/tag338.xml"/><Relationship Id="rId25" Type="http://schemas.openxmlformats.org/officeDocument/2006/relationships/tags" Target="../tags/tag337.xml"/><Relationship Id="rId24" Type="http://schemas.openxmlformats.org/officeDocument/2006/relationships/tags" Target="../tags/tag336.xml"/><Relationship Id="rId23" Type="http://schemas.openxmlformats.org/officeDocument/2006/relationships/tags" Target="../tags/tag335.xml"/><Relationship Id="rId22" Type="http://schemas.openxmlformats.org/officeDocument/2006/relationships/tags" Target="../tags/tag334.xml"/><Relationship Id="rId21" Type="http://schemas.openxmlformats.org/officeDocument/2006/relationships/tags" Target="../tags/tag333.xml"/><Relationship Id="rId20" Type="http://schemas.openxmlformats.org/officeDocument/2006/relationships/tags" Target="../tags/tag332.xml"/><Relationship Id="rId2" Type="http://schemas.openxmlformats.org/officeDocument/2006/relationships/tags" Target="../tags/tag314.xml"/><Relationship Id="rId19" Type="http://schemas.openxmlformats.org/officeDocument/2006/relationships/tags" Target="../tags/tag331.xml"/><Relationship Id="rId18" Type="http://schemas.openxmlformats.org/officeDocument/2006/relationships/tags" Target="../tags/tag330.xml"/><Relationship Id="rId17" Type="http://schemas.openxmlformats.org/officeDocument/2006/relationships/tags" Target="../tags/tag329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8" Type="http://schemas.openxmlformats.org/officeDocument/2006/relationships/slideLayout" Target="../slideLayouts/slideLayout13.xml"/><Relationship Id="rId27" Type="http://schemas.openxmlformats.org/officeDocument/2006/relationships/tags" Target="../tags/tag369.xml"/><Relationship Id="rId26" Type="http://schemas.openxmlformats.org/officeDocument/2006/relationships/tags" Target="../tags/tag368.xml"/><Relationship Id="rId25" Type="http://schemas.openxmlformats.org/officeDocument/2006/relationships/tags" Target="../tags/tag367.xml"/><Relationship Id="rId24" Type="http://schemas.openxmlformats.org/officeDocument/2006/relationships/tags" Target="../tags/tag366.xml"/><Relationship Id="rId23" Type="http://schemas.openxmlformats.org/officeDocument/2006/relationships/tags" Target="../tags/tag365.xml"/><Relationship Id="rId22" Type="http://schemas.openxmlformats.org/officeDocument/2006/relationships/tags" Target="../tags/tag364.xml"/><Relationship Id="rId21" Type="http://schemas.openxmlformats.org/officeDocument/2006/relationships/tags" Target="../tags/tag363.xml"/><Relationship Id="rId20" Type="http://schemas.openxmlformats.org/officeDocument/2006/relationships/tags" Target="../tags/tag362.xml"/><Relationship Id="rId2" Type="http://schemas.openxmlformats.org/officeDocument/2006/relationships/tags" Target="../tags/tag344.xml"/><Relationship Id="rId19" Type="http://schemas.openxmlformats.org/officeDocument/2006/relationships/tags" Target="../tags/tag361.xml"/><Relationship Id="rId18" Type="http://schemas.openxmlformats.org/officeDocument/2006/relationships/tags" Target="../tags/tag360.xml"/><Relationship Id="rId17" Type="http://schemas.openxmlformats.org/officeDocument/2006/relationships/tags" Target="../tags/tag359.xml"/><Relationship Id="rId16" Type="http://schemas.openxmlformats.org/officeDocument/2006/relationships/tags" Target="../tags/tag358.xml"/><Relationship Id="rId15" Type="http://schemas.openxmlformats.org/officeDocument/2006/relationships/tags" Target="../tags/tag357.xml"/><Relationship Id="rId14" Type="http://schemas.openxmlformats.org/officeDocument/2006/relationships/tags" Target="../tags/tag356.xml"/><Relationship Id="rId13" Type="http://schemas.openxmlformats.org/officeDocument/2006/relationships/tags" Target="../tags/tag355.xml"/><Relationship Id="rId12" Type="http://schemas.openxmlformats.org/officeDocument/2006/relationships/tags" Target="../tags/tag354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Times New Roman" panose="02020603050405020304" pitchFamily="18" charset="0"/>
              </a:rPr>
              <a:t>第六单元复习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Times New Roman" panose="02020603050405020304" pitchFamily="18" charset="0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Times New Roman" panose="02020603050405020304" pitchFamily="18" charset="0"/>
              </a:rPr>
              <a:t>一年级上册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493742" y="729214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3355138" y="151467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3356265" y="31032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786061" y="1554152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要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868420" y="3158461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数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3595872" y="1145554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yào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（要好）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6"/>
            </p:custDataLst>
          </p:nvPr>
        </p:nvSpPr>
        <p:spPr>
          <a:xfrm>
            <a:off x="3595872" y="1763888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yāo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（要求）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3493742" y="2784456"/>
            <a:ext cx="280595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shǔ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（数不清）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8"/>
            </p:custDataLst>
          </p:nvPr>
        </p:nvSpPr>
        <p:spPr>
          <a:xfrm>
            <a:off x="3493742" y="3433576"/>
            <a:ext cx="280595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shù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（数学）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243011" y="1119386"/>
            <a:ext cx="830103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弯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曲	   当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做   	常常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经常	</a:t>
            </a:r>
            <a:endParaRPr lang="en-US" altLang="zh-CN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就像</a:t>
            </a:r>
            <a:r>
              <a:rPr lang="en-US" altLang="zh-CN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好像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好看一美丽	</a:t>
            </a:r>
            <a:endParaRPr lang="en-US" altLang="zh-CN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好像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仿佛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4572000" y="2571750"/>
            <a:ext cx="2956416" cy="168875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37602" y="559003"/>
            <a:ext cx="7970640" cy="5877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七、反义词</a:t>
            </a:r>
            <a:endParaRPr lang="en-US" altLang="zh-CN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endParaRPr lang="zh-CN" altLang="en-US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左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右	    前一后    	                  黑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白	</a:t>
            </a:r>
            <a:endParaRPr lang="en-US" altLang="zh-CN" sz="24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长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短	    弯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直                             来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去	</a:t>
            </a:r>
            <a:endParaRPr lang="en-US" altLang="zh-CN" sz="24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里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外	    有一无	                           好看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丑陋</a:t>
            </a:r>
            <a:endParaRPr lang="zh-CN" altLang="en-US" sz="24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71525" y="882403"/>
            <a:ext cx="83724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、词语搭配</a:t>
            </a:r>
            <a:endParaRPr lang="en-US" altLang="zh-CN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zh-CN" altLang="en-US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(  </a:t>
            </a: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</a:t>
            </a:r>
            <a:r>
              <a:rPr lang="en-US" altLang="zh-CN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的花	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(  </a:t>
            </a: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的草</a:t>
            </a:r>
            <a:endParaRPr lang="en-US" altLang="zh-CN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            ）的雨点儿	   （                  ）的地方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一（       ）伞		    一（      ）水珠		</a:t>
            </a:r>
            <a:endParaRPr lang="en-US" altLang="zh-CN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一（      ）小黑狗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977151" y="2008212"/>
            <a:ext cx="43927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红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137645" y="2008211"/>
            <a:ext cx="43927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绿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009508" y="2511589"/>
            <a:ext cx="125310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数不清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4105271" y="2452064"/>
            <a:ext cx="183776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有花有草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1416423" y="3476633"/>
            <a:ext cx="43927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条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6"/>
            </p:custDataLst>
          </p:nvPr>
        </p:nvSpPr>
        <p:spPr>
          <a:xfrm>
            <a:off x="4432484" y="3014966"/>
            <a:ext cx="43927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串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7"/>
            </p:custDataLst>
          </p:nvPr>
        </p:nvSpPr>
        <p:spPr>
          <a:xfrm>
            <a:off x="1416423" y="3014967"/>
            <a:ext cx="43927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把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57237" y="787832"/>
            <a:ext cx="775811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九、词语归类</a:t>
            </a:r>
            <a:endParaRPr lang="en-US" altLang="zh-CN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1.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拟声词：淅沥沥	沙啦啦	叫呱叫呱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2.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表示方位的词语：前  后  左  右  东  西  南  北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3.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描写动物尾巴的词语：长  短  像一把伞  弯  扁  好看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4.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描写雨的词语：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细雨如丝  细雨蒙蒙  牛毛细雨  倾盆大雨  瓢泼大雨 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53628" y="379281"/>
            <a:ext cx="8022432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公鸡的尾巴弯。鸭子的尾巴扁。孔雀的尾巴最好看。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影子在左，影子在右，影子常常陪着我，它是我的好朋友。 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不久，有花有草的地方，花更红了，草更绿了。没有花没有草的地方，开出了红的花，长出了绿的草。 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小时不识月，呼作白玉盘。又疑瑶台镜，飞在青云端。 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5.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鸟儿怎样飞？扇扇翅膀去又回。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马儿怎样跑？四脚腾空仰天叫。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鱼儿怎样游？摇摇尾巴摆摆头。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530858" y="1703312"/>
            <a:ext cx="52555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第六单元课文知识点</a:t>
            </a:r>
            <a:endParaRPr lang="zh-CN" altLang="en-US" sz="3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89" y="2418893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600133" y="1581429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影子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通过简洁、生动、形象的语言，描述了影子和“我”形影不离的特点，说明了影子是“我”的好朋友。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827689"/>
            <a:ext cx="7961662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比尾巴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讲了猴子、兔子、松鼠、公鸡、鸭子和孔雀的尾巴的特点，告诉我们不同动物的尾巴是不一样的，让我们产生了观察其他动物尾巴的兴趣。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2038435"/>
            <a:ext cx="8631555" cy="1268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青蛙写诗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生动地描绘了青蛙在下雨天“呱呱呱”叫着写诗的情景。我们从中直观地认识了逗号、句号、省略号的写法。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372" y="750104"/>
            <a:ext cx="7723256" cy="364329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65125" y="1313561"/>
            <a:ext cx="6641961" cy="239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indent="72009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本单元编排了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影子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比尾巴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青蛙写诗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雨点儿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四篇课文，充满儿童情趣，能激发对大自然、对生活的热爱。本单元主题是“想象”。</a:t>
            </a:r>
            <a:endParaRPr lang="zh-CN" altLang="en-US" sz="24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9160" y="1852697"/>
            <a:ext cx="863155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雨点儿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用拟人化的手法，通过大雨点儿和小雨点儿的对话，讲述了雨点儿从云彩里飘落下来后，大地所发生的美好变化，说明了雨水与植物生长有着密切的关系。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1447" y="1241147"/>
            <a:ext cx="852249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）正确、流利地朗读课文。本单元继续重视课文朗读的训练，可以开展一些有针对性的朗读训练。</a:t>
            </a:r>
            <a:endParaRPr lang="zh-CN" altLang="en-US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）初步建立句子的概念。引导学生认识逗号、句号，学会数句子。通过读出逗号和句号的不同停顿，促进对句子的理解。</a:t>
            </a:r>
            <a:endParaRPr lang="zh-CN" altLang="en-US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89499" y="802566"/>
            <a:ext cx="8422481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影（      ）子     左（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</a:t>
            </a:r>
            <a:r>
              <a:rPr lang="zh-CN" altLang="en-US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）右 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一把伞（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</a:t>
            </a:r>
            <a:endParaRPr lang="en-US" altLang="zh-CN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最后（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      我们（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      写诗（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 </a:t>
            </a:r>
            <a:endParaRPr lang="en-US" altLang="zh-CN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一串（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    绿（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）草       彩（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）虹 </a:t>
            </a:r>
            <a:endParaRPr lang="en-US" altLang="zh-CN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数不清（     ）    长出（</a:t>
            </a:r>
            <a:r>
              <a:rPr lang="en-US" altLang="zh-CN" sz="22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1625" y="191056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yǐng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30073" y="1910560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zuǒ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70460" y="2372225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men</a:t>
            </a:r>
            <a:endParaRPr lang="en-US" altLang="zh-CN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77856" y="2353211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zuì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7022" y="1832127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sǎn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83494" y="2848432"/>
            <a:ext cx="944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chuàn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32643" y="2386767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shī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89667" y="3395159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shǔ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85861" y="2887007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cǎi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76757" y="2874153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lǜ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55419" y="3408020"/>
            <a:ext cx="64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chū</a:t>
            </a:r>
            <a:endParaRPr lang="en-US" altLang="zh-CN" sz="2400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68002" y="845607"/>
            <a:ext cx="642223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在：里面是“土”字，不要写成“士”。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我：第五笔是斜钩，不要和第一笔相连。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比：第三笔是点，不要写成捺。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下：第三笔是点，不要写成捺。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有：第三笔是竖。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半：第一笔是点，第二笔是撇。</a:t>
            </a:r>
            <a:endParaRPr lang="zh-CN" altLang="en-US" sz="22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5795733" y="2629525"/>
            <a:ext cx="2920732" cy="166836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76039" y="747491"/>
            <a:ext cx="7893843" cy="5123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三、会写的词语</a:t>
            </a:r>
            <a:endParaRPr lang="en-US" altLang="zh-CN" sz="28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zh-CN" altLang="en-US" sz="2200" b="1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在家     正在     后来     我们     好人     比一比</a:t>
            </a:r>
            <a:endParaRPr lang="zh-CN" altLang="en-US" sz="28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长短     把门     尾巴     下来     一个     雨后 </a:t>
            </a:r>
            <a:endParaRPr lang="en-US" altLang="zh-CN" sz="28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你们 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问好     有人     半个     从来     你好</a:t>
            </a:r>
            <a:endParaRPr lang="zh-CN" altLang="en-US" sz="2800" dirty="0">
              <a:solidFill>
                <a:schemeClr val="dk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37569" y="1259348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在（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左（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后（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石（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我（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找（       ）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114925" y="830833"/>
            <a:ext cx="181530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你（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称（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好（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仔（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长（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衣（       ）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956175" y="155019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956175" y="254095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956175" y="345910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7529" y="510988"/>
            <a:ext cx="251334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四、形近字</a:t>
            </a:r>
            <a:endParaRPr lang="en-US" altLang="zh-CN" sz="2800" b="1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2687213" y="13773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现在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2691917" y="188584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左边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5687088" y="145495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你们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5643650" y="194271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称号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2670760" y="239012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前后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2670759" y="28896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石头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5667375" y="24304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好心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5643649" y="29552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仔细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2670758" y="337751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我们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643649" y="346151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长短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8"/>
            </p:custDataLst>
          </p:nvPr>
        </p:nvSpPr>
        <p:spPr>
          <a:xfrm>
            <a:off x="2670758" y="38917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找到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9"/>
            </p:custDataLst>
          </p:nvPr>
        </p:nvSpPr>
        <p:spPr>
          <a:xfrm>
            <a:off x="5603177" y="39488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衣服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13743" y="736715"/>
            <a:ext cx="1618831" cy="9232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比（   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北（  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半（  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伴（ 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巴（           ）把（          ）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114925" y="830833"/>
            <a:ext cx="1815306" cy="5169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下（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不（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雨（ 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两（ 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个（      ）</a:t>
            </a: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人（      ）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956175" y="155019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956175" y="254095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956175" y="345910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2584823" y="1303972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比较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9"/>
            </p:custDataLst>
          </p:nvPr>
        </p:nvSpPr>
        <p:spPr>
          <a:xfrm>
            <a:off x="2584823" y="1833067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北京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0"/>
            </p:custDataLst>
          </p:nvPr>
        </p:nvSpPr>
        <p:spPr>
          <a:xfrm>
            <a:off x="2584823" y="2332894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一半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1"/>
            </p:custDataLst>
          </p:nvPr>
        </p:nvSpPr>
        <p:spPr>
          <a:xfrm>
            <a:off x="2539160" y="2821200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相伴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22"/>
            </p:custDataLst>
          </p:nvPr>
        </p:nvSpPr>
        <p:spPr>
          <a:xfrm>
            <a:off x="2539159" y="3320589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尾巴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23"/>
            </p:custDataLst>
          </p:nvPr>
        </p:nvSpPr>
        <p:spPr>
          <a:xfrm>
            <a:off x="2572871" y="3817351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把手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4"/>
            </p:custDataLst>
          </p:nvPr>
        </p:nvSpPr>
        <p:spPr>
          <a:xfrm>
            <a:off x="5686004" y="1410644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下去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25"/>
            </p:custDataLst>
          </p:nvPr>
        </p:nvSpPr>
        <p:spPr>
          <a:xfrm>
            <a:off x="5632192" y="1922463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不要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6"/>
            </p:custDataLst>
          </p:nvPr>
        </p:nvSpPr>
        <p:spPr>
          <a:xfrm>
            <a:off x="5679654" y="2359535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雨水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27"/>
            </p:custDataLst>
          </p:nvPr>
        </p:nvSpPr>
        <p:spPr>
          <a:xfrm>
            <a:off x="5632192" y="2895167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两个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28"/>
            </p:custDataLst>
          </p:nvPr>
        </p:nvSpPr>
        <p:spPr>
          <a:xfrm>
            <a:off x="5632191" y="3405433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几个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>
            <p:custDataLst>
              <p:tags r:id="rId29"/>
            </p:custDataLst>
          </p:nvPr>
        </p:nvSpPr>
        <p:spPr>
          <a:xfrm>
            <a:off x="5582909" y="3933006"/>
            <a:ext cx="280595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人们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820862" y="930071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五、多音字</a:t>
            </a:r>
            <a:endParaRPr lang="en-US" altLang="zh-CN" sz="2200" b="1" dirty="0">
              <a:solidFill>
                <a:schemeClr val="accent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3" name="左大括号 2"/>
          <p:cNvSpPr/>
          <p:nvPr>
            <p:custDataLst>
              <p:tags r:id="rId10"/>
            </p:custDataLst>
          </p:nvPr>
        </p:nvSpPr>
        <p:spPr>
          <a:xfrm>
            <a:off x="1664211" y="165691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>
            <p:custDataLst>
              <p:tags r:id="rId11"/>
            </p:custDataLst>
          </p:nvPr>
        </p:nvSpPr>
        <p:spPr>
          <a:xfrm>
            <a:off x="1693445" y="314274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1139223" y="1840333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长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1149800" y="3264319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好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5108603" y="1490735"/>
            <a:ext cx="2515393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5"/>
            </p:custDataLst>
          </p:nvPr>
        </p:nvSpPr>
        <p:spPr>
          <a:xfrm>
            <a:off x="4944307" y="168028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6"/>
            </p:custDataLst>
          </p:nvPr>
        </p:nvSpPr>
        <p:spPr>
          <a:xfrm>
            <a:off x="5033584" y="321647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4381727" y="1879182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Times New Roman" panose="02020603050405020304" pitchFamily="18" charset="0"/>
              </a:rPr>
              <a:t>把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8"/>
            </p:custDataLst>
          </p:nvPr>
        </p:nvSpPr>
        <p:spPr>
          <a:xfrm>
            <a:off x="4452767" y="326431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?"/>
                <a:sym typeface="Times New Roman" panose="02020603050405020304" pitchFamily="18" charset="0"/>
              </a:rPr>
              <a:t>当</a:t>
            </a:r>
            <a:endParaRPr lang="zh-CN" altLang="en-US" sz="2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?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9"/>
            </p:custDataLst>
          </p:nvPr>
        </p:nvSpPr>
        <p:spPr>
          <a:xfrm>
            <a:off x="5157843" y="1384042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bǎ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（把手）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0"/>
            </p:custDataLst>
          </p:nvPr>
        </p:nvSpPr>
        <p:spPr>
          <a:xfrm>
            <a:off x="1820862" y="2029187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cháng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（长短）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1"/>
            </p:custDataLst>
          </p:nvPr>
        </p:nvSpPr>
        <p:spPr>
          <a:xfrm>
            <a:off x="1872833" y="2842232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hǎo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（好人）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2"/>
            </p:custDataLst>
          </p:nvPr>
        </p:nvSpPr>
        <p:spPr>
          <a:xfrm>
            <a:off x="1844692" y="3447394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hào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（好学）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3"/>
            </p:custDataLst>
          </p:nvPr>
        </p:nvSpPr>
        <p:spPr>
          <a:xfrm>
            <a:off x="1973261" y="1569917"/>
            <a:ext cx="2805953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zhǎng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（长大）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4"/>
            </p:custDataLst>
          </p:nvPr>
        </p:nvSpPr>
        <p:spPr>
          <a:xfrm>
            <a:off x="5189463" y="1944706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bà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（刀把儿） 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5"/>
            </p:custDataLst>
          </p:nvPr>
        </p:nvSpPr>
        <p:spPr>
          <a:xfrm>
            <a:off x="5108603" y="2877384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dāng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（当然）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6"/>
            </p:custDataLst>
          </p:nvPr>
        </p:nvSpPr>
        <p:spPr>
          <a:xfrm>
            <a:off x="5084772" y="3508952"/>
            <a:ext cx="2805953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dàng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  <a:sym typeface="Times New Roman" panose="02020603050405020304" pitchFamily="18" charset="0"/>
              </a:rPr>
              <a:t>（上当）</a:t>
            </a:r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  <a:sym typeface="Times New Roman" panose="02020603050405020304" pitchFamily="18" charset="0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cc4e6f-654b-4472-b96b-1436ef080a0d}"/>
  <p:tag name="KSO_WM_UNIT_TYPE" val="i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5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1924</Words>
  <Application>WPS 演示</Application>
  <PresentationFormat>全屏显示(16:9)</PresentationFormat>
  <Paragraphs>259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黑体</vt:lpstr>
      <vt:lpstr>Times New Roman</vt:lpstr>
      <vt:lpstr>微软雅黑</vt:lpstr>
      <vt:lpstr>?</vt:lpstr>
      <vt:lpstr>Segoe Print</vt:lpstr>
      <vt:lpstr>等线</vt:lpstr>
      <vt:lpstr>Calibri</vt:lpstr>
      <vt:lpstr>Arial Unicode MS</vt:lpstr>
      <vt:lpstr>幼圆</vt:lpstr>
      <vt:lpstr>汉仪乐喵体W</vt:lpstr>
      <vt:lpstr>Arial</vt:lpstr>
      <vt:lpstr>3_Office 主题​​</vt:lpstr>
      <vt:lpstr>17_Office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225</cp:revision>
  <dcterms:created xsi:type="dcterms:W3CDTF">2020-02-14T00:12:00Z</dcterms:created>
  <dcterms:modified xsi:type="dcterms:W3CDTF">2022-05-29T03:54:18Z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DC118AD1E21E46AD9DB4773DEEC8B159</vt:lpwstr>
  </property>
</Properties>
</file>