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74" r:id="rId4"/>
    <p:sldId id="675" r:id="rId6"/>
    <p:sldId id="676" r:id="rId7"/>
    <p:sldId id="677" r:id="rId8"/>
    <p:sldId id="678" r:id="rId9"/>
    <p:sldId id="679" r:id="rId10"/>
    <p:sldId id="680" r:id="rId11"/>
    <p:sldId id="681" r:id="rId12"/>
    <p:sldId id="682" r:id="rId13"/>
    <p:sldId id="683" r:id="rId14"/>
    <p:sldId id="684" r:id="rId15"/>
    <p:sldId id="685" r:id="rId16"/>
    <p:sldId id="686" r:id="rId17"/>
    <p:sldId id="687" r:id="rId18"/>
    <p:sldId id="688" r:id="rId19"/>
    <p:sldId id="689" r:id="rId20"/>
    <p:sldId id="690" r:id="rId21"/>
    <p:sldId id="691" r:id="rId22"/>
    <p:sldId id="692" r:id="rId23"/>
    <p:sldId id="693" r:id="rId24"/>
    <p:sldId id="694" r:id="rId25"/>
    <p:sldId id="695" r:id="rId26"/>
    <p:sldId id="696" r:id="rId27"/>
    <p:sldId id="697" r:id="rId28"/>
    <p:sldId id="698" r:id="rId29"/>
    <p:sldId id="699" r:id="rId30"/>
    <p:sldId id="700" r:id="rId31"/>
    <p:sldId id="701" r:id="rId32"/>
    <p:sldId id="702" r:id="rId33"/>
    <p:sldId id="703" r:id="rId34"/>
    <p:sldId id="704" r:id="rId35"/>
    <p:sldId id="705" r:id="rId36"/>
    <p:sldId id="706" r:id="rId37"/>
    <p:sldId id="707" r:id="rId38"/>
    <p:sldId id="708" r:id="rId39"/>
    <p:sldId id="709" r:id="rId40"/>
    <p:sldId id="710" r:id="rId41"/>
    <p:sldId id="711" r:id="rId42"/>
    <p:sldId id="712" r:id="rId43"/>
    <p:sldId id="637" r:id="rId44"/>
    <p:sldId id="638" r:id="rId45"/>
    <p:sldId id="639" r:id="rId46"/>
    <p:sldId id="640" r:id="rId47"/>
    <p:sldId id="641" r:id="rId48"/>
    <p:sldId id="642" r:id="rId49"/>
    <p:sldId id="661" r:id="rId50"/>
    <p:sldId id="643" r:id="rId51"/>
    <p:sldId id="644" r:id="rId52"/>
    <p:sldId id="713" r:id="rId53"/>
    <p:sldId id="714" r:id="rId54"/>
    <p:sldId id="715" r:id="rId55"/>
    <p:sldId id="716" r:id="rId56"/>
    <p:sldId id="717" r:id="rId57"/>
    <p:sldId id="718" r:id="rId58"/>
    <p:sldId id="719" r:id="rId59"/>
    <p:sldId id="720" r:id="rId60"/>
    <p:sldId id="721" r:id="rId61"/>
  </p:sldIdLst>
  <p:sldSz cx="9144000" cy="5143500" type="screen16x9"/>
  <p:notesSz cx="6858000" cy="9144000"/>
  <p:custDataLst>
    <p:tags r:id="rId6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36" y="108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6" Type="http://schemas.openxmlformats.org/officeDocument/2006/relationships/tags" Target="tags/tag695.xml"/><Relationship Id="rId65" Type="http://schemas.openxmlformats.org/officeDocument/2006/relationships/commentAuthors" Target="commentAuthors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" Type="http://schemas.openxmlformats.org/officeDocument/2006/relationships/tags" Target="../tags/tag35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13.xml"/><Relationship Id="rId1" Type="http://schemas.openxmlformats.org/officeDocument/2006/relationships/tags" Target="../tags/tag40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33.xml"/><Relationship Id="rId1" Type="http://schemas.openxmlformats.org/officeDocument/2006/relationships/tags" Target="../tags/tag42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4.xml"/><Relationship Id="rId10" Type="http://schemas.openxmlformats.org/officeDocument/2006/relationships/tags" Target="../tags/tag443.xml"/><Relationship Id="rId1" Type="http://schemas.openxmlformats.org/officeDocument/2006/relationships/tags" Target="../tags/tag43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54.xml"/><Relationship Id="rId1" Type="http://schemas.openxmlformats.org/officeDocument/2006/relationships/tags" Target="../tags/tag44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7" Type="http://schemas.openxmlformats.org/officeDocument/2006/relationships/slideLayout" Target="../slideLayouts/slideLayout13.xml"/><Relationship Id="rId16" Type="http://schemas.openxmlformats.org/officeDocument/2006/relationships/tags" Target="../tags/tag470.xml"/><Relationship Id="rId15" Type="http://schemas.openxmlformats.org/officeDocument/2006/relationships/tags" Target="../tags/tag469.xml"/><Relationship Id="rId14" Type="http://schemas.openxmlformats.org/officeDocument/2006/relationships/tags" Target="../tags/tag468.xml"/><Relationship Id="rId13" Type="http://schemas.openxmlformats.org/officeDocument/2006/relationships/tags" Target="../tags/tag467.xml"/><Relationship Id="rId12" Type="http://schemas.openxmlformats.org/officeDocument/2006/relationships/tags" Target="../tags/tag466.xml"/><Relationship Id="rId11" Type="http://schemas.openxmlformats.org/officeDocument/2006/relationships/tags" Target="../tags/tag465.xml"/><Relationship Id="rId10" Type="http://schemas.openxmlformats.org/officeDocument/2006/relationships/tags" Target="../tags/tag464.xml"/><Relationship Id="rId1" Type="http://schemas.openxmlformats.org/officeDocument/2006/relationships/tags" Target="../tags/tag455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79.xml"/><Relationship Id="rId8" Type="http://schemas.openxmlformats.org/officeDocument/2006/relationships/tags" Target="../tags/tag478.xml"/><Relationship Id="rId7" Type="http://schemas.openxmlformats.org/officeDocument/2006/relationships/tags" Target="../tags/tag477.xml"/><Relationship Id="rId6" Type="http://schemas.openxmlformats.org/officeDocument/2006/relationships/tags" Target="../tags/tag476.xml"/><Relationship Id="rId5" Type="http://schemas.openxmlformats.org/officeDocument/2006/relationships/tags" Target="../tags/tag475.xml"/><Relationship Id="rId4" Type="http://schemas.openxmlformats.org/officeDocument/2006/relationships/tags" Target="../tags/tag474.xml"/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1.xml"/><Relationship Id="rId10" Type="http://schemas.openxmlformats.org/officeDocument/2006/relationships/tags" Target="../tags/tag480.xml"/><Relationship Id="rId1" Type="http://schemas.openxmlformats.org/officeDocument/2006/relationships/tags" Target="../tags/tag47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tags" Target="../tags/tag489.xml"/><Relationship Id="rId7" Type="http://schemas.openxmlformats.org/officeDocument/2006/relationships/tags" Target="../tags/tag488.xml"/><Relationship Id="rId6" Type="http://schemas.openxmlformats.org/officeDocument/2006/relationships/tags" Target="../tags/tag487.xml"/><Relationship Id="rId5" Type="http://schemas.openxmlformats.org/officeDocument/2006/relationships/tags" Target="../tags/tag486.xml"/><Relationship Id="rId4" Type="http://schemas.openxmlformats.org/officeDocument/2006/relationships/tags" Target="../tags/tag485.xml"/><Relationship Id="rId3" Type="http://schemas.openxmlformats.org/officeDocument/2006/relationships/tags" Target="../tags/tag484.xml"/><Relationship Id="rId2" Type="http://schemas.openxmlformats.org/officeDocument/2006/relationships/tags" Target="../tags/tag48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3.xml"/><Relationship Id="rId11" Type="http://schemas.openxmlformats.org/officeDocument/2006/relationships/tags" Target="../tags/tag492.xml"/><Relationship Id="rId10" Type="http://schemas.openxmlformats.org/officeDocument/2006/relationships/tags" Target="../tags/tag491.xml"/><Relationship Id="rId1" Type="http://schemas.openxmlformats.org/officeDocument/2006/relationships/tags" Target="../tags/tag48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02.xml"/><Relationship Id="rId8" Type="http://schemas.openxmlformats.org/officeDocument/2006/relationships/tags" Target="../tags/tag501.xml"/><Relationship Id="rId7" Type="http://schemas.openxmlformats.org/officeDocument/2006/relationships/tags" Target="../tags/tag500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Relationship Id="rId3" Type="http://schemas.openxmlformats.org/officeDocument/2006/relationships/tags" Target="../tags/tag496.xml"/><Relationship Id="rId2" Type="http://schemas.openxmlformats.org/officeDocument/2006/relationships/tags" Target="../tags/tag49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03.xml"/><Relationship Id="rId1" Type="http://schemas.openxmlformats.org/officeDocument/2006/relationships/tags" Target="../tags/tag494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12.xml"/><Relationship Id="rId8" Type="http://schemas.openxmlformats.org/officeDocument/2006/relationships/tags" Target="../tags/tag511.xml"/><Relationship Id="rId7" Type="http://schemas.openxmlformats.org/officeDocument/2006/relationships/tags" Target="../tags/tag510.xml"/><Relationship Id="rId6" Type="http://schemas.openxmlformats.org/officeDocument/2006/relationships/tags" Target="../tags/tag509.xml"/><Relationship Id="rId5" Type="http://schemas.openxmlformats.org/officeDocument/2006/relationships/tags" Target="../tags/tag508.xml"/><Relationship Id="rId4" Type="http://schemas.openxmlformats.org/officeDocument/2006/relationships/tags" Target="../tags/tag507.xml"/><Relationship Id="rId3" Type="http://schemas.openxmlformats.org/officeDocument/2006/relationships/tags" Target="../tags/tag506.xml"/><Relationship Id="rId2" Type="http://schemas.openxmlformats.org/officeDocument/2006/relationships/tags" Target="../tags/tag50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13.xml"/><Relationship Id="rId1" Type="http://schemas.openxmlformats.org/officeDocument/2006/relationships/tags" Target="../tags/tag50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522.xml"/><Relationship Id="rId8" Type="http://schemas.openxmlformats.org/officeDocument/2006/relationships/tags" Target="../tags/tag521.xml"/><Relationship Id="rId7" Type="http://schemas.openxmlformats.org/officeDocument/2006/relationships/tags" Target="../tags/tag520.xml"/><Relationship Id="rId6" Type="http://schemas.openxmlformats.org/officeDocument/2006/relationships/tags" Target="../tags/tag519.xml"/><Relationship Id="rId5" Type="http://schemas.openxmlformats.org/officeDocument/2006/relationships/tags" Target="../tags/tag518.xml"/><Relationship Id="rId4" Type="http://schemas.openxmlformats.org/officeDocument/2006/relationships/tags" Target="../tags/tag517.xml"/><Relationship Id="rId3" Type="http://schemas.openxmlformats.org/officeDocument/2006/relationships/tags" Target="../tags/tag516.xml"/><Relationship Id="rId2" Type="http://schemas.openxmlformats.org/officeDocument/2006/relationships/tags" Target="../tags/tag51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23.xml"/><Relationship Id="rId1" Type="http://schemas.openxmlformats.org/officeDocument/2006/relationships/tags" Target="../tags/tag514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532.xml"/><Relationship Id="rId8" Type="http://schemas.openxmlformats.org/officeDocument/2006/relationships/tags" Target="../tags/tag531.xml"/><Relationship Id="rId7" Type="http://schemas.openxmlformats.org/officeDocument/2006/relationships/tags" Target="../tags/tag530.xml"/><Relationship Id="rId6" Type="http://schemas.openxmlformats.org/officeDocument/2006/relationships/tags" Target="../tags/tag529.xml"/><Relationship Id="rId5" Type="http://schemas.openxmlformats.org/officeDocument/2006/relationships/tags" Target="../tags/tag528.xml"/><Relationship Id="rId4" Type="http://schemas.openxmlformats.org/officeDocument/2006/relationships/tags" Target="../tags/tag527.xml"/><Relationship Id="rId3" Type="http://schemas.openxmlformats.org/officeDocument/2006/relationships/tags" Target="../tags/tag526.xml"/><Relationship Id="rId2" Type="http://schemas.openxmlformats.org/officeDocument/2006/relationships/tags" Target="../tags/tag52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33.xml"/><Relationship Id="rId1" Type="http://schemas.openxmlformats.org/officeDocument/2006/relationships/tags" Target="../tags/tag524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542.xml"/><Relationship Id="rId8" Type="http://schemas.openxmlformats.org/officeDocument/2006/relationships/tags" Target="../tags/tag541.xml"/><Relationship Id="rId7" Type="http://schemas.openxmlformats.org/officeDocument/2006/relationships/tags" Target="../tags/tag540.xml"/><Relationship Id="rId6" Type="http://schemas.openxmlformats.org/officeDocument/2006/relationships/tags" Target="../tags/tag539.xml"/><Relationship Id="rId5" Type="http://schemas.openxmlformats.org/officeDocument/2006/relationships/tags" Target="../tags/tag538.xml"/><Relationship Id="rId4" Type="http://schemas.openxmlformats.org/officeDocument/2006/relationships/tags" Target="../tags/tag537.xml"/><Relationship Id="rId3" Type="http://schemas.openxmlformats.org/officeDocument/2006/relationships/tags" Target="../tags/tag536.xml"/><Relationship Id="rId2" Type="http://schemas.openxmlformats.org/officeDocument/2006/relationships/tags" Target="../tags/tag53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43.xml"/><Relationship Id="rId1" Type="http://schemas.openxmlformats.org/officeDocument/2006/relationships/tags" Target="../tags/tag534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552.xml"/><Relationship Id="rId8" Type="http://schemas.openxmlformats.org/officeDocument/2006/relationships/tags" Target="../tags/tag551.xml"/><Relationship Id="rId7" Type="http://schemas.openxmlformats.org/officeDocument/2006/relationships/tags" Target="../tags/tag550.xml"/><Relationship Id="rId6" Type="http://schemas.openxmlformats.org/officeDocument/2006/relationships/tags" Target="../tags/tag549.xml"/><Relationship Id="rId5" Type="http://schemas.openxmlformats.org/officeDocument/2006/relationships/tags" Target="../tags/tag548.xml"/><Relationship Id="rId4" Type="http://schemas.openxmlformats.org/officeDocument/2006/relationships/tags" Target="../tags/tag547.xml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53.xml"/><Relationship Id="rId1" Type="http://schemas.openxmlformats.org/officeDocument/2006/relationships/tags" Target="../tags/tag544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562.xml"/><Relationship Id="rId8" Type="http://schemas.openxmlformats.org/officeDocument/2006/relationships/tags" Target="../tags/tag561.xml"/><Relationship Id="rId7" Type="http://schemas.openxmlformats.org/officeDocument/2006/relationships/tags" Target="../tags/tag560.xml"/><Relationship Id="rId6" Type="http://schemas.openxmlformats.org/officeDocument/2006/relationships/tags" Target="../tags/tag559.xml"/><Relationship Id="rId5" Type="http://schemas.openxmlformats.org/officeDocument/2006/relationships/tags" Target="../tags/tag558.xml"/><Relationship Id="rId4" Type="http://schemas.openxmlformats.org/officeDocument/2006/relationships/tags" Target="../tags/tag557.xml"/><Relationship Id="rId3" Type="http://schemas.openxmlformats.org/officeDocument/2006/relationships/tags" Target="../tags/tag556.xml"/><Relationship Id="rId2" Type="http://schemas.openxmlformats.org/officeDocument/2006/relationships/tags" Target="../tags/tag55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64.xml"/><Relationship Id="rId10" Type="http://schemas.openxmlformats.org/officeDocument/2006/relationships/tags" Target="../tags/tag563.xml"/><Relationship Id="rId1" Type="http://schemas.openxmlformats.org/officeDocument/2006/relationships/tags" Target="../tags/tag554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573.xml"/><Relationship Id="rId8" Type="http://schemas.openxmlformats.org/officeDocument/2006/relationships/tags" Target="../tags/tag572.xml"/><Relationship Id="rId7" Type="http://schemas.openxmlformats.org/officeDocument/2006/relationships/tags" Target="../tags/tag571.xml"/><Relationship Id="rId6" Type="http://schemas.openxmlformats.org/officeDocument/2006/relationships/tags" Target="../tags/tag570.xml"/><Relationship Id="rId5" Type="http://schemas.openxmlformats.org/officeDocument/2006/relationships/tags" Target="../tags/tag569.xml"/><Relationship Id="rId4" Type="http://schemas.openxmlformats.org/officeDocument/2006/relationships/tags" Target="../tags/tag568.xml"/><Relationship Id="rId3" Type="http://schemas.openxmlformats.org/officeDocument/2006/relationships/tags" Target="../tags/tag567.xml"/><Relationship Id="rId2" Type="http://schemas.openxmlformats.org/officeDocument/2006/relationships/tags" Target="../tags/tag56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74.xml"/><Relationship Id="rId1" Type="http://schemas.openxmlformats.org/officeDocument/2006/relationships/tags" Target="../tags/tag565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583.xml"/><Relationship Id="rId8" Type="http://schemas.openxmlformats.org/officeDocument/2006/relationships/tags" Target="../tags/tag582.xml"/><Relationship Id="rId7" Type="http://schemas.openxmlformats.org/officeDocument/2006/relationships/tags" Target="../tags/tag581.xml"/><Relationship Id="rId6" Type="http://schemas.openxmlformats.org/officeDocument/2006/relationships/tags" Target="../tags/tag580.xml"/><Relationship Id="rId5" Type="http://schemas.openxmlformats.org/officeDocument/2006/relationships/tags" Target="../tags/tag579.xml"/><Relationship Id="rId4" Type="http://schemas.openxmlformats.org/officeDocument/2006/relationships/tags" Target="../tags/tag578.xml"/><Relationship Id="rId3" Type="http://schemas.openxmlformats.org/officeDocument/2006/relationships/tags" Target="../tags/tag577.xml"/><Relationship Id="rId2" Type="http://schemas.openxmlformats.org/officeDocument/2006/relationships/tags" Target="../tags/tag57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84.xml"/><Relationship Id="rId1" Type="http://schemas.openxmlformats.org/officeDocument/2006/relationships/tags" Target="../tags/tag575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593.xml"/><Relationship Id="rId8" Type="http://schemas.openxmlformats.org/officeDocument/2006/relationships/tags" Target="../tags/tag592.xml"/><Relationship Id="rId7" Type="http://schemas.openxmlformats.org/officeDocument/2006/relationships/tags" Target="../tags/tag591.xml"/><Relationship Id="rId6" Type="http://schemas.openxmlformats.org/officeDocument/2006/relationships/tags" Target="../tags/tag590.xml"/><Relationship Id="rId5" Type="http://schemas.openxmlformats.org/officeDocument/2006/relationships/tags" Target="../tags/tag589.xml"/><Relationship Id="rId4" Type="http://schemas.openxmlformats.org/officeDocument/2006/relationships/tags" Target="../tags/tag588.xml"/><Relationship Id="rId3" Type="http://schemas.openxmlformats.org/officeDocument/2006/relationships/tags" Target="../tags/tag587.xml"/><Relationship Id="rId2" Type="http://schemas.openxmlformats.org/officeDocument/2006/relationships/tags" Target="../tags/tag58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94.xml"/><Relationship Id="rId1" Type="http://schemas.openxmlformats.org/officeDocument/2006/relationships/tags" Target="../tags/tag585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603.xml"/><Relationship Id="rId8" Type="http://schemas.openxmlformats.org/officeDocument/2006/relationships/tags" Target="../tags/tag602.xml"/><Relationship Id="rId7" Type="http://schemas.openxmlformats.org/officeDocument/2006/relationships/tags" Target="../tags/tag601.xml"/><Relationship Id="rId6" Type="http://schemas.openxmlformats.org/officeDocument/2006/relationships/tags" Target="../tags/tag600.xml"/><Relationship Id="rId5" Type="http://schemas.openxmlformats.org/officeDocument/2006/relationships/tags" Target="../tags/tag599.xml"/><Relationship Id="rId4" Type="http://schemas.openxmlformats.org/officeDocument/2006/relationships/tags" Target="../tags/tag598.xml"/><Relationship Id="rId3" Type="http://schemas.openxmlformats.org/officeDocument/2006/relationships/tags" Target="../tags/tag597.xml"/><Relationship Id="rId2" Type="http://schemas.openxmlformats.org/officeDocument/2006/relationships/tags" Target="../tags/tag59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04.xml"/><Relationship Id="rId1" Type="http://schemas.openxmlformats.org/officeDocument/2006/relationships/tags" Target="../tags/tag59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62.xml"/><Relationship Id="rId12" Type="http://schemas.openxmlformats.org/officeDocument/2006/relationships/image" Target="../media/image10.png"/><Relationship Id="rId11" Type="http://schemas.openxmlformats.org/officeDocument/2006/relationships/tags" Target="../tags/tag261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tags" Target="../tags/tag613.xml"/><Relationship Id="rId8" Type="http://schemas.openxmlformats.org/officeDocument/2006/relationships/tags" Target="../tags/tag612.xml"/><Relationship Id="rId7" Type="http://schemas.openxmlformats.org/officeDocument/2006/relationships/tags" Target="../tags/tag611.xml"/><Relationship Id="rId6" Type="http://schemas.openxmlformats.org/officeDocument/2006/relationships/tags" Target="../tags/tag610.xml"/><Relationship Id="rId5" Type="http://schemas.openxmlformats.org/officeDocument/2006/relationships/tags" Target="../tags/tag609.xml"/><Relationship Id="rId4" Type="http://schemas.openxmlformats.org/officeDocument/2006/relationships/tags" Target="../tags/tag608.xml"/><Relationship Id="rId3" Type="http://schemas.openxmlformats.org/officeDocument/2006/relationships/tags" Target="../tags/tag607.xml"/><Relationship Id="rId2" Type="http://schemas.openxmlformats.org/officeDocument/2006/relationships/tags" Target="../tags/tag60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14.xml"/><Relationship Id="rId1" Type="http://schemas.openxmlformats.org/officeDocument/2006/relationships/tags" Target="../tags/tag60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3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tags" Target="../tags/tag623.xml"/><Relationship Id="rId8" Type="http://schemas.openxmlformats.org/officeDocument/2006/relationships/tags" Target="../tags/tag622.xml"/><Relationship Id="rId7" Type="http://schemas.openxmlformats.org/officeDocument/2006/relationships/tags" Target="../tags/tag621.xml"/><Relationship Id="rId6" Type="http://schemas.openxmlformats.org/officeDocument/2006/relationships/tags" Target="../tags/tag620.xml"/><Relationship Id="rId5" Type="http://schemas.openxmlformats.org/officeDocument/2006/relationships/tags" Target="../tags/tag619.xml"/><Relationship Id="rId4" Type="http://schemas.openxmlformats.org/officeDocument/2006/relationships/tags" Target="../tags/tag618.xml"/><Relationship Id="rId3" Type="http://schemas.openxmlformats.org/officeDocument/2006/relationships/tags" Target="../tags/tag617.xml"/><Relationship Id="rId2" Type="http://schemas.openxmlformats.org/officeDocument/2006/relationships/tags" Target="../tags/tag61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24.xml"/><Relationship Id="rId1" Type="http://schemas.openxmlformats.org/officeDocument/2006/relationships/tags" Target="../tags/tag615.xml"/></Relationships>
</file>

<file path=ppt/slides/_rels/slide51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tags" Target="../tags/tag629.xml"/><Relationship Id="rId4" Type="http://schemas.openxmlformats.org/officeDocument/2006/relationships/tags" Target="../tags/tag628.xml"/><Relationship Id="rId3" Type="http://schemas.openxmlformats.org/officeDocument/2006/relationships/tags" Target="../tags/tag627.xml"/><Relationship Id="rId2" Type="http://schemas.openxmlformats.org/officeDocument/2006/relationships/tags" Target="../tags/tag62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34.xml"/><Relationship Id="rId1" Type="http://schemas.openxmlformats.org/officeDocument/2006/relationships/tags" Target="../tags/tag625.xml"/></Relationships>
</file>

<file path=ppt/slides/_rels/slide52.xml.rels><?xml version="1.0" encoding="UTF-8" standalone="yes"?>
<Relationships xmlns="http://schemas.openxmlformats.org/package/2006/relationships"><Relationship Id="rId9" Type="http://schemas.openxmlformats.org/officeDocument/2006/relationships/tags" Target="../tags/tag643.xml"/><Relationship Id="rId8" Type="http://schemas.openxmlformats.org/officeDocument/2006/relationships/tags" Target="../tags/tag642.xml"/><Relationship Id="rId7" Type="http://schemas.openxmlformats.org/officeDocument/2006/relationships/tags" Target="../tags/tag641.xml"/><Relationship Id="rId6" Type="http://schemas.openxmlformats.org/officeDocument/2006/relationships/tags" Target="../tags/tag640.xml"/><Relationship Id="rId5" Type="http://schemas.openxmlformats.org/officeDocument/2006/relationships/tags" Target="../tags/tag639.xml"/><Relationship Id="rId4" Type="http://schemas.openxmlformats.org/officeDocument/2006/relationships/tags" Target="../tags/tag638.xml"/><Relationship Id="rId3" Type="http://schemas.openxmlformats.org/officeDocument/2006/relationships/tags" Target="../tags/tag637.xml"/><Relationship Id="rId2" Type="http://schemas.openxmlformats.org/officeDocument/2006/relationships/tags" Target="../tags/tag63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44.xml"/><Relationship Id="rId1" Type="http://schemas.openxmlformats.org/officeDocument/2006/relationships/tags" Target="../tags/tag635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tags" Target="../tags/tag653.xml"/><Relationship Id="rId8" Type="http://schemas.openxmlformats.org/officeDocument/2006/relationships/tags" Target="../tags/tag652.xml"/><Relationship Id="rId7" Type="http://schemas.openxmlformats.org/officeDocument/2006/relationships/tags" Target="../tags/tag651.xml"/><Relationship Id="rId6" Type="http://schemas.openxmlformats.org/officeDocument/2006/relationships/tags" Target="../tags/tag650.xml"/><Relationship Id="rId5" Type="http://schemas.openxmlformats.org/officeDocument/2006/relationships/tags" Target="../tags/tag649.xml"/><Relationship Id="rId4" Type="http://schemas.openxmlformats.org/officeDocument/2006/relationships/tags" Target="../tags/tag648.xml"/><Relationship Id="rId3" Type="http://schemas.openxmlformats.org/officeDocument/2006/relationships/tags" Target="../tags/tag647.xml"/><Relationship Id="rId2" Type="http://schemas.openxmlformats.org/officeDocument/2006/relationships/tags" Target="../tags/tag64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54.xml"/><Relationship Id="rId1" Type="http://schemas.openxmlformats.org/officeDocument/2006/relationships/tags" Target="../tags/tag645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tags" Target="../tags/tag663.xml"/><Relationship Id="rId8" Type="http://schemas.openxmlformats.org/officeDocument/2006/relationships/tags" Target="../tags/tag662.xml"/><Relationship Id="rId7" Type="http://schemas.openxmlformats.org/officeDocument/2006/relationships/tags" Target="../tags/tag661.xml"/><Relationship Id="rId6" Type="http://schemas.openxmlformats.org/officeDocument/2006/relationships/tags" Target="../tags/tag660.xml"/><Relationship Id="rId5" Type="http://schemas.openxmlformats.org/officeDocument/2006/relationships/tags" Target="../tags/tag659.xml"/><Relationship Id="rId4" Type="http://schemas.openxmlformats.org/officeDocument/2006/relationships/tags" Target="../tags/tag658.xml"/><Relationship Id="rId3" Type="http://schemas.openxmlformats.org/officeDocument/2006/relationships/tags" Target="../tags/tag657.xml"/><Relationship Id="rId2" Type="http://schemas.openxmlformats.org/officeDocument/2006/relationships/tags" Target="../tags/tag65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64.xml"/><Relationship Id="rId1" Type="http://schemas.openxmlformats.org/officeDocument/2006/relationships/tags" Target="../tags/tag655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tags" Target="../tags/tag673.xml"/><Relationship Id="rId8" Type="http://schemas.openxmlformats.org/officeDocument/2006/relationships/tags" Target="../tags/tag672.xml"/><Relationship Id="rId7" Type="http://schemas.openxmlformats.org/officeDocument/2006/relationships/tags" Target="../tags/tag671.xml"/><Relationship Id="rId6" Type="http://schemas.openxmlformats.org/officeDocument/2006/relationships/tags" Target="../tags/tag670.xml"/><Relationship Id="rId5" Type="http://schemas.openxmlformats.org/officeDocument/2006/relationships/tags" Target="../tags/tag669.xml"/><Relationship Id="rId4" Type="http://schemas.openxmlformats.org/officeDocument/2006/relationships/tags" Target="../tags/tag668.xml"/><Relationship Id="rId3" Type="http://schemas.openxmlformats.org/officeDocument/2006/relationships/tags" Target="../tags/tag667.xml"/><Relationship Id="rId2" Type="http://schemas.openxmlformats.org/officeDocument/2006/relationships/tags" Target="../tags/tag66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74.xml"/><Relationship Id="rId1" Type="http://schemas.openxmlformats.org/officeDocument/2006/relationships/tags" Target="../tags/tag665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tags" Target="../tags/tag683.xml"/><Relationship Id="rId8" Type="http://schemas.openxmlformats.org/officeDocument/2006/relationships/tags" Target="../tags/tag682.xml"/><Relationship Id="rId7" Type="http://schemas.openxmlformats.org/officeDocument/2006/relationships/tags" Target="../tags/tag681.xml"/><Relationship Id="rId6" Type="http://schemas.openxmlformats.org/officeDocument/2006/relationships/tags" Target="../tags/tag680.xml"/><Relationship Id="rId5" Type="http://schemas.openxmlformats.org/officeDocument/2006/relationships/tags" Target="../tags/tag679.xml"/><Relationship Id="rId4" Type="http://schemas.openxmlformats.org/officeDocument/2006/relationships/tags" Target="../tags/tag678.xml"/><Relationship Id="rId3" Type="http://schemas.openxmlformats.org/officeDocument/2006/relationships/tags" Target="../tags/tag677.xml"/><Relationship Id="rId2" Type="http://schemas.openxmlformats.org/officeDocument/2006/relationships/tags" Target="../tags/tag67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84.xml"/><Relationship Id="rId1" Type="http://schemas.openxmlformats.org/officeDocument/2006/relationships/tags" Target="../tags/tag675.xml"/></Relationships>
</file>

<file path=ppt/slides/_rels/slide57.xml.rels><?xml version="1.0" encoding="UTF-8" standalone="yes"?>
<Relationships xmlns="http://schemas.openxmlformats.org/package/2006/relationships"><Relationship Id="rId9" Type="http://schemas.openxmlformats.org/officeDocument/2006/relationships/tags" Target="../tags/tag693.xml"/><Relationship Id="rId8" Type="http://schemas.openxmlformats.org/officeDocument/2006/relationships/tags" Target="../tags/tag692.xml"/><Relationship Id="rId7" Type="http://schemas.openxmlformats.org/officeDocument/2006/relationships/tags" Target="../tags/tag691.xml"/><Relationship Id="rId6" Type="http://schemas.openxmlformats.org/officeDocument/2006/relationships/tags" Target="../tags/tag690.xml"/><Relationship Id="rId5" Type="http://schemas.openxmlformats.org/officeDocument/2006/relationships/tags" Target="../tags/tag689.xml"/><Relationship Id="rId4" Type="http://schemas.openxmlformats.org/officeDocument/2006/relationships/tags" Target="../tags/tag688.xml"/><Relationship Id="rId3" Type="http://schemas.openxmlformats.org/officeDocument/2006/relationships/tags" Target="../tags/tag687.xml"/><Relationship Id="rId2" Type="http://schemas.openxmlformats.org/officeDocument/2006/relationships/tags" Target="../tags/tag686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94.xml"/><Relationship Id="rId1" Type="http://schemas.openxmlformats.org/officeDocument/2006/relationships/tags" Target="../tags/tag68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7" Type="http://schemas.openxmlformats.org/officeDocument/2006/relationships/slideLayout" Target="../slideLayouts/slideLayout13.xml"/><Relationship Id="rId16" Type="http://schemas.openxmlformats.org/officeDocument/2006/relationships/tags" Target="../tags/tag289.xml"/><Relationship Id="rId15" Type="http://schemas.openxmlformats.org/officeDocument/2006/relationships/tags" Target="../tags/tag288.xml"/><Relationship Id="rId14" Type="http://schemas.openxmlformats.org/officeDocument/2006/relationships/tags" Target="../tags/tag287.xml"/><Relationship Id="rId13" Type="http://schemas.openxmlformats.org/officeDocument/2006/relationships/tags" Target="../tags/tag286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3" Type="http://schemas.openxmlformats.org/officeDocument/2006/relationships/slideLayout" Target="../slideLayouts/slideLayout13.xml"/><Relationship Id="rId22" Type="http://schemas.openxmlformats.org/officeDocument/2006/relationships/tags" Target="../tags/tag311.xml"/><Relationship Id="rId21" Type="http://schemas.openxmlformats.org/officeDocument/2006/relationships/tags" Target="../tags/tag310.xml"/><Relationship Id="rId20" Type="http://schemas.openxmlformats.org/officeDocument/2006/relationships/tags" Target="../tags/tag309.xml"/><Relationship Id="rId2" Type="http://schemas.openxmlformats.org/officeDocument/2006/relationships/tags" Target="../tags/tag291.xml"/><Relationship Id="rId19" Type="http://schemas.openxmlformats.org/officeDocument/2006/relationships/tags" Target="../tags/tag308.xml"/><Relationship Id="rId18" Type="http://schemas.openxmlformats.org/officeDocument/2006/relationships/tags" Target="../tags/tag307.xml"/><Relationship Id="rId17" Type="http://schemas.openxmlformats.org/officeDocument/2006/relationships/tags" Target="../tags/tag306.xml"/><Relationship Id="rId16" Type="http://schemas.openxmlformats.org/officeDocument/2006/relationships/tags" Target="../tags/tag305.xml"/><Relationship Id="rId15" Type="http://schemas.openxmlformats.org/officeDocument/2006/relationships/tags" Target="../tags/tag304.xml"/><Relationship Id="rId14" Type="http://schemas.openxmlformats.org/officeDocument/2006/relationships/tags" Target="../tags/tag303.xml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22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期中复习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38175" y="1662113"/>
            <a:ext cx="8963025" cy="396938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甩甩头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许多许多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越来越低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 )</a:t>
            </a:r>
            <a:endParaRPr lang="en-US" altLang="zh-CN" sz="28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422775" y="1798638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悄悄话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19350" y="2413000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休息休息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74913" y="1808163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呱呱叫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33875" y="2424113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研究研究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375400" y="1792288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毛毛雨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29363" y="2365375"/>
            <a:ext cx="17849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讨论讨论 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74900" y="3079750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越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走越远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03963" y="3049588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越来越美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33875" y="3090863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越来越好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158750" y="1016000"/>
            <a:ext cx="372903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七、照样子，写词语。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395288" y="1508125"/>
            <a:ext cx="8963025" cy="230695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例：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我的脾气可怪了，</a:t>
            </a:r>
            <a:r>
              <a:rPr lang="zh-CN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有时候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我很温和，</a:t>
            </a:r>
            <a:r>
              <a:rPr lang="zh-CN" altLang="zh-CN" sz="2400" b="1" u="heavy" dirty="0">
                <a:solidFill>
                  <a:srgbClr val="000000"/>
                </a:solidFill>
                <a:uFill>
                  <a:solidFill>
                    <a:prstClr val="black"/>
                  </a:solidFill>
                </a:uFill>
                <a:latin typeface="幼圆" charset="0"/>
                <a:cs typeface="幼圆" charset="0"/>
                <a:sym typeface="+mn-lt"/>
              </a:rPr>
              <a:t>有时候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我很暴躁。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__________________________________________________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例：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冬天，我变成小花朵</a:t>
            </a:r>
            <a:r>
              <a:rPr lang="zh-CN" altLang="zh-CN" sz="2400" b="1" u="heavy" dirty="0">
                <a:solidFill>
                  <a:srgbClr val="000000"/>
                </a:solidFill>
                <a:uFill>
                  <a:solidFill>
                    <a:prstClr val="black"/>
                  </a:solidFill>
                </a:uFill>
                <a:latin typeface="幼圆" charset="0"/>
                <a:cs typeface="幼圆" charset="0"/>
                <a:sym typeface="+mn-lt"/>
              </a:rPr>
              <a:t>飘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下来，人们又管我叫“雪”。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__________________________________________________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69925" y="2120900"/>
            <a:ext cx="6304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有时候大雁排成人字，有时候大雁排成一字。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20725" y="3225800"/>
            <a:ext cx="53860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秋天，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树叶飘下来，好像一只只蝴蝶。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254000" y="869950"/>
            <a:ext cx="411321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九、照样子，写句子。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36575" y="1169988"/>
            <a:ext cx="8201025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例：</a:t>
            </a:r>
            <a:r>
              <a:rPr lang="zh-CN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如果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孩子已经长大，</a:t>
            </a:r>
            <a:r>
              <a:rPr lang="zh-CN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就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得告别妈妈，四海为家。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indent="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________________________________________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例：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苍耳妈妈有办法，它给孩子穿上带刺的铠甲。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仿写拟人句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_________________________________________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92175" y="3430588"/>
            <a:ext cx="5080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小树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摇了摇脑袋，唱起了欢乐的歌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87413" y="1800225"/>
            <a:ext cx="6127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chemeClr val="accent1"/>
                </a:solidFill>
                <a:latin typeface="幼圆" charset="0"/>
                <a:cs typeface="幼圆" charset="0"/>
                <a:sym typeface="+mn-lt"/>
              </a:rPr>
              <a:t>如果没有太阳</a:t>
            </a:r>
            <a:r>
              <a:rPr lang="en-US" altLang="zh-CN" sz="2400" b="1" dirty="0">
                <a:solidFill>
                  <a:schemeClr val="accent1"/>
                </a:solidFill>
                <a:latin typeface="幼圆" charset="0"/>
                <a:cs typeface="幼圆" charset="0"/>
                <a:sym typeface="+mn-lt"/>
              </a:rPr>
              <a:t>,</a:t>
            </a:r>
            <a:r>
              <a:rPr lang="zh-CN" altLang="zh-CN" sz="2400" b="1" dirty="0">
                <a:solidFill>
                  <a:schemeClr val="accent1"/>
                </a:solidFill>
                <a:latin typeface="幼圆" charset="0"/>
                <a:cs typeface="幼圆" charset="0"/>
                <a:sym typeface="+mn-lt"/>
              </a:rPr>
              <a:t>就没有这个美丽可爱的世界。</a:t>
            </a:r>
            <a:endParaRPr lang="zh-CN" altLang="zh-CN" sz="2400" b="1" dirty="0">
              <a:solidFill>
                <a:schemeClr val="accent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65138" y="1506538"/>
            <a:ext cx="9356725" cy="230695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墙角数枝梅，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。遥知不是雪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,______________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这首诗的题目是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，作者是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朝的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孩子如果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已经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，就得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牛马有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，鸟有翅膀，植物旅行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？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73325" y="1544638"/>
            <a:ext cx="20142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凌寒独自开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72275" y="1547813"/>
            <a:ext cx="1713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为有暗香来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52319" y="2074006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王安石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12974" y="2074303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梅花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96644" y="2074303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52140" y="266054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长大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020017" y="2677581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告别妈妈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415849" y="2638617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四海为家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12713" y="3152804"/>
            <a:ext cx="641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040313" y="3178508"/>
            <a:ext cx="1713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靠什么办法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214313" y="852488"/>
            <a:ext cx="26289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十、填一填。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674688" y="1490663"/>
            <a:ext cx="802322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本文是一篇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，通过一群小蝌蚪找妈妈的故事，介绍了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生长过程中的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400" b="1" u="sng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7"/>
          <p:cNvSpPr>
            <a:spLocks noChangeArrowheads="1"/>
          </p:cNvSpPr>
          <p:nvPr/>
        </p:nvSpPr>
        <p:spPr bwMode="auto">
          <a:xfrm>
            <a:off x="168276" y="2744788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二、从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小蝌蚪找妈妈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中你明白了什么道理？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08997" y="3787289"/>
            <a:ext cx="869632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告诉我们从小要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zh-CN" altLang="en-US" sz="2400" b="1" u="sng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，遇事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en-US" sz="2400" b="1" u="sng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400" b="1" u="sng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    _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道理。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08997" y="2054952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青蛙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51113" y="156690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童话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002636" y="3691840"/>
            <a:ext cx="2319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学会独立生活 </a:t>
            </a:r>
            <a:endParaRPr lang="zh-CN" altLang="en-US" sz="24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354388" y="2105526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科学知识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862638" y="3764572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主动探索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219076" y="866776"/>
            <a:ext cx="706596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小蝌蚪找妈妈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00050" y="884238"/>
            <a:ext cx="73596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</a:t>
            </a:r>
            <a:r>
              <a:rPr lang="en-US" altLang="zh-CN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玲玲的画</a:t>
            </a:r>
            <a:r>
              <a:rPr lang="en-US" altLang="zh-CN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98538" y="1666875"/>
            <a:ext cx="72564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课文采用拟人手法，生动形象地介绍了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的不同形态和对人的影响，告诉我们：要想让水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为我们服务，就要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_______________________________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endParaRPr lang="en-US" altLang="zh-CN" sz="28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63625" y="2417763"/>
            <a:ext cx="7181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09863" y="3055938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全心全意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8763" y="3670300"/>
            <a:ext cx="48304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保护水资源，合理利用水资源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325438" y="877888"/>
            <a:ext cx="89630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</a:t>
            </a:r>
            <a:r>
              <a:rPr lang="en-US" altLang="zh-CN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一封信</a:t>
            </a:r>
            <a:r>
              <a:rPr lang="en-US" altLang="zh-CN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96900" y="1514475"/>
            <a:ext cx="7886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这首诗歌运用了形象的比喻和拟人手法，为我们介绍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了</a:t>
            </a:r>
            <a:r>
              <a:rPr lang="zh-CN" altLang="en-US" sz="2800" b="1" u="sng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u="sng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这三种常见的植物传播种子的方法，告诉我们大自然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，我们要学会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en-US" sz="2800" b="1" u="sng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438400" y="2251075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蒲公英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917102" y="222959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豌豆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523455" y="2243044"/>
            <a:ext cx="14331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苍耳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878386" y="3484463"/>
            <a:ext cx="19704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真的很奇妙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215063" y="2853531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仔细观察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993402" y="441184"/>
            <a:ext cx="6804422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第二单元     </a:t>
            </a:r>
            <a:endParaRPr lang="en-US" altLang="zh-CN" sz="2400" b="1" dirty="0" smtClean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.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57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40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28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400" b="1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正确、流利地朗读课文，读好儿歌节奏。</a:t>
            </a:r>
            <a:endParaRPr lang="zh-CN" altLang="en-US" sz="2400" b="1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认识数量词。</a:t>
            </a:r>
            <a:endParaRPr lang="zh-CN" altLang="en-US" sz="2400" b="1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学习儿歌的形式。</a:t>
            </a:r>
            <a:endParaRPr lang="zh-CN" altLang="en-US" sz="2400" b="1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777875" y="1449387"/>
            <a:ext cx="7273925" cy="34150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海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滩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nán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tān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 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帆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船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fù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fān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)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稻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田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dào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zāo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      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梧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kǒu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wú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北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疆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cánɡ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jiānɡ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银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杏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yín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ɡēn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世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jiè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tián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孔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què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shěnɡ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麦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苗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biǎo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mài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谷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粒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mǐ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lì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 </a:t>
            </a:r>
            <a:endParaRPr lang="zh-CN" altLang="en-US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43600" y="397668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67025" y="390207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35613" y="345757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89138" y="344328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86388" y="288448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62275" y="291623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224588" y="233362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93913" y="234473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54713" y="178911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857500" y="184308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55625" y="874712"/>
            <a:ext cx="779621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</a:t>
            </a: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给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加粗</a:t>
            </a: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的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字选择正确的读音，在下面打“√”。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2600" y="92710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406399" y="1276350"/>
            <a:ext cx="8872071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95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huā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yuán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qiáo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duì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qí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tónɡ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hào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76325" y="178752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125788" y="178752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170488" y="178752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63625" y="180975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花 园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16263" y="180975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石 桥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41913" y="179387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队 旗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978650" y="177165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950075" y="177800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铜 号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089025" y="31877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3138488" y="31877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5183188" y="31877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76325" y="320992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领 带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128963" y="320992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欢 笑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154613" y="319405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杨 树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991350" y="317182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62775" y="317817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枫 树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676617" y="2617073"/>
            <a:ext cx="109397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lǐnɡ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dài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huān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xiào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yánɡ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fēnɡ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333375" y="735013"/>
            <a:ext cx="38909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5" grpId="0"/>
      <p:bldP spid="16" grpId="0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85826" y="656337"/>
            <a:ext cx="6804422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第一单元     大自然的秘密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40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30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25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了解重点词句的意思，能用指定的词语写句子。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学习表示动作的词。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5.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阅读课文，说出自己的感受和想法。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92" t="72995"/>
          <a:stretch>
            <a:fillRect/>
          </a:stretch>
        </p:blipFill>
        <p:spPr>
          <a:xfrm>
            <a:off x="7308396" y="3291740"/>
            <a:ext cx="1656186" cy="1313004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385903" y="645934"/>
            <a:ext cx="9156419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sōnɡ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bǎi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mù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mián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shuǐ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shān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huà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3125" y="18462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松 柏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25763" y="18462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木 棉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1413" y="18303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水 杉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59575" y="181451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化 石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85825" y="32464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金 桂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38463" y="32464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丛 林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64113" y="32305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深 处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72275" y="32146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竹 林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85825" y="2706688"/>
            <a:ext cx="9864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jīn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ɡuì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cónɡ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lín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shēn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chù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zhú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lín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225783" y="1336021"/>
            <a:ext cx="72739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桥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群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铜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轿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裙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桐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滩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军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杨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摊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挥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场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43288" y="145798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一群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52588" y="21161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轿车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11754" y="149486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石桥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520048" y="214817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裙子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985523" y="1535112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铜钱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85523" y="2101849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梧桐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655763" y="28082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沙滩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655763" y="34909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小摊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988698" y="2795587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杨树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517085" y="3480594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指挥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60238" y="279400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军队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007748" y="3438524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场地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473075" y="803275"/>
            <a:ext cx="36830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042311" y="1589370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098958" y="2930525"/>
            <a:ext cx="158750" cy="822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2695798" y="1705769"/>
            <a:ext cx="158750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695798" y="2921466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4423102" y="1719917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368710" y="2879724"/>
            <a:ext cx="158750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6363" y="869950"/>
            <a:ext cx="72739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568325" y="186245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行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094105" y="163195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1227455" y="1438275"/>
            <a:ext cx="2606675" cy="175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xíng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háng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02225" y="189801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号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1"/>
            </p:custDataLst>
          </p:nvPr>
        </p:nvSpPr>
        <p:spPr>
          <a:xfrm>
            <a:off x="5628005" y="166687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/>
          <p:nvPr>
            <p:custDataLst>
              <p:tags r:id="rId12"/>
            </p:custDataLst>
          </p:nvPr>
        </p:nvSpPr>
        <p:spPr>
          <a:xfrm>
            <a:off x="5761355" y="1430655"/>
            <a:ext cx="2606675" cy="175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hào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háo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68325" y="347281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柏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094105" y="324167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1227455" y="3005455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bó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bǎi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102225" y="350774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间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>
            <p:custDataLst>
              <p:tags r:id="rId14"/>
            </p:custDataLst>
          </p:nvPr>
        </p:nvSpPr>
        <p:spPr>
          <a:xfrm>
            <a:off x="5628005" y="324548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/>
          <p:nvPr>
            <p:custDataLst>
              <p:tags r:id="rId15"/>
            </p:custDataLst>
          </p:nvPr>
        </p:nvSpPr>
        <p:spPr>
          <a:xfrm>
            <a:off x="5761355" y="3040380"/>
            <a:ext cx="2606675" cy="23069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jiān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jiàn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247153" y="2094732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银行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510337" y="2114415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号啕大哭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239169" y="1547852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行走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115343" y="3109099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柏林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754065" y="154139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号手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044700" y="367502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柏树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707748" y="310910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之间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690005" y="3738706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间断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693737" y="1427957"/>
            <a:ext cx="8345488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壮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)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披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喜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)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肥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欢笑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新奇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伙伴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嬉戏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保护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耕作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归来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辛苦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22650" y="1547020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穿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60562" y="216932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欢乐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68462" y="1547020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60900" y="2199482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新鲜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124450" y="1547020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127875" y="216614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同伴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963737" y="279479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玩耍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963737" y="347742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回来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65975" y="2837657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耕耘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70425" y="3472657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辛劳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70425" y="281702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爱护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853237" y="1547020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胖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31762" y="610395"/>
            <a:ext cx="50482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550863" y="1492250"/>
            <a:ext cx="89630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高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)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暖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守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香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欢笑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耐寒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新奇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伙伴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保护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归来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辛苦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告别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)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喜洋洋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)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35488" y="22431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耐热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20863" y="28432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对手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24038" y="22320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痛苦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19613" y="28924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破坏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988175" y="22637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平常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99288" y="29162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离去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24038" y="34798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轻松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540250" y="35115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重逢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87713" y="1624013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寒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50988" y="1604963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低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956175" y="1603375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攻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499225" y="1636713"/>
            <a:ext cx="540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臭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185025" y="3527425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气冲冲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850" y="823913"/>
            <a:ext cx="4564063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14363" y="1751013"/>
            <a:ext cx="83454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    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海鸥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军舰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鱼塘            </a:t>
            </a:r>
            <a:endParaRPr lang="en-US" altLang="zh-CN" sz="2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垂柳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沙滩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帆船</a:t>
            </a:r>
            <a:endParaRPr lang="en-US" altLang="zh-CN" sz="2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稻田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花园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小溪</a:t>
            </a:r>
            <a:endParaRPr lang="en-US" altLang="zh-CN" sz="2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翠竹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队旗    一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cs typeface="+mn-ea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铜号</a:t>
            </a:r>
            <a:endParaRPr lang="en-US" altLang="zh-CN" sz="24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43325" y="1862138"/>
            <a:ext cx="544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艘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48388" y="1862138"/>
            <a:ext cx="544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方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92213" y="2362200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行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43325" y="2416175"/>
            <a:ext cx="544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片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48388" y="2416175"/>
            <a:ext cx="544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条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92213" y="2884488"/>
            <a:ext cx="544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块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743325" y="2936875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座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48388" y="2936875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条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192213" y="3444875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丛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722688" y="3429000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面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127750" y="3457575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把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230188" y="1122363"/>
            <a:ext cx="47609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七、照样子，写词语。</a:t>
            </a:r>
            <a:endParaRPr lang="en-US" altLang="zh-CN" sz="24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2038" y="1893888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 只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9031" y="2317750"/>
            <a:ext cx="8963025" cy="130131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喜洋洋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) (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)</a:t>
            </a:r>
            <a:endParaRPr lang="en-US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 (ABB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式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) (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)</a:t>
            </a:r>
            <a:endParaRPr lang="en-US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944269" y="2430463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兴冲冲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71031" y="3059113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白花花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71031" y="2449513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笑盈盈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901406" y="3049588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金灿灿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849269" y="2438400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乐呵呵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849269" y="3051175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绿油油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913606" y="1666875"/>
            <a:ext cx="4616450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八、照样子，写词语。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30175" y="981075"/>
            <a:ext cx="8963025" cy="57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九、积累句子。</a:t>
            </a:r>
            <a:endParaRPr lang="en-US" altLang="zh-CN" sz="24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665163" y="1755775"/>
            <a:ext cx="78549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一畦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十里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endParaRPr lang="zh-CN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忠厚传家久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___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皆图画，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不文章。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你拍八，我拍八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都有家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。 　</a:t>
            </a:r>
            <a:endParaRPr lang="zh-CN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00238" y="1801813"/>
            <a:ext cx="173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春韭绿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30538" y="2328863"/>
            <a:ext cx="2719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诗书继世长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16025" y="2927350"/>
            <a:ext cx="1487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有山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126038" y="1798638"/>
            <a:ext cx="173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稻花香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406900" y="2927350"/>
            <a:ext cx="1485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 无水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776663" y="3482975"/>
            <a:ext cx="2225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大小动物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334963" y="1273175"/>
            <a:ext cx="8794750" cy="34150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秋季里，稻上场，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__________________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。冬天里，雪初晴，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____________________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孔雀的伙伴是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；天空雁群会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；雄鹰在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飞翔；丛林深处有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；黄鹂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唱不休；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在竹林嬉戏；人和动物是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；人类保护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是大事。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108325" y="1363663"/>
            <a:ext cx="23253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谷像黄金粒粒香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03288" y="1882775"/>
            <a:ext cx="23253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新制棉衣暖又轻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776538" y="245745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锦鸡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826125" y="242570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写字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893763" y="29797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蓝天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672013" y="29479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猛虎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753225" y="29797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百灵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925513" y="35401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熊猫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514975" y="354647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朋友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914400" y="40989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动物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76200" y="646113"/>
            <a:ext cx="19704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十、填空。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355600" y="976313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树之歌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这首儿歌主要讲了什么？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63575" y="1624013"/>
            <a:ext cx="773747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536575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本文是一首介绍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特征的归类识字儿歌，描写了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和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11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种树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木，表现了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00438" y="171291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树木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82638" y="224790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杨树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93900" y="22558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榕树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200400" y="2247900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梧桐树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568825" y="22558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枫树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68975" y="226377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松树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032625" y="226377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柏树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82638" y="28146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木棉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982788" y="28146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桦树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389313" y="282257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银杏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518025" y="281146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水杉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780088" y="281146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桂花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89163" y="3344863"/>
            <a:ext cx="32435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大自然树木种类的丰富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652462" y="1373981"/>
            <a:ext cx="7273925" cy="28613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850" indent="-9525">
              <a:lnSpc>
                <a:spcPct val="150000"/>
              </a:lnSpc>
              <a:tabLst>
                <a:tab pos="3860800" algn="l"/>
              </a:tabLs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池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塘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tánɡ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kēnɡ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	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鼓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励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dòu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ɡǔ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>
              <a:lnSpc>
                <a:spcPct val="150000"/>
              </a:lnSpc>
              <a:tabLst>
                <a:tab pos="3860800" algn="l"/>
              </a:tabLs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傍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晚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bànɡ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pánɡ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	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毁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坏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méi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huǐ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>
              <a:lnSpc>
                <a:spcPct val="150000"/>
              </a:lnSpc>
              <a:tabLst>
                <a:tab pos="3860800" algn="l"/>
              </a:tabLs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猜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测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qīnɡ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cāi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	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溪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xī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qī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>
              <a:lnSpc>
                <a:spcPct val="150000"/>
              </a:lnSpc>
              <a:tabLst>
                <a:tab pos="3860800" algn="l"/>
              </a:tabLs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植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物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zhí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zhēn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	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旅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lǚ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zú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>
              <a:lnSpc>
                <a:spcPct val="150000"/>
              </a:lnSpc>
              <a:tabLst>
                <a:tab pos="3860800" algn="l"/>
              </a:tabLs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观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察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chá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	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粗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壮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qiě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cū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994400" y="3963988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13038" y="3963988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68988" y="3394075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958975" y="344170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327650" y="2805113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827338" y="285115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169025" y="227965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052638" y="227330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213475" y="1724025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012950" y="177165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500063" y="896938"/>
            <a:ext cx="731361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给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加粗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的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字选择正确的读音，在下面打“√”。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261938" y="1054100"/>
            <a:ext cx="8963025" cy="57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二、</a:t>
            </a:r>
            <a:r>
              <a:rPr lang="en-US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田家四季歌</a:t>
            </a:r>
            <a:r>
              <a:rPr lang="en-US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这首儿歌主要讲了什么？</a:t>
            </a:r>
            <a:endParaRPr lang="en-US" altLang="zh-CN" sz="24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7988" y="1811338"/>
            <a:ext cx="7531229" cy="168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    本文是一首儿歌，按照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__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的顺序，描绘了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endParaRPr lang="en-US" altLang="zh-CN" sz="2400" b="1" u="sng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一年的农事活动，赞美了农家人的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   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，抒发了他们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    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333875" y="1863725"/>
            <a:ext cx="1420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春夏秋冬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834313" y="1874838"/>
            <a:ext cx="80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农民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89538" y="2432050"/>
            <a:ext cx="142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辛勤劳动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9738" y="2987675"/>
            <a:ext cx="1731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丰收的喜悦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184150" y="711200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三、根据课文填一填。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3525" y="1254125"/>
            <a:ext cx="880745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学习了《树之歌》这篇识字课文后，我认识了很多树，但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我最喜欢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树，因为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学习了《拍手歌》这篇识字课文后，我知道人和动物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，懂得了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学习了《十二月花名歌》后，我认识了很多花，但我最喜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欢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花，因为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44700" y="1846263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松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22775" y="1849438"/>
            <a:ext cx="201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松树四季常青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39763" y="2943225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是朋友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444875" y="2943225"/>
            <a:ext cx="201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人要保护动物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22350" y="408305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迎春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57563" y="4076700"/>
            <a:ext cx="44678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迎春花象征了希望，代表了美好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85826" y="656337"/>
            <a:ext cx="6804422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第三单元     儿童生活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46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38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29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了解重点词句的意思，能用指定的词语写句子。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借助关键词句，理解课文内容。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5.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阅读课文，说出自己的感受和想法。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761207" y="1370807"/>
            <a:ext cx="7273925" cy="28613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树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kǎn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qiàn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 一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幅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fù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fú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弄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zānɡ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zhuānɡ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    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糟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糕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cáo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zāo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新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zhònɡ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chónɡ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　　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结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jié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jí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削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皮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xiāo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xuē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红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润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rùn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rú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汗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珠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ɡān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hàn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幼圆" charset="0"/>
                <a:cs typeface="幼圆" charset="0"/>
                <a:sym typeface="+mn-lt"/>
              </a:rPr>
              <a:t>额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头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kè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é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92019" y="379492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72582" y="379492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680869" y="330755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99482" y="329327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488782" y="270272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215482" y="281543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165057" y="223758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99469" y="223758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850732" y="173593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059782" y="1735932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650082" y="926307"/>
            <a:ext cx="7659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一、给带点的字选择正确的读音，在下面打“√”。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1270794" y="1737520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612107" y="2237582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270794" y="2777332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1269207" y="3337720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1269207" y="3974307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4980782" y="1735932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810919" y="2240757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4810919" y="2777332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4820444" y="3898107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5088732" y="3337720"/>
            <a:ext cx="33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2600" y="92710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228600" y="1327150"/>
            <a:ext cx="845343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95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bié    rén            zhù     zi              dào    dǐ         chènɡ ɡǎn 	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04875" y="18923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954338" y="18923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999038" y="18923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92175" y="191452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别 人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44813" y="191452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柱 子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70463" y="189865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到 底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807200" y="187642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78625" y="188277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秤 杆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917575" y="329247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967038" y="329247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5011738" y="3292475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04875" y="331470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出 来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57513" y="331470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船 身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83163" y="3298825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石 头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819900" y="3276600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791325" y="3282950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地 方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904875" y="2774950"/>
            <a:ext cx="115544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chū     lái           chuán shēn          shí     tou          dì    fɑnɡ 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482600" y="768350"/>
            <a:ext cx="33321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5" grpId="0"/>
      <p:bldP spid="16" grpId="0"/>
      <p:bldP spid="17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677863" y="1901825"/>
            <a:ext cx="8453437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mínɡ liànɡ           ɡù    shi             tóu     fɑ       chuānɡ wài 	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5825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352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9799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3125" y="30813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明 亮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25763" y="30813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故 事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1413" y="30654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头 发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788150" y="30432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59575" y="30495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窗 外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76300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257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49704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63600" y="17922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以 前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16238" y="17922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还 有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41888" y="177641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台 灯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778625" y="17541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50050" y="17605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阳 光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63600" y="1284288"/>
            <a:ext cx="115544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yǐ    qián            hái   yǒu            tái     dēnɡ      yánɡ ɡuānɡ 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17575" y="1438275"/>
            <a:ext cx="72739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柱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秤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评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候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侯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圆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问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41700" y="15906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秤杆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55738" y="21161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住房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58913" y="15605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柱子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41700" y="21574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评价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210175" y="15605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一幅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210175" y="21272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幸福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58913" y="28082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时候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58913" y="34909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王侯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213350" y="28209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闭上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403600" y="34909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圆形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394075" y="28289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花园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232400" y="34639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问好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298450" y="879475"/>
            <a:ext cx="34575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836613" y="1808163"/>
            <a:ext cx="161925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836613" y="3052763"/>
            <a:ext cx="161925" cy="822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2781300" y="1760538"/>
            <a:ext cx="160338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727325" y="3090863"/>
            <a:ext cx="160338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4554538" y="1779588"/>
            <a:ext cx="160337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548188" y="3101975"/>
            <a:ext cx="160337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96850" y="844550"/>
            <a:ext cx="72739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568325" y="186309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重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094105" y="163195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1227455" y="1395730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zhòng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chóng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5102225" y="189865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称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628005" y="166687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5761355" y="1430655"/>
            <a:ext cx="2606675" cy="175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chēng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chèn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68325" y="347345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脏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094105" y="324167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1227455" y="3005455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zāng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zàng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102225" y="350837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削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5628005" y="327660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761355" y="3040380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xuē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xiāo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(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455863" y="21304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重复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972300" y="21605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称职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27288" y="15335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重量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398713" y="31257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弄脏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956425" y="15716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称象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427288" y="36782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心脏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869113" y="31511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剥削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869113" y="377031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削笔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541338" y="1427163"/>
            <a:ext cx="8345487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高兴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一同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议论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办法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下沉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果然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仔细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端详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满意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收拾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亲爱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冷清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16438" y="15621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一块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95463" y="21510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98638" y="15494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愉快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68825" y="21875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下降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264400" y="15494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讨论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64400" y="21367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果真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98638" y="27971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细心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798638" y="34798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整理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273925" y="28082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合意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568825" y="34528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爱心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568825" y="27971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打量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264400" y="34798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清静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214313" y="827088"/>
            <a:ext cx="42386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889000" y="1763713"/>
            <a:ext cx="8345488" cy="203009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高兴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下沉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得意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开心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冷清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美丽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明亮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温柔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818063" y="18954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上浮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85988" y="25114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难过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89163" y="18621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难过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900613" y="25098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热闹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354888" y="18827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失意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354888" y="25209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丑陋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89163" y="31305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昏暗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00613" y="31305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泼辣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369888" y="1020763"/>
            <a:ext cx="50387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4032" y="1048544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矩形 8"/>
          <p:cNvSpPr>
            <a:spLocks noChangeArrowheads="1"/>
          </p:cNvSpPr>
          <p:nvPr/>
        </p:nvSpPr>
        <p:spPr bwMode="auto">
          <a:xfrm>
            <a:off x="275432" y="1294607"/>
            <a:ext cx="8617556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95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kuài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nǎ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lián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mánɡ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tóu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dǐnɡ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32657" y="1835944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982120" y="1835944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026820" y="1835944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19957" y="1858169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快 活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72595" y="1858169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哪 里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998245" y="1842294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连 忙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834982" y="1820069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06407" y="1826419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头 顶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945357" y="3236119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2994820" y="3236119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5039520" y="3236119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932657" y="3258344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眼 睛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985295" y="3258344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肚 皮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010945" y="3242469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孩 子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6847682" y="3220244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819107" y="3226594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已 经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2" name="矩形 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32657" y="2718594"/>
            <a:ext cx="12527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yǎn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jinɡ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dù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pí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hái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zi       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yǐ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jīnɡ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296070" y="778669"/>
            <a:ext cx="36591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92" t="72995"/>
          <a:stretch>
            <a:fillRect/>
          </a:stretch>
        </p:blipFill>
        <p:spPr>
          <a:xfrm>
            <a:off x="6716725" y="5012963"/>
            <a:ext cx="1656186" cy="1313004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7" grpId="0"/>
      <p:bldP spid="18" grpId="0"/>
      <p:bldP spid="19" grpId="0"/>
      <p:bldP spid="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4188" y="1751013"/>
            <a:ext cx="8963025" cy="203009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cs typeface="+mn-ea"/>
                <a:sym typeface="+mn-lt"/>
              </a:rPr>
              <a:t>弹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钢琴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) ( 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)</a:t>
            </a:r>
            <a:endParaRPr lang="en-US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cs typeface="+mn-ea"/>
                <a:sym typeface="+mn-lt"/>
              </a:rPr>
              <a:t>又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高</a:t>
            </a:r>
            <a:r>
              <a:rPr lang="zh-CN" altLang="en-US" sz="2800" b="1" u="sng" dirty="0">
                <a:solidFill>
                  <a:prstClr val="black"/>
                </a:solidFill>
                <a:cs typeface="+mn-ea"/>
                <a:sym typeface="+mn-lt"/>
              </a:rPr>
              <a:t>又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大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     ) (       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      )</a:t>
            </a:r>
            <a:endParaRPr lang="en-US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有关春天的成语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     ) (        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     )</a:t>
            </a:r>
            <a:endParaRPr lang="en-US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35008" y="1979930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下围棋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20583" y="2558098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又白又胖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32940" y="1994218"/>
            <a:ext cx="12553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练舞蹈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92563" y="2558098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又高又瘦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03433" y="1897380"/>
            <a:ext cx="12668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踢足球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935028" y="2612708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又红又甜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02000" y="3244850"/>
            <a:ext cx="1627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含苞待放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017385" y="3244850"/>
            <a:ext cx="1627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春色满园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59693" y="3244850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百花争艳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185738" y="922338"/>
            <a:ext cx="399256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七、照样子，写词语。</a:t>
            </a:r>
            <a:endParaRPr lang="en-US" altLang="zh-CN" sz="28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739775" y="1174750"/>
            <a:ext cx="8963025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例：曹操的儿子</a:t>
            </a:r>
            <a:r>
              <a:rPr lang="zh-CN" altLang="en-US" sz="22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才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七岁。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____________________________________________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例：大象</a:t>
            </a:r>
            <a:r>
              <a:rPr lang="zh-CN" altLang="en-US" sz="22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到底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有多重呢？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_____________________________________________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例：官员们</a:t>
            </a:r>
            <a:r>
              <a:rPr lang="zh-CN" altLang="en-US" sz="22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一边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看</a:t>
            </a:r>
            <a:r>
              <a:rPr lang="zh-CN" altLang="en-US" sz="22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一边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议论。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_____________________________________________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例：大象的身子</a:t>
            </a:r>
            <a:r>
              <a:rPr lang="zh-CN" altLang="en-US" sz="2200" b="1" u="sng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像</a:t>
            </a:r>
            <a:r>
              <a:rPr lang="zh-CN" altLang="en-US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一堵墙。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_____________________________________________</a:t>
            </a:r>
            <a:endParaRPr lang="en-US" altLang="zh-CN" sz="2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25525" y="1595438"/>
            <a:ext cx="5008102" cy="48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200" b="1" dirty="0">
                <a:solidFill>
                  <a:srgbClr val="FF0000"/>
                </a:solidFill>
                <a:cs typeface="+mn-ea"/>
                <a:sym typeface="+mn-lt"/>
              </a:rPr>
              <a:t>今天妈妈下班晚，下午五点才来接我。</a:t>
            </a:r>
            <a:endParaRPr lang="zh-CN" altLang="en-US" sz="22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60450" y="2487613"/>
            <a:ext cx="3589444" cy="48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200" b="1" dirty="0">
                <a:solidFill>
                  <a:srgbClr val="FF0000"/>
                </a:solidFill>
                <a:cs typeface="+mn-ea"/>
                <a:sym typeface="+mn-lt"/>
              </a:rPr>
              <a:t>今天你到底去奶奶家了吗？</a:t>
            </a:r>
            <a:endParaRPr lang="zh-CN" altLang="en-US" sz="22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522288" y="711200"/>
            <a:ext cx="6053137" cy="48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八、照样子，写句子。</a:t>
            </a:r>
            <a:endParaRPr lang="en-US" altLang="zh-CN" sz="22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66800" y="3384550"/>
            <a:ext cx="3306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200" b="1" dirty="0">
                <a:solidFill>
                  <a:srgbClr val="FF0000"/>
                </a:solidFill>
                <a:cs typeface="+mn-ea"/>
                <a:sym typeface="+mn-lt"/>
              </a:rPr>
              <a:t>妈妈一边唱歌一边做饭。</a:t>
            </a:r>
            <a:endParaRPr lang="zh-CN" altLang="en-US" sz="22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55688" y="4237038"/>
            <a:ext cx="33051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200" b="1" dirty="0">
                <a:solidFill>
                  <a:srgbClr val="FF0000"/>
                </a:solidFill>
                <a:cs typeface="+mn-ea"/>
                <a:sym typeface="+mn-lt"/>
              </a:rPr>
              <a:t>平静的湖面像一面镜子。</a:t>
            </a:r>
            <a:endParaRPr lang="zh-CN" altLang="en-US" sz="22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465138" y="784225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一、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曹冲称象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这篇课文主要讲了什么？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11213" y="1463675"/>
            <a:ext cx="74072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   主要讲了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小时候想出好办法称象的故事，体现了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他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       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         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的好品质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465138" y="2636838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二、从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曹冲称象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中你明白了什么道理？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63650" y="3459163"/>
            <a:ext cx="7127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遇事只要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en-US" sz="2400" b="1" u="sng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，就能找到解决问题的好办法。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525905" y="2086928"/>
            <a:ext cx="4514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爱动脑筋、善于观察、富于联想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352993" y="162655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曹冲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668588" y="3459163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多</a:t>
            </a:r>
            <a:r>
              <a:rPr lang="zh-CN" altLang="zh-CN" sz="2400" b="1">
                <a:solidFill>
                  <a:srgbClr val="FF0000"/>
                </a:solidFill>
                <a:cs typeface="+mn-ea"/>
                <a:sym typeface="+mn-lt"/>
              </a:rPr>
              <a:t>动脑筋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215900" y="760413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三、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玲玲的画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这篇课文主要讲了什么？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30275" y="1390650"/>
            <a:ext cx="75485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zh-CN" altLang="en-US" sz="2400" b="1" dirty="0">
                <a:cs typeface="+mn-ea"/>
                <a:sym typeface="+mn-lt"/>
              </a:rPr>
              <a:t>主要讲了</a:t>
            </a:r>
            <a:r>
              <a:rPr lang="zh-CN" altLang="en-US" sz="2400" b="1" u="sng" dirty="0">
                <a:cs typeface="+mn-ea"/>
                <a:sym typeface="+mn-lt"/>
              </a:rPr>
              <a:t>       </a:t>
            </a:r>
            <a:r>
              <a:rPr lang="zh-CN" altLang="zh-CN" sz="2400" b="1" dirty="0">
                <a:cs typeface="+mn-ea"/>
                <a:sym typeface="+mn-lt"/>
              </a:rPr>
              <a:t>不小心把画</a:t>
            </a:r>
            <a:r>
              <a:rPr lang="en-US" altLang="zh-CN" sz="2400" b="1" u="sng" dirty="0">
                <a:cs typeface="+mn-ea"/>
                <a:sym typeface="+mn-lt"/>
              </a:rPr>
              <a:t>       </a:t>
            </a:r>
            <a:r>
              <a:rPr lang="zh-CN" altLang="zh-CN" sz="2400" b="1" dirty="0">
                <a:cs typeface="+mn-ea"/>
                <a:sym typeface="+mn-lt"/>
              </a:rPr>
              <a:t>，在爸爸的启发下在脏的地方画了</a:t>
            </a:r>
            <a:r>
              <a:rPr lang="en-US" altLang="zh-CN" sz="2400" b="1" u="sng" dirty="0">
                <a:cs typeface="+mn-ea"/>
                <a:sym typeface="+mn-lt"/>
              </a:rPr>
              <a:t>                    </a:t>
            </a:r>
            <a:r>
              <a:rPr lang="zh-CN" altLang="zh-CN" sz="2400" b="1" dirty="0">
                <a:cs typeface="+mn-ea"/>
                <a:sym typeface="+mn-lt"/>
              </a:rPr>
              <a:t>，效果很好</a:t>
            </a:r>
            <a:r>
              <a:rPr lang="zh-CN" altLang="en-US" sz="2400" b="1" dirty="0">
                <a:cs typeface="+mn-ea"/>
                <a:sym typeface="+mn-lt"/>
              </a:rPr>
              <a:t>。</a:t>
            </a:r>
            <a:r>
              <a:rPr lang="en-US" altLang="zh-CN" sz="2400" b="1" dirty="0">
                <a:cs typeface="+mn-ea"/>
                <a:sym typeface="+mn-lt"/>
              </a:rPr>
              <a:t>    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287338" y="2506663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四、从</a:t>
            </a:r>
            <a:r>
              <a:rPr lang="en-US" altLang="zh-CN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玲玲的画</a:t>
            </a:r>
            <a:r>
              <a:rPr lang="en-US" altLang="zh-CN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中你明白了什么道理？</a:t>
            </a:r>
            <a:endParaRPr lang="en-US" altLang="zh-CN" sz="28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25525" y="3127375"/>
            <a:ext cx="732313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这个故事告诉我们：只要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，坏事也能变成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66340" y="1447165"/>
            <a:ext cx="803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玲玲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60570" y="1408748"/>
            <a:ext cx="1112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弄脏了</a:t>
            </a:r>
            <a:endParaRPr lang="zh-CN" altLang="en-US" sz="2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61908" y="1940878"/>
            <a:ext cx="1731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一只小花狗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719638" y="3161665"/>
            <a:ext cx="142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肯动脑筋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09383" y="3759200"/>
            <a:ext cx="803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好事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46075" y="725488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五、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一封信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这篇课文主要讲了什么？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50913" y="1447800"/>
            <a:ext cx="73787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   主要讲了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一个小女孩——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，给爸爸写信的事。露西前后写了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，第一次的内容很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，第二次在妈妈的感染下，露西告诉爸爸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她们在家生活得很好。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331788" y="2957513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六、从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一封信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中你知道了什么？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17638" y="3671888"/>
            <a:ext cx="604075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>
                <a:solidFill>
                  <a:prstClr val="black"/>
                </a:solidFill>
                <a:cs typeface="+mn-ea"/>
                <a:sym typeface="+mn-lt"/>
              </a:rPr>
              <a:t>从中可以看出露西是一个</a:t>
            </a:r>
            <a:r>
              <a:rPr lang="en-US" altLang="zh-CN" sz="2400" b="1" u="sng">
                <a:solidFill>
                  <a:prstClr val="black"/>
                </a:solidFill>
                <a:cs typeface="+mn-ea"/>
                <a:sym typeface="+mn-lt"/>
              </a:rPr>
              <a:t>               </a:t>
            </a:r>
            <a:r>
              <a:rPr lang="zh-CN" altLang="zh-CN" sz="2400" b="1">
                <a:solidFill>
                  <a:prstClr val="black"/>
                </a:solidFill>
                <a:cs typeface="+mn-ea"/>
                <a:sym typeface="+mn-lt"/>
              </a:rPr>
              <a:t>的孩子。</a:t>
            </a:r>
            <a:endParaRPr lang="zh-CN" altLang="zh-CN" sz="24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99000" y="1339533"/>
            <a:ext cx="803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露西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789295" y="1715770"/>
            <a:ext cx="804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伤感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783840" y="1665288"/>
            <a:ext cx="804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两次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95863" y="3652838"/>
            <a:ext cx="1112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很懂事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58775" y="712788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七、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妈妈睡了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这篇课文主要讲了什么？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77900" y="1417638"/>
            <a:ext cx="785304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535305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这篇课文以一个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的口吻叙述了午休时的所见、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所闻、所感。作者通过生动形象的语言，描绘了睡梦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中妈妈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                         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307975" y="2581275"/>
            <a:ext cx="89630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八、从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妈妈睡了</a:t>
            </a:r>
            <a:r>
              <a:rPr lang="en-US" altLang="zh-CN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中你明白了什么道理？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01713" y="3259138"/>
            <a:ext cx="7262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5305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作者对睡梦中的妈妈的描绘，不仅可以让人感受到妈妈对孩子的关爱，同时更能体现出</a:t>
            </a:r>
            <a:r>
              <a:rPr lang="en-US" altLang="zh-CN" sz="2400" b="1" u="sng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对妈妈的疼爱。</a:t>
            </a:r>
            <a:endParaRPr lang="zh-CN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875088" y="1417638"/>
            <a:ext cx="80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孩子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039938" y="2141538"/>
            <a:ext cx="32781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真美丽、好温柔、好累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251575" y="3628390"/>
            <a:ext cx="803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孩子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7283" y="893630"/>
            <a:ext cx="680442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第四单元     美丽的家乡</a:t>
            </a:r>
            <a:endParaRPr lang="en-US" altLang="zh-CN" sz="2200" dirty="0">
              <a:solidFill>
                <a:srgbClr val="221E1F"/>
              </a:solidFill>
              <a:effectLst/>
              <a:cs typeface="+mn-ea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1.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会认</a:t>
            </a: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57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38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个生字，会写</a:t>
            </a: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37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个生词。</a:t>
            </a:r>
            <a:endParaRPr lang="zh-CN" altLang="en-US" sz="2200" dirty="0">
              <a:solidFill>
                <a:srgbClr val="221E1F"/>
              </a:solidFill>
              <a:effectLst/>
              <a:cs typeface="+mn-ea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2.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正确、流利地朗读课文。</a:t>
            </a:r>
            <a:endParaRPr lang="zh-CN" altLang="en-US" sz="2200" dirty="0">
              <a:solidFill>
                <a:srgbClr val="221E1F"/>
              </a:solidFill>
              <a:effectLst/>
              <a:cs typeface="+mn-ea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3.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联系上下文和生活经验，了解词语的意思。</a:t>
            </a:r>
            <a:endParaRPr lang="zh-CN" altLang="en-US" sz="2200" dirty="0">
              <a:solidFill>
                <a:srgbClr val="221E1F"/>
              </a:solidFill>
              <a:effectLst/>
              <a:cs typeface="+mn-ea"/>
              <a:sym typeface="+mn-lt"/>
            </a:endParaRPr>
          </a:p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4.</a:t>
            </a:r>
            <a:r>
              <a:rPr lang="zh-CN" altLang="en-US" sz="2200" dirty="0">
                <a:solidFill>
                  <a:srgbClr val="221E1F"/>
                </a:solidFill>
                <a:effectLst/>
                <a:cs typeface="+mn-ea"/>
                <a:sym typeface="+mn-lt"/>
              </a:rPr>
              <a:t>学习课文的语言表达，积累语言。</a:t>
            </a:r>
            <a:endParaRPr lang="zh-CN" altLang="en-US" sz="2200" dirty="0">
              <a:solidFill>
                <a:srgbClr val="221E1F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9738" y="1309688"/>
            <a:ext cx="72739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947795" algn="l"/>
              </a:tabLst>
              <a:defRPr/>
            </a:pP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闻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名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wén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ěr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	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秀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丽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hé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xiù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 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　 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947795" algn="l"/>
              </a:tabLst>
              <a:defRPr/>
            </a:pP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著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名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zhù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zhě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	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茂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盛（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chénɡ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shènɡ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　　  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947795" algn="l"/>
              </a:tabLs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环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境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jìnɡ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lì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	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游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客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kè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ɡè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)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947795" algn="l"/>
              </a:tabLs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水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沟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ɡōu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hónɡ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能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够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ɡòu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duō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） 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9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947795" algn="l"/>
              </a:tabLst>
              <a:defRPr/>
            </a:pP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淡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水（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tán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dàn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味</a:t>
            </a:r>
            <a:r>
              <a:rPr lang="zh-CN" altLang="en-US" sz="2400" b="1" dirty="0">
                <a:solidFill>
                  <a:prstClr val="black"/>
                </a:solidFill>
                <a:uFill>
                  <a:solidFill>
                    <a:srgbClr val="FF0000"/>
                  </a:solidFill>
                </a:uFill>
                <a:cs typeface="+mn-ea"/>
                <a:sym typeface="+mn-lt"/>
              </a:rPr>
              <a:t>道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shǒu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cs typeface="+mn-ea"/>
                <a:sym typeface="+mn-lt"/>
              </a:rPr>
              <a:t>dào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）                     </a:t>
            </a: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507163" y="3840163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560638" y="3854450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05450" y="3352800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87538" y="3352800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13363" y="2747963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7838" y="2784475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526213" y="2257425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760538" y="2214563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711825" y="1658938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47838" y="1644650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zh-CN" altLang="en-US" sz="180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436563" y="784225"/>
            <a:ext cx="72882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一、给带点的字选择正确的读音，在下面打“√”。</a:t>
            </a:r>
            <a:endParaRPr lang="zh-CN" altLang="en-US" sz="24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946150" y="1739900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000125" y="2209800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295400" y="2719388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1287463" y="3246438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944563" y="3941763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4489450" y="1644650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830763" y="2214563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4803775" y="2738438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4800600" y="3856038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4800600" y="3316288"/>
            <a:ext cx="292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•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2600" y="927100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215900" y="1419225"/>
            <a:ext cx="84534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95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nán    bù          nà      xiē       shān  dǐnɡ     yún   hǎi 	</a:t>
            </a:r>
            <a:endParaRPr lang="en-US" altLang="zh-CN" sz="24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30275" y="19573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979738" y="19573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024438" y="19573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17575" y="1979613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南 部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70213" y="1979613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那 些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95863" y="1963738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山 顶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832600" y="19415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804025" y="1947863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云 海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942975" y="33575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992438" y="33575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5037138" y="33575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30275" y="3379788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巨 石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82913" y="3379788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前 方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08563" y="3363913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每 当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845300" y="33416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816725" y="3348038"/>
            <a:ext cx="13532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奇 石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930275" y="2840038"/>
            <a:ext cx="73355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jù     shí         qián  fānɡ      měi  dānɡ      qí     shí </a:t>
            </a:r>
            <a:endParaRPr lang="zh-CN" altLang="en-US" sz="2400" b="1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231775" y="947738"/>
            <a:ext cx="416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二、根据拼音写词语。</a:t>
            </a:r>
            <a:endParaRPr lang="zh-CN" altLang="en-US" sz="18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5" grpId="0"/>
      <p:bldP spid="16" grpId="0"/>
      <p:bldP spid="17" grpId="0"/>
      <p:bldP spid="1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677863" y="1901825"/>
            <a:ext cx="845343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lì  yònɡ    liú   dònɡ    kōnɡ  qì   fēi  chánɡ 	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5825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352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9799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3125" y="30813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利 用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25763" y="30813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流 动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1413" y="30654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空 气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788150" y="30432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59575" y="30495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非 常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76300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257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49704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63600" y="17922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绿 色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16238" y="17922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好 客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41888" y="177641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老 乡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778625" y="17541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50050" y="17605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城 市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863600" y="1284288"/>
            <a:ext cx="771271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lǜ    sè     hào    kè    lǎo  xiānɡ  chénɡ  shì 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677863" y="666750"/>
            <a:ext cx="8453437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tiān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kōnɡ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bànɡ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wǎn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huā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duǒ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pínɡ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chánɡ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73125" y="18462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天 空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925763" y="18462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傍 晚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51413" y="18303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花 朵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759575" y="181451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平 常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885825" y="32464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江 河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938463" y="324643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海 洋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964113" y="3230563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田 地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772275" y="3214688"/>
            <a:ext cx="1452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发 动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1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85825" y="2706688"/>
            <a:ext cx="1063244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jiānɡ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hé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hǎi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yánɡ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tián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dì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smtClean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fā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dònɡ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6" grpId="0"/>
      <p:bldP spid="17" grpId="0"/>
      <p:bldP spid="18" grpId="0"/>
      <p:bldP spid="2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27100" y="1444625"/>
            <a:ext cx="72739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尽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巨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位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尺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区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拉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升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名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披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开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各（    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坡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49700" y="15605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巨人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63700" y="21748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尺子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52588" y="15605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尽头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63988" y="21859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小区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78550" y="15748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178550" y="21415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拉手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652588" y="28082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上升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652588" y="34909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开门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181725" y="28352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披上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933825" y="34893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各自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33825" y="28225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名字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200775" y="34782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山坡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282575" y="782638"/>
            <a:ext cx="4818063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766763" y="1758950"/>
            <a:ext cx="160337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771525" y="3070225"/>
            <a:ext cx="160338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3149600" y="1758950"/>
            <a:ext cx="160338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3149600" y="3052763"/>
            <a:ext cx="160338" cy="822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5311775" y="1819275"/>
            <a:ext cx="160338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5262563" y="3052763"/>
            <a:ext cx="160337" cy="822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261938" y="806450"/>
            <a:ext cx="72739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1017905" y="192087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落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543050" y="1688465"/>
            <a:ext cx="167005" cy="95059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1676400" y="1525270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luò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là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4812030" y="189865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省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337175" y="1666240"/>
            <a:ext cx="167005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5470525" y="1503045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shěng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xǐng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17905" y="3531870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弹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543050" y="3300095"/>
            <a:ext cx="167005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1676400" y="3063875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dàn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tán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4812030" y="350837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好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5337175" y="3276600"/>
            <a:ext cx="167005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470525" y="3040380"/>
            <a:ext cx="2606675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hào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hǎo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（        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700338" y="22193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落下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872288" y="218916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反省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700338" y="16224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落后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843213" y="312261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子弹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856413" y="160020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省会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843213" y="37417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弹琴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680200" y="31511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爱好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680200" y="377031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好人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58813" y="1258888"/>
            <a:ext cx="8345487" cy="332295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快活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捕食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连忙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清晰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展现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平常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热情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茂密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展开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奇形怪状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中外闻名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隐隐约约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隐隐约约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78413" y="14097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觅食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00263" y="20970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清楚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03438" y="13763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快乐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10163" y="20240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展示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929563" y="13874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赶忙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929563" y="19748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平时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03438" y="262413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盛情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727325" y="3279775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怪模怪样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8021638" y="26463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伸展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160963" y="27051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繁茂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054850" y="3298825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举世闻名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819400" y="3956050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模模糊糊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997700" y="3933825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五颜六色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257175" y="719138"/>
            <a:ext cx="53625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498475" y="1471613"/>
            <a:ext cx="8345488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陡峭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喜爱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茂密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升旗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展现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平常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热情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中外闻名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隐隐约约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926013" y="16017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讨厌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97063" y="22399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落下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00238" y="15494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平坦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976813" y="21764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展示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786688" y="16097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稀疏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786688" y="21971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平时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900238" y="28575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盛情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644775" y="3482975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默默无闻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921500" y="3481388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清清楚楚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130175" y="896938"/>
            <a:ext cx="482758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738188" y="2016125"/>
            <a:ext cx="8963025" cy="119888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隐隐约约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含数字的词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 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）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362450" y="2117725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明明白白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697163" y="2662238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五光十色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06650" y="2122488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许许多多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68838" y="2673350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五颜六色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394450" y="2132013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清清楚楚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97663" y="2665413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四面八方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376238" y="1227138"/>
            <a:ext cx="44100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七、照样子，写词语。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539750" y="1849438"/>
            <a:ext cx="8386763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本文生动地介绍了中外闻名的黄山风景区有趣的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，表现了黄山风景区自然景观的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___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，表达了作者对祖国山河的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____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之情。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09650" y="248443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奇石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681288" y="24733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怪石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2300" y="2987675"/>
            <a:ext cx="1555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美丽壮观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965825" y="3017838"/>
            <a:ext cx="1713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热爱和赞美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96838" y="1052513"/>
            <a:ext cx="77978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黄山奇石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96838" y="903288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日月潭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143500" y="1811338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日月潭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806450" y="1781175"/>
            <a:ext cx="776605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本文用优美的语言介绍了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的地理位置、名字的由来以及日月潭的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，抒发了作者热爱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、热爱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的思想感情。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19563" y="2397125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秀丽风光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90613" y="2960688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宝岛台湾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52875" y="2976563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祖国山河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214313" y="1006475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葡萄沟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411913" y="1589088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味道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89463" y="2147888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葡萄干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335088" y="2117725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颜色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642938" y="1566863"/>
            <a:ext cx="773906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本文通过介绍葡萄沟出产的葡萄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_________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及制作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的过程，形象生动地说明了葡萄沟是个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_ 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，表达了作者对葡萄沟的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   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78450" y="2692400"/>
            <a:ext cx="1101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好地方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197350" y="3232150"/>
            <a:ext cx="14071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赞美之情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435101" y="1511444"/>
            <a:ext cx="7970043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哪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跳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极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那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桃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级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海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娃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她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梅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蛙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地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343401" y="166608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跳高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51832" y="2283617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那边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16126" y="1624806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哪里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54513" y="228361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桃花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540501" y="163433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极小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99226" y="228361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班级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16126" y="287258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大海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16126" y="3555206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梅花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480176" y="294878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她们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87851" y="3596481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青蛙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43401" y="2926556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娃娃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480176" y="358854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土地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831851" y="856456"/>
            <a:ext cx="4144962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>
            <p:custDataLst>
              <p:tags r:id="rId10"/>
            </p:custDataLst>
          </p:nvPr>
        </p:nvSpPr>
        <p:spPr>
          <a:xfrm>
            <a:off x="1355726" y="1861343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>
            <p:custDataLst>
              <p:tags r:id="rId11"/>
            </p:custDataLst>
          </p:nvPr>
        </p:nvSpPr>
        <p:spPr>
          <a:xfrm>
            <a:off x="1306513" y="3134518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>
            <p:custDataLst>
              <p:tags r:id="rId12"/>
            </p:custDataLst>
          </p:nvPr>
        </p:nvSpPr>
        <p:spPr>
          <a:xfrm>
            <a:off x="3643313" y="1823243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C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>
            <p:custDataLst>
              <p:tags r:id="rId13"/>
            </p:custDataLst>
          </p:nvPr>
        </p:nvSpPr>
        <p:spPr>
          <a:xfrm>
            <a:off x="3643313" y="3134518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C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>
            <p:custDataLst>
              <p:tags r:id="rId14"/>
            </p:custDataLst>
          </p:nvPr>
        </p:nvSpPr>
        <p:spPr>
          <a:xfrm>
            <a:off x="5792788" y="1835943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C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>
            <p:custDataLst>
              <p:tags r:id="rId15"/>
            </p:custDataLst>
          </p:nvPr>
        </p:nvSpPr>
        <p:spPr>
          <a:xfrm>
            <a:off x="5797551" y="3177381"/>
            <a:ext cx="158750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C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72281" y="912019"/>
            <a:ext cx="72739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2790" y="179768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长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>
            <p:custDataLst>
              <p:tags r:id="rId11"/>
            </p:custDataLst>
          </p:nvPr>
        </p:nvSpPr>
        <p:spPr>
          <a:xfrm>
            <a:off x="1257935" y="156654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/>
          <p:nvPr>
            <p:custDataLst>
              <p:tags r:id="rId12"/>
            </p:custDataLst>
          </p:nvPr>
        </p:nvSpPr>
        <p:spPr>
          <a:xfrm>
            <a:off x="1391285" y="1370965"/>
            <a:ext cx="2606675" cy="3415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zhǎng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cháng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266690" y="190563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冲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4"/>
            </p:custDataLst>
          </p:nvPr>
        </p:nvSpPr>
        <p:spPr>
          <a:xfrm>
            <a:off x="5791835" y="1673860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/>
          <p:nvPr>
            <p:custDataLst>
              <p:tags r:id="rId15"/>
            </p:custDataLst>
          </p:nvPr>
        </p:nvSpPr>
        <p:spPr>
          <a:xfrm>
            <a:off x="5925185" y="1497965"/>
            <a:ext cx="2606675" cy="3415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chōng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chòng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32790" y="348043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没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>
            <p:custDataLst>
              <p:tags r:id="rId17"/>
            </p:custDataLst>
          </p:nvPr>
        </p:nvSpPr>
        <p:spPr>
          <a:xfrm>
            <a:off x="1257935" y="3248660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/>
          <p:nvPr>
            <p:custDataLst>
              <p:tags r:id="rId18"/>
            </p:custDataLst>
          </p:nvPr>
        </p:nvSpPr>
        <p:spPr>
          <a:xfrm>
            <a:off x="1391285" y="3093085"/>
            <a:ext cx="2606675" cy="3415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mò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méi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266690" y="3515995"/>
            <a:ext cx="570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降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>
            <p:custDataLst>
              <p:tags r:id="rId20"/>
            </p:custDataLst>
          </p:nvPr>
        </p:nvSpPr>
        <p:spPr>
          <a:xfrm>
            <a:off x="5791835" y="328358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/>
          <p:nvPr>
            <p:custDataLst>
              <p:tags r:id="rId21"/>
            </p:custDataLst>
          </p:nvPr>
        </p:nvSpPr>
        <p:spPr>
          <a:xfrm>
            <a:off x="5925185" y="3139440"/>
            <a:ext cx="2606675" cy="3415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jiàng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xiáng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(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680494" y="2075657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长跑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298531" y="2167732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冲着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651919" y="1478757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长大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590006" y="3167857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淹没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282656" y="1578769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冲洗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590006" y="3777457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没有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298531" y="3242469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降落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282656" y="3879057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投降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707232" y="1462088"/>
            <a:ext cx="8345488" cy="52622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快活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捕食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连忙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摆动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天天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灾害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平常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奔跑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温和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如果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办法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出发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60107" y="159385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觅食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69295" y="220027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晃动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72470" y="15716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快乐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60108" y="2173287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每天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168357" y="15478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赶忙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168357" y="2135188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灾难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972470" y="28194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平时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972470" y="35020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假如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58832" y="2806700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温顺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71220" y="348456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方法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71220" y="2828925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奔驰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168357" y="3478213"/>
            <a:ext cx="89789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启程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221457" y="866775"/>
            <a:ext cx="49593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862013" y="1847850"/>
            <a:ext cx="8345487" cy="396938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快活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低头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雪白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温和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发动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帮助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粗心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离开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告别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</a:t>
            </a:r>
            <a:r>
              <a:rPr lang="en-US" altLang="zh-CN" sz="2800" dirty="0" smtClean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8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811713" y="19589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抬头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127250" y="25987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暴躁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117725" y="1961684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难过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799013" y="26209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终止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329488" y="19542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乌黑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304088" y="25796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干扰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117725" y="32400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细心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819650" y="32480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回来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7316788" y="32400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重逢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4" name="矩形 1"/>
          <p:cNvSpPr>
            <a:spLocks noChangeArrowheads="1"/>
          </p:cNvSpPr>
          <p:nvPr/>
        </p:nvSpPr>
        <p:spPr bwMode="auto">
          <a:xfrm>
            <a:off x="284163" y="1101725"/>
            <a:ext cx="55784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d438d89-99ba-4cfc-899a-d88cb20d1b62}"/>
  <p:tag name="KSO_WM_UNIT_TYPE" val="i"/>
</p:tagLst>
</file>

<file path=ppt/tags/tag6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95.xml><?xml version="1.0" encoding="utf-8"?>
<p:tagLst xmlns:p="http://schemas.openxmlformats.org/presentationml/2006/main">
  <p:tag name="COMMONDATA" val="eyJoZGlkIjoiZWE3NjZlYjJkMjNiZjRmNDUwNDg2MDIyMjNiOTJhMjA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0qhduuu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9749</Words>
  <Application>WPS 演示</Application>
  <PresentationFormat>全屏显示(16:9)</PresentationFormat>
  <Paragraphs>1296</Paragraphs>
  <Slides>57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57</vt:i4>
      </vt:variant>
    </vt:vector>
  </HeadingPairs>
  <TitlesOfParts>
    <vt:vector size="71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122</cp:revision>
  <dcterms:created xsi:type="dcterms:W3CDTF">2020-02-14T00:12:00Z</dcterms:created>
  <dcterms:modified xsi:type="dcterms:W3CDTF">2022-05-29T01:40:18Z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951DA5ECA02D49E5913320E79DA5B2FE</vt:lpwstr>
  </property>
</Properties>
</file>