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sldIdLst>
    <p:sldId id="1335" r:id="rId4"/>
    <p:sldId id="1336" r:id="rId6"/>
    <p:sldId id="1337" r:id="rId7"/>
    <p:sldId id="1338" r:id="rId8"/>
    <p:sldId id="1339" r:id="rId9"/>
    <p:sldId id="1340" r:id="rId10"/>
    <p:sldId id="1341" r:id="rId11"/>
    <p:sldId id="1342" r:id="rId12"/>
    <p:sldId id="1343" r:id="rId13"/>
    <p:sldId id="1344" r:id="rId14"/>
    <p:sldId id="1345" r:id="rId15"/>
    <p:sldId id="1346" r:id="rId16"/>
    <p:sldId id="1347" r:id="rId17"/>
    <p:sldId id="1348" r:id="rId18"/>
    <p:sldId id="1349" r:id="rId19"/>
    <p:sldId id="1350" r:id="rId20"/>
    <p:sldId id="1351" r:id="rId21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微软雅黑" panose="020B0503020204020204" charset="-122"/>
      <p:regular r:id="rId31"/>
    </p:embeddedFont>
  </p:embeddedFontLst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00FF"/>
    <a:srgbClr val="993300"/>
    <a:srgbClr val="800000"/>
    <a:srgbClr val="CC6600"/>
    <a:srgbClr val="FFCCFF"/>
    <a:srgbClr val="009900"/>
    <a:srgbClr val="008000"/>
    <a:srgbClr val="99FF99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6" autoAdjust="0"/>
  </p:normalViewPr>
  <p:slideViewPr>
    <p:cSldViewPr>
      <p:cViewPr varScale="1">
        <p:scale>
          <a:sx n="111" d="100"/>
          <a:sy n="111" d="100"/>
        </p:scale>
        <p:origin x="102" y="276"/>
      </p:cViewPr>
      <p:guideLst>
        <p:guide orient="horz" pos="1496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416.xml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9.xml"/><Relationship Id="rId8" Type="http://schemas.openxmlformats.org/officeDocument/2006/relationships/tags" Target="../tags/tag338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2.xml"/><Relationship Id="rId11" Type="http://schemas.openxmlformats.org/officeDocument/2006/relationships/tags" Target="../tags/tag341.xml"/><Relationship Id="rId10" Type="http://schemas.openxmlformats.org/officeDocument/2006/relationships/tags" Target="../tags/tag340.xml"/><Relationship Id="rId1" Type="http://schemas.openxmlformats.org/officeDocument/2006/relationships/tags" Target="../tags/tag33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55.xml"/><Relationship Id="rId12" Type="http://schemas.openxmlformats.org/officeDocument/2006/relationships/tags" Target="../tags/tag354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tags" Target="../tags/tag363.xml"/><Relationship Id="rId7" Type="http://schemas.openxmlformats.org/officeDocument/2006/relationships/tags" Target="../tags/tag362.xml"/><Relationship Id="rId6" Type="http://schemas.openxmlformats.org/officeDocument/2006/relationships/tags" Target="../tags/tag361.xml"/><Relationship Id="rId5" Type="http://schemas.openxmlformats.org/officeDocument/2006/relationships/tags" Target="../tags/tag360.xml"/><Relationship Id="rId4" Type="http://schemas.openxmlformats.org/officeDocument/2006/relationships/tags" Target="../tags/tag359.xml"/><Relationship Id="rId3" Type="http://schemas.openxmlformats.org/officeDocument/2006/relationships/tags" Target="../tags/tag358.xml"/><Relationship Id="rId2" Type="http://schemas.openxmlformats.org/officeDocument/2006/relationships/tags" Target="../tags/tag357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67.xml"/><Relationship Id="rId12" Type="http://schemas.openxmlformats.org/officeDocument/2006/relationships/tags" Target="../tags/tag366.xml"/><Relationship Id="rId11" Type="http://schemas.openxmlformats.org/officeDocument/2006/relationships/image" Target="../media/image10.png"/><Relationship Id="rId10" Type="http://schemas.openxmlformats.org/officeDocument/2006/relationships/tags" Target="../tags/tag365.xml"/><Relationship Id="rId1" Type="http://schemas.openxmlformats.org/officeDocument/2006/relationships/tags" Target="../tags/tag35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79.xml"/><Relationship Id="rId12" Type="http://schemas.openxmlformats.org/officeDocument/2006/relationships/tags" Target="../tags/tag378.xml"/><Relationship Id="rId11" Type="http://schemas.openxmlformats.org/officeDocument/2006/relationships/image" Target="../media/image11.png"/><Relationship Id="rId10" Type="http://schemas.openxmlformats.org/officeDocument/2006/relationships/tags" Target="../tags/tag377.xml"/><Relationship Id="rId1" Type="http://schemas.openxmlformats.org/officeDocument/2006/relationships/tags" Target="../tags/tag36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3" Type="http://schemas.openxmlformats.org/officeDocument/2006/relationships/notesSlide" Target="../notesSlides/notesSlide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9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2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5" Type="http://schemas.openxmlformats.org/officeDocument/2006/relationships/notesSlide" Target="../notesSlides/notesSlide1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15.xml"/><Relationship Id="rId12" Type="http://schemas.openxmlformats.org/officeDocument/2006/relationships/tags" Target="../tags/tag414.xml"/><Relationship Id="rId11" Type="http://schemas.openxmlformats.org/officeDocument/2006/relationships/tags" Target="../tags/tag413.xml"/><Relationship Id="rId10" Type="http://schemas.openxmlformats.org/officeDocument/2006/relationships/tags" Target="../tags/tag412.xml"/><Relationship Id="rId1" Type="http://schemas.openxmlformats.org/officeDocument/2006/relationships/tags" Target="../tags/tag40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96.xml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10.xml"/><Relationship Id="rId13" Type="http://schemas.openxmlformats.org/officeDocument/2006/relationships/tags" Target="../tags/tag309.xml"/><Relationship Id="rId12" Type="http://schemas.openxmlformats.org/officeDocument/2006/relationships/tags" Target="../tags/tag308.xml"/><Relationship Id="rId11" Type="http://schemas.openxmlformats.org/officeDocument/2006/relationships/tags" Target="../tags/tag307.xml"/><Relationship Id="rId10" Type="http://schemas.openxmlformats.org/officeDocument/2006/relationships/tags" Target="../tags/tag306.xml"/><Relationship Id="rId1" Type="http://schemas.openxmlformats.org/officeDocument/2006/relationships/tags" Target="../tags/tag2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20.xml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语文园地一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67544" y="1445351"/>
            <a:ext cx="8640959" cy="24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面红耳赤：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形容因急躁、害羞等脸上发红的样子。</a:t>
            </a:r>
            <a:endParaRPr lang="en-US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手忙脚乱：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形容做事慌张而没有条理，也形容惊慌失措。</a:t>
            </a:r>
            <a:endParaRPr lang="en-US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</a:rPr>
              <a:t>眼疾手快：</a:t>
            </a: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形容做事机警敏捷。</a:t>
            </a:r>
            <a:endParaRPr lang="zh-CN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</a:rPr>
              <a:t>口干舌燥：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嘴巴因缺乏水分而觉得干燥口渴。</a:t>
            </a:r>
            <a:endParaRPr lang="zh-CN" altLang="en-US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6425" y="652138"/>
            <a:ext cx="781685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Clr>
                <a:srgbClr val="379711"/>
              </a:buClr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怎样朗读能更好地表达句子的意思？想一想，练一练，然后和同学交流。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42150" y="1543300"/>
            <a:ext cx="7273925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266700" indent="-266700"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妈妈，我真的觉得那些花朵是在地下的学校里上学。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6700" indent="-26670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◇书里说的是什么意思，他一点儿也不懂。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6700" indent="-266700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◇孙中山笑了笑，说“学问学问，不懂就要问。为了弄清楚道理，就是挨打也值得。”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76" y="3478747"/>
            <a:ext cx="782002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我们在读书的时候，要注意停顿和重音，才能更好地表达句子的意思。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标注 8"/>
          <p:cNvSpPr/>
          <p:nvPr>
            <p:custDataLst>
              <p:tags r:id="rId10"/>
            </p:custDataLst>
          </p:nvPr>
        </p:nvSpPr>
        <p:spPr>
          <a:xfrm>
            <a:off x="3822890" y="1574475"/>
            <a:ext cx="2933700" cy="682625"/>
          </a:xfrm>
          <a:prstGeom prst="wedgeRectCallout">
            <a:avLst>
              <a:gd name="adj1" fmla="val 981"/>
              <a:gd name="adj2" fmla="val 8482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重读“一点儿”，表现出孙中山对知识的渴求。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矩形标注 7"/>
          <p:cNvSpPr/>
          <p:nvPr>
            <p:custDataLst>
              <p:tags r:id="rId11"/>
            </p:custDataLst>
          </p:nvPr>
        </p:nvSpPr>
        <p:spPr>
          <a:xfrm>
            <a:off x="4151185" y="3922705"/>
            <a:ext cx="3364865" cy="654050"/>
          </a:xfrm>
          <a:prstGeom prst="wedgeRectCallout">
            <a:avLst>
              <a:gd name="adj1" fmla="val 26769"/>
              <a:gd name="adj2" fmla="val -14009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重读“不懂就要问”，强调出孙中山勇于提问的精神。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42010" y="1040765"/>
            <a:ext cx="7273925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266700" indent="-26670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◇妈妈，我真的觉得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那些花朵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是在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地下的学校里上学。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◇书里说的是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什么意思，他一点儿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也不懂。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◇孙中山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笑了笑，说“学问学问，不懂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就要问。为了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弄清楚道理，就是挨打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/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也值得。”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11"/>
          <p:cNvSpPr>
            <a:spLocks noChangeArrowheads="1"/>
          </p:cNvSpPr>
          <p:nvPr/>
        </p:nvSpPr>
        <p:spPr bwMode="auto">
          <a:xfrm>
            <a:off x="2465070" y="1385570"/>
            <a:ext cx="152336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4955540" y="2500630"/>
            <a:ext cx="11607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13"/>
          <p:cNvSpPr>
            <a:spLocks noChangeArrowheads="1"/>
          </p:cNvSpPr>
          <p:nvPr/>
        </p:nvSpPr>
        <p:spPr bwMode="auto">
          <a:xfrm>
            <a:off x="6748145" y="3029585"/>
            <a:ext cx="116395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矩形标注 6"/>
          <p:cNvSpPr/>
          <p:nvPr/>
        </p:nvSpPr>
        <p:spPr>
          <a:xfrm>
            <a:off x="2647188" y="565650"/>
            <a:ext cx="5284787" cy="406400"/>
          </a:xfrm>
          <a:prstGeom prst="wedgeRectCallout">
            <a:avLst>
              <a:gd name="adj1" fmla="val -40037"/>
              <a:gd name="adj2" fmla="val 9065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重读“真的”“地下” ，突出孩子的童真。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47690" y="1372962"/>
            <a:ext cx="640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5811075" y="3051485"/>
            <a:ext cx="7112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33388" y="601788"/>
            <a:ext cx="8024812" cy="101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79711"/>
              </a:buClr>
              <a:defRPr/>
            </a:pPr>
            <a:r>
              <a:rPr lang="zh-CN" altLang="en-US" sz="2000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/>
              </a:rPr>
              <a:t>在班里组织几个兴趣小组吧！试着给每个兴趣小组取个响亮的名字，吸引有相同爱好的同学在一起开展活动。</a:t>
            </a:r>
            <a:endParaRPr lang="zh-CN" altLang="en-US" sz="2000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/>
            </a:endParaRPr>
          </a:p>
        </p:txBody>
      </p:sp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4028" y="1665918"/>
            <a:ext cx="418623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/>
        </p:nvSpPr>
        <p:spPr>
          <a:xfrm>
            <a:off x="4877827" y="1590068"/>
            <a:ext cx="4093210" cy="176993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indent="447675">
              <a:spcAft>
                <a:spcPts val="180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这里出现的兴趣小组的名字都能体现出小组的特点，一些名字中还加入了有个性的词语，如 “侠、巧手、鲲鹏、黑白”等，让人一看就能记住。同时还加上了能体现其特色的图标，让人可以更直观地感受这些小组的特点。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433388" y="3322315"/>
            <a:ext cx="2619375" cy="1136650"/>
          </a:xfrm>
          <a:prstGeom prst="wedgeRoundRectCallout">
            <a:avLst>
              <a:gd name="adj1" fmla="val 36310"/>
              <a:gd name="adj2" fmla="val -6751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</a:rPr>
              <a:t>观察这里出现的兴趣小组标牌，说说有什么特点？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707904" y="4011910"/>
            <a:ext cx="4903787" cy="706755"/>
          </a:xfrm>
          <a:prstGeom prst="rect">
            <a:avLst/>
          </a:prstGeom>
          <a:solidFill>
            <a:schemeClr val="dk2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47675">
              <a:spcAft>
                <a:spcPts val="1800"/>
              </a:spcAft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同时标识牌上还有能体现其特色的图标，我们可以直观地感受这种活动的特点。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ldLvl="0" animBg="1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218461" y="426777"/>
            <a:ext cx="1473219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79400" y="1158875"/>
            <a:ext cx="812800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所见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 清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·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袁枚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牧童骑黄牛，歌声振林樾。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意欲捕鸣蝉，忽然闭口立。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1" name="Picture 1" descr="C:\Users\Administrator\AppData\Roaming\Tencent\Users\541737432\QQ\WinTemp\RichOle\@SYIRUM3Y90XQDRO[TB727M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57875" y="727848"/>
            <a:ext cx="3028950" cy="22249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矩形 1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82775" y="2421890"/>
            <a:ext cx="490093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mù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 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zhèn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yuè </a:t>
            </a:r>
            <a:endParaRPr lang="en-US" altLang="zh-CN" sz="1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矩形 28"/>
          <p:cNvSpPr/>
          <p:nvPr>
            <p:custDataLst>
              <p:tags r:id="rId10"/>
            </p:custDataLst>
          </p:nvPr>
        </p:nvSpPr>
        <p:spPr>
          <a:xfrm>
            <a:off x="539552" y="699542"/>
            <a:ext cx="7786742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作者简介：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袁枚（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1716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－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1798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清代诗人、散文家。字子才，号简斋，晚年自号仓山居士、随园主人、随园老人。汉族，钱塘（今浙江杭州）人。乾隆四年进士，历任溧水、江宁等县知县，有政绩，四十岁即告归。在江宁小仓山下筑随园，吟咏其中。袁枚是乾嘉时期代表诗人之一，与赵翼、蒋士铨合称“乾隆三大家”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35200" y="1191608"/>
            <a:ext cx="45799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牧童骑黄牛，歌声振林樾。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1293813" y="2396038"/>
            <a:ext cx="2709862" cy="398780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牧童：指放牛的孩子。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1"/>
            </p:custDataLst>
          </p:nvPr>
        </p:nvSpPr>
        <p:spPr>
          <a:xfrm>
            <a:off x="4416424" y="2388100"/>
            <a:ext cx="3927476" cy="398780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振：振荡。说明牧童的歌声嘹亮。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7503" y="3111337"/>
            <a:ext cx="72948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牧童骑在黄牛背上，嘹亮的歌声在林中回荡。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976" y="619276"/>
            <a:ext cx="1249680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en-US" sz="2800" kern="100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译文</a:t>
            </a:r>
            <a:r>
              <a:rPr lang="zh-CN" altLang="zh-CN" sz="2800" kern="100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：</a:t>
            </a:r>
            <a:endParaRPr lang="zh-CN" altLang="zh-CN" sz="2800" kern="100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3"/>
          <p:cNvSpPr txBox="1"/>
          <p:nvPr/>
        </p:nvSpPr>
        <p:spPr>
          <a:xfrm>
            <a:off x="460375" y="501650"/>
            <a:ext cx="8128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32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zh-CN" altLang="zh-CN" sz="32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意欲捕鸣蝉，忽然闭口立。</a:t>
            </a:r>
            <a:endParaRPr lang="zh-CN" altLang="zh-CN" sz="32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0575" y="2701925"/>
            <a:ext cx="7553325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忽然想要捕捉树上鸣叫的知了，就马上停止唱歌，一声不响地站立在树下。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1271588" y="2166938"/>
            <a:ext cx="1350962" cy="398780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欲：想要。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1"/>
            </p:custDataLst>
          </p:nvPr>
        </p:nvSpPr>
        <p:spPr>
          <a:xfrm>
            <a:off x="4392613" y="2181225"/>
            <a:ext cx="1109662" cy="398780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鸣：叫。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2"/>
            </p:custDataLst>
          </p:nvPr>
        </p:nvSpPr>
        <p:spPr>
          <a:xfrm>
            <a:off x="2922588" y="2176463"/>
            <a:ext cx="1133475" cy="398780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捕：捉。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 bldLvl="0" animBg="1"/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755576" y="1275606"/>
            <a:ext cx="7239144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窗外十分安静，树枝不摇了。鸟儿不叫了，蝴蝶停在花朵上，好像都在听同学们读课文。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我愿意我是一个更夫，整夜在街上走，提了灯去追逐影子。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539552" y="1131590"/>
            <a:ext cx="8136904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交流内容：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本次“交流平台”让我们围绕有新鲜感的词句展开交流。教材呈现了两个有新鲜感的句子，一个选自本单元的课文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大青树下的小学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，一个选自泰戈尔的散文诗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职业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，并展示了两个学生对此所做的交流，旨在对本单元的学习内容和方法进行梳理和回顾，培养在课内外积累有新鲜感的词句的意识。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467544" y="1131590"/>
            <a:ext cx="8352928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交流指导：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）体会两个例句哪些地方有新鲜感？想一想在课内外阅读中有没有遇到类似的表达形式？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）分享在本单元及平时阅读中积累的有新鲜感的词句，可以是自己不熟悉的词句或比较特别的句式，谈谈自己的体会和收获。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）读书时，遇到有新鲜感的词句，要多读几遍，摘抄积累。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611560" y="1203598"/>
            <a:ext cx="8352928" cy="263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交流范例：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“ 窗外十分安静，树枝不摇了，鸟儿不叫了，蝴蝶停在花朵上，好像都在听同学们读课文。” 运用了拟人的修辞手法，通过对窗外景物的描写，侧面突出了校园环境的安静和同学们学习的认真。这样的写法很新鲜。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395536" y="1059582"/>
            <a:ext cx="8352928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交流范例：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花的学校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，“当雷云在天上轰响，六月的阵雨落下的时候，湿润的东风走过荒野，在竹林中吹着口笛”也运用了拟人的修辞手法，为我们勾勒了一幅大自然风雨交加的画面。这样有新鲜感的句子还有很多，需要我们在阅读的时候理解它们的妙处，并善于摘抄和积累，做到学以致用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467544" y="1275606"/>
            <a:ext cx="8352928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交流范例：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“我愿意我是一个更夫，整夜在街上走，提了灯去追逐影子。”这句话让我感受到了作者对更夫的羡慕， “提了灯去追逐影子”更是让人感到新颖而有深意。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这样的句子还有很多，需要我们在阅读的时候理解这些句子的妙处，并善于摘抄和积累，做到学以致用。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195216" y="500048"/>
            <a:ext cx="200052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2"/>
          <p:cNvSpPr txBox="1"/>
          <p:nvPr>
            <p:custDataLst>
              <p:tags r:id="rId10"/>
            </p:custDataLst>
          </p:nvPr>
        </p:nvSpPr>
        <p:spPr>
          <a:xfrm>
            <a:off x="927147" y="1198767"/>
            <a:ext cx="781685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79711"/>
              </a:buClr>
              <a:defRPr/>
            </a:pPr>
            <a:r>
              <a:rPr lang="zh-CN" altLang="en-US" sz="2400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/>
              </a:rPr>
              <a:t>下面的成语有什么特点？和同学交流你的发现。</a:t>
            </a:r>
            <a:endParaRPr lang="zh-CN" altLang="en-US" sz="2400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68680" y="1981835"/>
            <a:ext cx="775970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摇头晃脑    披头散发    张牙舞爪    提心吊胆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面红耳赤    手忙脚乱    眼疾手快    口干舌燥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矩形 1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06670" y="1827530"/>
            <a:ext cx="316865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zhǎo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diào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1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2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661795" y="2427605"/>
            <a:ext cx="638111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chì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               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jí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      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zào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lang="en-US" altLang="zh-CN" sz="1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59727" y="3291830"/>
            <a:ext cx="8364839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</a:rPr>
              <a:t>这些成语都含有身体部位的名称，而且每一个成语中都含有一组近义词，第一组成语中第一个字和第三个字意思相近，第二组成语中第二个字和第四个字意思相近，我们可以在理解词义的基础上学习运用这些成语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971600" y="1131590"/>
            <a:ext cx="8031162" cy="24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摇头晃脑：形容自得其乐或自以为是的样子。</a:t>
            </a:r>
            <a:endParaRPr lang="zh-CN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披头散发：形容头发长而散乱。</a:t>
            </a:r>
            <a:endParaRPr lang="zh-CN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</a:rPr>
              <a:t>张牙舞爪：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形容猖狂凶恶的样子</a:t>
            </a: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1701800" indent="-1701800" eaLnBrk="0" hangingPunct="0">
              <a:lnSpc>
                <a:spcPct val="150000"/>
              </a:lnSpc>
            </a:pP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</a:rPr>
              <a:t>提心吊胆：</a:t>
            </a:r>
            <a:r>
              <a:rPr lang="zh-CN" altLang="zh-CN" sz="26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形容十分担心或害怕。</a:t>
            </a:r>
            <a:endParaRPr lang="zh-CN" altLang="zh-CN" sz="26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01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94c6be1-8693-486f-a3a7-df3558d3336f}"/>
  <p:tag name="KSO_WM_UNIT_TYPE" val="i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2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13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14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DOC_GUID" val="{e6da1093-942a-4ae6-96c9-5de2b87aca2a}"/>
  <p:tag name="COMMONDATA" val="eyJoZGlkIjoiZWE3NjZlYjJkMjNiZjRmNDUwNDg2MDIyMjNiOTJhMjAifQ==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2061</Words>
  <Application>WPS 演示</Application>
  <PresentationFormat>全屏显示(16:9)</PresentationFormat>
  <Paragraphs>130</Paragraphs>
  <Slides>17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黑体</vt:lpstr>
      <vt:lpstr>Times New Roman</vt:lpstr>
      <vt:lpstr>Times New Roman</vt:lpstr>
      <vt:lpstr>Calibri</vt:lpstr>
      <vt:lpstr>等线</vt:lpstr>
      <vt:lpstr>微软雅黑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3</cp:revision>
  <dcterms:created xsi:type="dcterms:W3CDTF">2017-03-17T02:28:00Z</dcterms:created>
  <dcterms:modified xsi:type="dcterms:W3CDTF">2022-05-28T05:20:53Z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E237C9DEDC4C484E8F38FC8BA94C471C</vt:lpwstr>
  </property>
</Properties>
</file>