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732" r:id="rId4"/>
    <p:sldId id="733" r:id="rId6"/>
    <p:sldId id="734" r:id="rId7"/>
    <p:sldId id="735" r:id="rId8"/>
    <p:sldId id="736" r:id="rId9"/>
    <p:sldId id="737" r:id="rId10"/>
    <p:sldId id="738" r:id="rId11"/>
    <p:sldId id="739" r:id="rId12"/>
    <p:sldId id="740" r:id="rId13"/>
    <p:sldId id="741" r:id="rId14"/>
    <p:sldId id="742" r:id="rId15"/>
    <p:sldId id="743" r:id="rId16"/>
    <p:sldId id="744" r:id="rId17"/>
    <p:sldId id="745" r:id="rId18"/>
    <p:sldId id="746" r:id="rId19"/>
    <p:sldId id="747" r:id="rId20"/>
    <p:sldId id="748" r:id="rId21"/>
    <p:sldId id="749" r:id="rId22"/>
    <p:sldId id="750" r:id="rId23"/>
    <p:sldId id="751" r:id="rId24"/>
    <p:sldId id="752" r:id="rId25"/>
    <p:sldId id="753" r:id="rId26"/>
    <p:sldId id="754" r:id="rId27"/>
    <p:sldId id="755" r:id="rId28"/>
    <p:sldId id="756" r:id="rId29"/>
    <p:sldId id="757" r:id="rId30"/>
    <p:sldId id="758" r:id="rId31"/>
    <p:sldId id="759" r:id="rId32"/>
    <p:sldId id="760" r:id="rId33"/>
    <p:sldId id="761" r:id="rId34"/>
    <p:sldId id="762" r:id="rId35"/>
    <p:sldId id="763" r:id="rId36"/>
    <p:sldId id="764" r:id="rId37"/>
    <p:sldId id="765" r:id="rId38"/>
    <p:sldId id="766" r:id="rId39"/>
    <p:sldId id="767" r:id="rId40"/>
    <p:sldId id="768" r:id="rId41"/>
    <p:sldId id="769" r:id="rId42"/>
    <p:sldId id="770" r:id="rId43"/>
    <p:sldId id="771" r:id="rId44"/>
    <p:sldId id="772" r:id="rId45"/>
    <p:sldId id="773" r:id="rId46"/>
    <p:sldId id="774" r:id="rId47"/>
    <p:sldId id="775" r:id="rId48"/>
    <p:sldId id="776" r:id="rId49"/>
    <p:sldId id="777" r:id="rId50"/>
    <p:sldId id="778" r:id="rId51"/>
    <p:sldId id="779" r:id="rId52"/>
    <p:sldId id="780" r:id="rId53"/>
    <p:sldId id="781" r:id="rId54"/>
  </p:sldIdLst>
  <p:sldSz cx="9144000" cy="5143500" type="screen16x9"/>
  <p:notesSz cx="6858000" cy="9144000"/>
  <p:custDataLst>
    <p:tags r:id="rId5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48" autoAdjust="0"/>
    <p:restoredTop sz="94270" autoAdjust="0"/>
  </p:normalViewPr>
  <p:slideViewPr>
    <p:cSldViewPr snapToGrid="0">
      <p:cViewPr varScale="1">
        <p:scale>
          <a:sx n="90" d="100"/>
          <a:sy n="90" d="100"/>
        </p:scale>
        <p:origin x="696" y="78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9" Type="http://schemas.openxmlformats.org/officeDocument/2006/relationships/tags" Target="tags/tag667.xml"/><Relationship Id="rId58" Type="http://schemas.openxmlformats.org/officeDocument/2006/relationships/commentAuthors" Target="commentAuthors.xml"/><Relationship Id="rId57" Type="http://schemas.openxmlformats.org/officeDocument/2006/relationships/tableStyles" Target="tableStyles.xml"/><Relationship Id="rId56" Type="http://schemas.openxmlformats.org/officeDocument/2006/relationships/viewProps" Target="viewProps.xml"/><Relationship Id="rId55" Type="http://schemas.openxmlformats.org/officeDocument/2006/relationships/presProps" Target="presProps.xml"/><Relationship Id="rId54" Type="http://schemas.openxmlformats.org/officeDocument/2006/relationships/slide" Target="slides/slide50.xml"/><Relationship Id="rId53" Type="http://schemas.openxmlformats.org/officeDocument/2006/relationships/slide" Target="slides/slide49.xml"/><Relationship Id="rId52" Type="http://schemas.openxmlformats.org/officeDocument/2006/relationships/slide" Target="slides/slide48.xml"/><Relationship Id="rId51" Type="http://schemas.openxmlformats.org/officeDocument/2006/relationships/slide" Target="slides/slide47.xml"/><Relationship Id="rId50" Type="http://schemas.openxmlformats.org/officeDocument/2006/relationships/slide" Target="slides/slide46.xml"/><Relationship Id="rId5" Type="http://schemas.openxmlformats.org/officeDocument/2006/relationships/notesMaster" Target="notesMasters/notesMaster1.xml"/><Relationship Id="rId49" Type="http://schemas.openxmlformats.org/officeDocument/2006/relationships/slide" Target="slides/slide4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2.xml"/><Relationship Id="rId8" Type="http://schemas.openxmlformats.org/officeDocument/2006/relationships/tags" Target="../tags/tag331.xml"/><Relationship Id="rId7" Type="http://schemas.openxmlformats.org/officeDocument/2006/relationships/tags" Target="../tags/tag330.xml"/><Relationship Id="rId6" Type="http://schemas.openxmlformats.org/officeDocument/2006/relationships/tags" Target="../tags/tag329.xml"/><Relationship Id="rId5" Type="http://schemas.openxmlformats.org/officeDocument/2006/relationships/tags" Target="../tags/tag328.xml"/><Relationship Id="rId4" Type="http://schemas.openxmlformats.org/officeDocument/2006/relationships/tags" Target="../tags/tag327.xml"/><Relationship Id="rId3" Type="http://schemas.openxmlformats.org/officeDocument/2006/relationships/tags" Target="../tags/tag326.xml"/><Relationship Id="rId2" Type="http://schemas.openxmlformats.org/officeDocument/2006/relationships/tags" Target="../tags/tag325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33.xml"/><Relationship Id="rId10" Type="http://schemas.openxmlformats.org/officeDocument/2006/relationships/image" Target="../media/image10.png"/><Relationship Id="rId1" Type="http://schemas.openxmlformats.org/officeDocument/2006/relationships/tags" Target="../tags/tag324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2.xml"/><Relationship Id="rId8" Type="http://schemas.openxmlformats.org/officeDocument/2006/relationships/tags" Target="../tags/tag341.xml"/><Relationship Id="rId7" Type="http://schemas.openxmlformats.org/officeDocument/2006/relationships/tags" Target="../tags/tag340.xml"/><Relationship Id="rId6" Type="http://schemas.openxmlformats.org/officeDocument/2006/relationships/tags" Target="../tags/tag339.xml"/><Relationship Id="rId5" Type="http://schemas.openxmlformats.org/officeDocument/2006/relationships/tags" Target="../tags/tag338.xml"/><Relationship Id="rId4" Type="http://schemas.openxmlformats.org/officeDocument/2006/relationships/tags" Target="../tags/tag337.xml"/><Relationship Id="rId3" Type="http://schemas.openxmlformats.org/officeDocument/2006/relationships/tags" Target="../tags/tag336.xml"/><Relationship Id="rId2" Type="http://schemas.openxmlformats.org/officeDocument/2006/relationships/tags" Target="../tags/tag33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43.xml"/><Relationship Id="rId1" Type="http://schemas.openxmlformats.org/officeDocument/2006/relationships/tags" Target="../tags/tag334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2.xml"/><Relationship Id="rId8" Type="http://schemas.openxmlformats.org/officeDocument/2006/relationships/tags" Target="../tags/tag351.xml"/><Relationship Id="rId7" Type="http://schemas.openxmlformats.org/officeDocument/2006/relationships/tags" Target="../tags/tag350.xml"/><Relationship Id="rId6" Type="http://schemas.openxmlformats.org/officeDocument/2006/relationships/tags" Target="../tags/tag349.xml"/><Relationship Id="rId5" Type="http://schemas.openxmlformats.org/officeDocument/2006/relationships/tags" Target="../tags/tag348.xml"/><Relationship Id="rId4" Type="http://schemas.openxmlformats.org/officeDocument/2006/relationships/tags" Target="../tags/tag347.xml"/><Relationship Id="rId3" Type="http://schemas.openxmlformats.org/officeDocument/2006/relationships/tags" Target="../tags/tag346.xml"/><Relationship Id="rId2" Type="http://schemas.openxmlformats.org/officeDocument/2006/relationships/tags" Target="../tags/tag34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53.xml"/><Relationship Id="rId1" Type="http://schemas.openxmlformats.org/officeDocument/2006/relationships/tags" Target="../tags/tag344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62.xml"/><Relationship Id="rId8" Type="http://schemas.openxmlformats.org/officeDocument/2006/relationships/tags" Target="../tags/tag361.xml"/><Relationship Id="rId7" Type="http://schemas.openxmlformats.org/officeDocument/2006/relationships/tags" Target="../tags/tag360.xml"/><Relationship Id="rId6" Type="http://schemas.openxmlformats.org/officeDocument/2006/relationships/tags" Target="../tags/tag359.xml"/><Relationship Id="rId5" Type="http://schemas.openxmlformats.org/officeDocument/2006/relationships/tags" Target="../tags/tag358.xml"/><Relationship Id="rId4" Type="http://schemas.openxmlformats.org/officeDocument/2006/relationships/tags" Target="../tags/tag357.xml"/><Relationship Id="rId3" Type="http://schemas.openxmlformats.org/officeDocument/2006/relationships/tags" Target="../tags/tag356.xml"/><Relationship Id="rId2" Type="http://schemas.openxmlformats.org/officeDocument/2006/relationships/tags" Target="../tags/tag35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63.xml"/><Relationship Id="rId1" Type="http://schemas.openxmlformats.org/officeDocument/2006/relationships/tags" Target="../tags/tag35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72.xml"/><Relationship Id="rId8" Type="http://schemas.openxmlformats.org/officeDocument/2006/relationships/tags" Target="../tags/tag371.xml"/><Relationship Id="rId7" Type="http://schemas.openxmlformats.org/officeDocument/2006/relationships/tags" Target="../tags/tag370.xml"/><Relationship Id="rId6" Type="http://schemas.openxmlformats.org/officeDocument/2006/relationships/tags" Target="../tags/tag369.xml"/><Relationship Id="rId5" Type="http://schemas.openxmlformats.org/officeDocument/2006/relationships/tags" Target="../tags/tag368.xml"/><Relationship Id="rId4" Type="http://schemas.openxmlformats.org/officeDocument/2006/relationships/tags" Target="../tags/tag367.xml"/><Relationship Id="rId3" Type="http://schemas.openxmlformats.org/officeDocument/2006/relationships/tags" Target="../tags/tag366.xml"/><Relationship Id="rId2" Type="http://schemas.openxmlformats.org/officeDocument/2006/relationships/tags" Target="../tags/tag36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73.xml"/><Relationship Id="rId1" Type="http://schemas.openxmlformats.org/officeDocument/2006/relationships/tags" Target="../tags/tag364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82.xml"/><Relationship Id="rId8" Type="http://schemas.openxmlformats.org/officeDocument/2006/relationships/tags" Target="../tags/tag381.xml"/><Relationship Id="rId7" Type="http://schemas.openxmlformats.org/officeDocument/2006/relationships/tags" Target="../tags/tag380.xml"/><Relationship Id="rId6" Type="http://schemas.openxmlformats.org/officeDocument/2006/relationships/tags" Target="../tags/tag379.xml"/><Relationship Id="rId5" Type="http://schemas.openxmlformats.org/officeDocument/2006/relationships/tags" Target="../tags/tag378.xml"/><Relationship Id="rId4" Type="http://schemas.openxmlformats.org/officeDocument/2006/relationships/tags" Target="../tags/tag377.xml"/><Relationship Id="rId3" Type="http://schemas.openxmlformats.org/officeDocument/2006/relationships/tags" Target="../tags/tag376.xml"/><Relationship Id="rId2" Type="http://schemas.openxmlformats.org/officeDocument/2006/relationships/tags" Target="../tags/tag37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83.xml"/><Relationship Id="rId1" Type="http://schemas.openxmlformats.org/officeDocument/2006/relationships/tags" Target="../tags/tag374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392.xml"/><Relationship Id="rId8" Type="http://schemas.openxmlformats.org/officeDocument/2006/relationships/tags" Target="../tags/tag391.xml"/><Relationship Id="rId7" Type="http://schemas.openxmlformats.org/officeDocument/2006/relationships/tags" Target="../tags/tag390.xml"/><Relationship Id="rId6" Type="http://schemas.openxmlformats.org/officeDocument/2006/relationships/tags" Target="../tags/tag389.xml"/><Relationship Id="rId5" Type="http://schemas.openxmlformats.org/officeDocument/2006/relationships/tags" Target="../tags/tag388.xml"/><Relationship Id="rId4" Type="http://schemas.openxmlformats.org/officeDocument/2006/relationships/tags" Target="../tags/tag387.xml"/><Relationship Id="rId3" Type="http://schemas.openxmlformats.org/officeDocument/2006/relationships/tags" Target="../tags/tag386.xml"/><Relationship Id="rId2" Type="http://schemas.openxmlformats.org/officeDocument/2006/relationships/tags" Target="../tags/tag38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93.xml"/><Relationship Id="rId1" Type="http://schemas.openxmlformats.org/officeDocument/2006/relationships/tags" Target="../tags/tag384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02.xml"/><Relationship Id="rId8" Type="http://schemas.openxmlformats.org/officeDocument/2006/relationships/tags" Target="../tags/tag401.xml"/><Relationship Id="rId7" Type="http://schemas.openxmlformats.org/officeDocument/2006/relationships/tags" Target="../tags/tag400.xml"/><Relationship Id="rId6" Type="http://schemas.openxmlformats.org/officeDocument/2006/relationships/tags" Target="../tags/tag399.xml"/><Relationship Id="rId5" Type="http://schemas.openxmlformats.org/officeDocument/2006/relationships/tags" Target="../tags/tag398.xml"/><Relationship Id="rId4" Type="http://schemas.openxmlformats.org/officeDocument/2006/relationships/tags" Target="../tags/tag397.xml"/><Relationship Id="rId3" Type="http://schemas.openxmlformats.org/officeDocument/2006/relationships/tags" Target="../tags/tag396.xml"/><Relationship Id="rId2" Type="http://schemas.openxmlformats.org/officeDocument/2006/relationships/tags" Target="../tags/tag39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03.xml"/><Relationship Id="rId1" Type="http://schemas.openxmlformats.org/officeDocument/2006/relationships/tags" Target="../tags/tag394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12.xml"/><Relationship Id="rId8" Type="http://schemas.openxmlformats.org/officeDocument/2006/relationships/tags" Target="../tags/tag411.xml"/><Relationship Id="rId7" Type="http://schemas.openxmlformats.org/officeDocument/2006/relationships/tags" Target="../tags/tag410.xml"/><Relationship Id="rId6" Type="http://schemas.openxmlformats.org/officeDocument/2006/relationships/tags" Target="../tags/tag409.xml"/><Relationship Id="rId5" Type="http://schemas.openxmlformats.org/officeDocument/2006/relationships/tags" Target="../tags/tag408.xml"/><Relationship Id="rId4" Type="http://schemas.openxmlformats.org/officeDocument/2006/relationships/tags" Target="../tags/tag407.xml"/><Relationship Id="rId3" Type="http://schemas.openxmlformats.org/officeDocument/2006/relationships/tags" Target="../tags/tag406.xml"/><Relationship Id="rId2" Type="http://schemas.openxmlformats.org/officeDocument/2006/relationships/tags" Target="../tags/tag40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13.xml"/><Relationship Id="rId1" Type="http://schemas.openxmlformats.org/officeDocument/2006/relationships/tags" Target="../tags/tag404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22.xml"/><Relationship Id="rId8" Type="http://schemas.openxmlformats.org/officeDocument/2006/relationships/tags" Target="../tags/tag421.xml"/><Relationship Id="rId7" Type="http://schemas.openxmlformats.org/officeDocument/2006/relationships/tags" Target="../tags/tag420.xml"/><Relationship Id="rId6" Type="http://schemas.openxmlformats.org/officeDocument/2006/relationships/tags" Target="../tags/tag419.xml"/><Relationship Id="rId5" Type="http://schemas.openxmlformats.org/officeDocument/2006/relationships/tags" Target="../tags/tag418.xml"/><Relationship Id="rId4" Type="http://schemas.openxmlformats.org/officeDocument/2006/relationships/tags" Target="../tags/tag417.xml"/><Relationship Id="rId3" Type="http://schemas.openxmlformats.org/officeDocument/2006/relationships/tags" Target="../tags/tag416.xml"/><Relationship Id="rId2" Type="http://schemas.openxmlformats.org/officeDocument/2006/relationships/tags" Target="../tags/tag41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23.xml"/><Relationship Id="rId1" Type="http://schemas.openxmlformats.org/officeDocument/2006/relationships/tags" Target="../tags/tag414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32.xml"/><Relationship Id="rId8" Type="http://schemas.openxmlformats.org/officeDocument/2006/relationships/tags" Target="../tags/tag431.xml"/><Relationship Id="rId7" Type="http://schemas.openxmlformats.org/officeDocument/2006/relationships/tags" Target="../tags/tag430.xml"/><Relationship Id="rId6" Type="http://schemas.openxmlformats.org/officeDocument/2006/relationships/tags" Target="../tags/tag429.xml"/><Relationship Id="rId5" Type="http://schemas.openxmlformats.org/officeDocument/2006/relationships/tags" Target="../tags/tag428.xml"/><Relationship Id="rId4" Type="http://schemas.openxmlformats.org/officeDocument/2006/relationships/tags" Target="../tags/tag427.xml"/><Relationship Id="rId3" Type="http://schemas.openxmlformats.org/officeDocument/2006/relationships/tags" Target="../tags/tag426.xml"/><Relationship Id="rId2" Type="http://schemas.openxmlformats.org/officeDocument/2006/relationships/tags" Target="../tags/tag42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33.xml"/><Relationship Id="rId1" Type="http://schemas.openxmlformats.org/officeDocument/2006/relationships/tags" Target="../tags/tag424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42.xml"/><Relationship Id="rId8" Type="http://schemas.openxmlformats.org/officeDocument/2006/relationships/tags" Target="../tags/tag441.xml"/><Relationship Id="rId7" Type="http://schemas.openxmlformats.org/officeDocument/2006/relationships/tags" Target="../tags/tag440.xml"/><Relationship Id="rId6" Type="http://schemas.openxmlformats.org/officeDocument/2006/relationships/tags" Target="../tags/tag439.xml"/><Relationship Id="rId5" Type="http://schemas.openxmlformats.org/officeDocument/2006/relationships/tags" Target="../tags/tag438.xml"/><Relationship Id="rId4" Type="http://schemas.openxmlformats.org/officeDocument/2006/relationships/tags" Target="../tags/tag437.xml"/><Relationship Id="rId3" Type="http://schemas.openxmlformats.org/officeDocument/2006/relationships/tags" Target="../tags/tag436.xml"/><Relationship Id="rId2" Type="http://schemas.openxmlformats.org/officeDocument/2006/relationships/tags" Target="../tags/tag435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43.xml"/><Relationship Id="rId10" Type="http://schemas.openxmlformats.org/officeDocument/2006/relationships/image" Target="../media/image11.png"/><Relationship Id="rId1" Type="http://schemas.openxmlformats.org/officeDocument/2006/relationships/tags" Target="../tags/tag434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452.xml"/><Relationship Id="rId8" Type="http://schemas.openxmlformats.org/officeDocument/2006/relationships/tags" Target="../tags/tag451.xml"/><Relationship Id="rId7" Type="http://schemas.openxmlformats.org/officeDocument/2006/relationships/tags" Target="../tags/tag450.xml"/><Relationship Id="rId6" Type="http://schemas.openxmlformats.org/officeDocument/2006/relationships/tags" Target="../tags/tag449.xml"/><Relationship Id="rId5" Type="http://schemas.openxmlformats.org/officeDocument/2006/relationships/tags" Target="../tags/tag448.xml"/><Relationship Id="rId4" Type="http://schemas.openxmlformats.org/officeDocument/2006/relationships/tags" Target="../tags/tag447.xml"/><Relationship Id="rId3" Type="http://schemas.openxmlformats.org/officeDocument/2006/relationships/tags" Target="../tags/tag446.xml"/><Relationship Id="rId2" Type="http://schemas.openxmlformats.org/officeDocument/2006/relationships/tags" Target="../tags/tag44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53.xml"/><Relationship Id="rId1" Type="http://schemas.openxmlformats.org/officeDocument/2006/relationships/tags" Target="../tags/tag444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62.xml"/><Relationship Id="rId8" Type="http://schemas.openxmlformats.org/officeDocument/2006/relationships/tags" Target="../tags/tag461.xml"/><Relationship Id="rId7" Type="http://schemas.openxmlformats.org/officeDocument/2006/relationships/tags" Target="../tags/tag460.xml"/><Relationship Id="rId6" Type="http://schemas.openxmlformats.org/officeDocument/2006/relationships/tags" Target="../tags/tag459.xml"/><Relationship Id="rId5" Type="http://schemas.openxmlformats.org/officeDocument/2006/relationships/tags" Target="../tags/tag458.xml"/><Relationship Id="rId4" Type="http://schemas.openxmlformats.org/officeDocument/2006/relationships/tags" Target="../tags/tag457.xml"/><Relationship Id="rId3" Type="http://schemas.openxmlformats.org/officeDocument/2006/relationships/tags" Target="../tags/tag456.xml"/><Relationship Id="rId2" Type="http://schemas.openxmlformats.org/officeDocument/2006/relationships/tags" Target="../tags/tag45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63.xml"/><Relationship Id="rId1" Type="http://schemas.openxmlformats.org/officeDocument/2006/relationships/tags" Target="../tags/tag454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72.xml"/><Relationship Id="rId8" Type="http://schemas.openxmlformats.org/officeDocument/2006/relationships/tags" Target="../tags/tag471.xml"/><Relationship Id="rId7" Type="http://schemas.openxmlformats.org/officeDocument/2006/relationships/tags" Target="../tags/tag470.xml"/><Relationship Id="rId6" Type="http://schemas.openxmlformats.org/officeDocument/2006/relationships/tags" Target="../tags/tag469.xml"/><Relationship Id="rId5" Type="http://schemas.openxmlformats.org/officeDocument/2006/relationships/tags" Target="../tags/tag468.xml"/><Relationship Id="rId4" Type="http://schemas.openxmlformats.org/officeDocument/2006/relationships/tags" Target="../tags/tag467.xml"/><Relationship Id="rId3" Type="http://schemas.openxmlformats.org/officeDocument/2006/relationships/tags" Target="../tags/tag466.xml"/><Relationship Id="rId2" Type="http://schemas.openxmlformats.org/officeDocument/2006/relationships/tags" Target="../tags/tag465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74.xml"/><Relationship Id="rId11" Type="http://schemas.openxmlformats.org/officeDocument/2006/relationships/image" Target="../media/image11.png"/><Relationship Id="rId10" Type="http://schemas.openxmlformats.org/officeDocument/2006/relationships/tags" Target="../tags/tag473.xml"/><Relationship Id="rId1" Type="http://schemas.openxmlformats.org/officeDocument/2006/relationships/tags" Target="../tags/tag464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483.xml"/><Relationship Id="rId8" Type="http://schemas.openxmlformats.org/officeDocument/2006/relationships/tags" Target="../tags/tag482.xml"/><Relationship Id="rId7" Type="http://schemas.openxmlformats.org/officeDocument/2006/relationships/tags" Target="../tags/tag481.xml"/><Relationship Id="rId6" Type="http://schemas.openxmlformats.org/officeDocument/2006/relationships/tags" Target="../tags/tag480.xml"/><Relationship Id="rId5" Type="http://schemas.openxmlformats.org/officeDocument/2006/relationships/tags" Target="../tags/tag479.xml"/><Relationship Id="rId4" Type="http://schemas.openxmlformats.org/officeDocument/2006/relationships/tags" Target="../tags/tag478.xml"/><Relationship Id="rId3" Type="http://schemas.openxmlformats.org/officeDocument/2006/relationships/tags" Target="../tags/tag477.xml"/><Relationship Id="rId2" Type="http://schemas.openxmlformats.org/officeDocument/2006/relationships/tags" Target="../tags/tag476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85.xml"/><Relationship Id="rId10" Type="http://schemas.openxmlformats.org/officeDocument/2006/relationships/tags" Target="../tags/tag484.xml"/><Relationship Id="rId1" Type="http://schemas.openxmlformats.org/officeDocument/2006/relationships/tags" Target="../tags/tag475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494.xml"/><Relationship Id="rId8" Type="http://schemas.openxmlformats.org/officeDocument/2006/relationships/tags" Target="../tags/tag493.xml"/><Relationship Id="rId7" Type="http://schemas.openxmlformats.org/officeDocument/2006/relationships/tags" Target="../tags/tag492.xml"/><Relationship Id="rId6" Type="http://schemas.openxmlformats.org/officeDocument/2006/relationships/tags" Target="../tags/tag491.xml"/><Relationship Id="rId5" Type="http://schemas.openxmlformats.org/officeDocument/2006/relationships/tags" Target="../tags/tag490.xml"/><Relationship Id="rId4" Type="http://schemas.openxmlformats.org/officeDocument/2006/relationships/tags" Target="../tags/tag489.xml"/><Relationship Id="rId3" Type="http://schemas.openxmlformats.org/officeDocument/2006/relationships/tags" Target="../tags/tag488.xml"/><Relationship Id="rId2" Type="http://schemas.openxmlformats.org/officeDocument/2006/relationships/tags" Target="../tags/tag487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95.xml"/><Relationship Id="rId1" Type="http://schemas.openxmlformats.org/officeDocument/2006/relationships/tags" Target="../tags/tag486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504.xml"/><Relationship Id="rId8" Type="http://schemas.openxmlformats.org/officeDocument/2006/relationships/tags" Target="../tags/tag503.xml"/><Relationship Id="rId7" Type="http://schemas.openxmlformats.org/officeDocument/2006/relationships/tags" Target="../tags/tag502.xml"/><Relationship Id="rId6" Type="http://schemas.openxmlformats.org/officeDocument/2006/relationships/tags" Target="../tags/tag501.xml"/><Relationship Id="rId5" Type="http://schemas.openxmlformats.org/officeDocument/2006/relationships/tags" Target="../tags/tag500.xml"/><Relationship Id="rId4" Type="http://schemas.openxmlformats.org/officeDocument/2006/relationships/tags" Target="../tags/tag499.xml"/><Relationship Id="rId3" Type="http://schemas.openxmlformats.org/officeDocument/2006/relationships/tags" Target="../tags/tag498.xml"/><Relationship Id="rId2" Type="http://schemas.openxmlformats.org/officeDocument/2006/relationships/tags" Target="../tags/tag497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505.xml"/><Relationship Id="rId1" Type="http://schemas.openxmlformats.org/officeDocument/2006/relationships/tags" Target="../tags/tag496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514.xml"/><Relationship Id="rId8" Type="http://schemas.openxmlformats.org/officeDocument/2006/relationships/tags" Target="../tags/tag513.xml"/><Relationship Id="rId7" Type="http://schemas.openxmlformats.org/officeDocument/2006/relationships/tags" Target="../tags/tag512.xml"/><Relationship Id="rId6" Type="http://schemas.openxmlformats.org/officeDocument/2006/relationships/tags" Target="../tags/tag511.xml"/><Relationship Id="rId5" Type="http://schemas.openxmlformats.org/officeDocument/2006/relationships/tags" Target="../tags/tag510.xml"/><Relationship Id="rId4" Type="http://schemas.openxmlformats.org/officeDocument/2006/relationships/tags" Target="../tags/tag509.xml"/><Relationship Id="rId3" Type="http://schemas.openxmlformats.org/officeDocument/2006/relationships/tags" Target="../tags/tag508.xml"/><Relationship Id="rId2" Type="http://schemas.openxmlformats.org/officeDocument/2006/relationships/tags" Target="../tags/tag507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515.xml"/><Relationship Id="rId1" Type="http://schemas.openxmlformats.org/officeDocument/2006/relationships/tags" Target="../tags/tag506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524.xml"/><Relationship Id="rId8" Type="http://schemas.openxmlformats.org/officeDocument/2006/relationships/tags" Target="../tags/tag523.xml"/><Relationship Id="rId7" Type="http://schemas.openxmlformats.org/officeDocument/2006/relationships/tags" Target="../tags/tag522.xml"/><Relationship Id="rId6" Type="http://schemas.openxmlformats.org/officeDocument/2006/relationships/tags" Target="../tags/tag521.xml"/><Relationship Id="rId5" Type="http://schemas.openxmlformats.org/officeDocument/2006/relationships/tags" Target="../tags/tag520.xml"/><Relationship Id="rId4" Type="http://schemas.openxmlformats.org/officeDocument/2006/relationships/tags" Target="../tags/tag519.xml"/><Relationship Id="rId3" Type="http://schemas.openxmlformats.org/officeDocument/2006/relationships/tags" Target="../tags/tag518.xml"/><Relationship Id="rId2" Type="http://schemas.openxmlformats.org/officeDocument/2006/relationships/tags" Target="../tags/tag517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525.xml"/><Relationship Id="rId1" Type="http://schemas.openxmlformats.org/officeDocument/2006/relationships/tags" Target="../tags/tag516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51.xml"/><Relationship Id="rId10" Type="http://schemas.openxmlformats.org/officeDocument/2006/relationships/tags" Target="../tags/tag250.xml"/><Relationship Id="rId1" Type="http://schemas.openxmlformats.org/officeDocument/2006/relationships/tags" Target="../tags/tag241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tags" Target="../tags/tag534.xml"/><Relationship Id="rId8" Type="http://schemas.openxmlformats.org/officeDocument/2006/relationships/tags" Target="../tags/tag533.xml"/><Relationship Id="rId7" Type="http://schemas.openxmlformats.org/officeDocument/2006/relationships/tags" Target="../tags/tag532.xml"/><Relationship Id="rId6" Type="http://schemas.openxmlformats.org/officeDocument/2006/relationships/tags" Target="../tags/tag531.xml"/><Relationship Id="rId5" Type="http://schemas.openxmlformats.org/officeDocument/2006/relationships/tags" Target="../tags/tag530.xml"/><Relationship Id="rId4" Type="http://schemas.openxmlformats.org/officeDocument/2006/relationships/tags" Target="../tags/tag529.xml"/><Relationship Id="rId3" Type="http://schemas.openxmlformats.org/officeDocument/2006/relationships/tags" Target="../tags/tag528.xml"/><Relationship Id="rId2" Type="http://schemas.openxmlformats.org/officeDocument/2006/relationships/tags" Target="../tags/tag527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535.xml"/><Relationship Id="rId1" Type="http://schemas.openxmlformats.org/officeDocument/2006/relationships/tags" Target="../tags/tag526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tags" Target="../tags/tag544.xml"/><Relationship Id="rId8" Type="http://schemas.openxmlformats.org/officeDocument/2006/relationships/tags" Target="../tags/tag543.xml"/><Relationship Id="rId7" Type="http://schemas.openxmlformats.org/officeDocument/2006/relationships/tags" Target="../tags/tag542.xml"/><Relationship Id="rId6" Type="http://schemas.openxmlformats.org/officeDocument/2006/relationships/tags" Target="../tags/tag541.xml"/><Relationship Id="rId5" Type="http://schemas.openxmlformats.org/officeDocument/2006/relationships/tags" Target="../tags/tag540.xml"/><Relationship Id="rId4" Type="http://schemas.openxmlformats.org/officeDocument/2006/relationships/tags" Target="../tags/tag539.xml"/><Relationship Id="rId3" Type="http://schemas.openxmlformats.org/officeDocument/2006/relationships/tags" Target="../tags/tag538.xml"/><Relationship Id="rId2" Type="http://schemas.openxmlformats.org/officeDocument/2006/relationships/tags" Target="../tags/tag537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545.xml"/><Relationship Id="rId10" Type="http://schemas.openxmlformats.org/officeDocument/2006/relationships/image" Target="../media/image11.png"/><Relationship Id="rId1" Type="http://schemas.openxmlformats.org/officeDocument/2006/relationships/tags" Target="../tags/tag536.xml"/></Relationships>
</file>

<file path=ppt/slides/_rels/slide32.xml.rels><?xml version="1.0" encoding="UTF-8" standalone="yes"?>
<Relationships xmlns="http://schemas.openxmlformats.org/package/2006/relationships"><Relationship Id="rId9" Type="http://schemas.openxmlformats.org/officeDocument/2006/relationships/tags" Target="../tags/tag554.xml"/><Relationship Id="rId8" Type="http://schemas.openxmlformats.org/officeDocument/2006/relationships/tags" Target="../tags/tag553.xml"/><Relationship Id="rId7" Type="http://schemas.openxmlformats.org/officeDocument/2006/relationships/tags" Target="../tags/tag552.xml"/><Relationship Id="rId6" Type="http://schemas.openxmlformats.org/officeDocument/2006/relationships/tags" Target="../tags/tag551.xml"/><Relationship Id="rId5" Type="http://schemas.openxmlformats.org/officeDocument/2006/relationships/tags" Target="../tags/tag550.xml"/><Relationship Id="rId4" Type="http://schemas.openxmlformats.org/officeDocument/2006/relationships/tags" Target="../tags/tag549.xml"/><Relationship Id="rId3" Type="http://schemas.openxmlformats.org/officeDocument/2006/relationships/tags" Target="../tags/tag548.xml"/><Relationship Id="rId2" Type="http://schemas.openxmlformats.org/officeDocument/2006/relationships/tags" Target="../tags/tag547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555.xml"/><Relationship Id="rId1" Type="http://schemas.openxmlformats.org/officeDocument/2006/relationships/tags" Target="../tags/tag546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tags" Target="../tags/tag564.xml"/><Relationship Id="rId8" Type="http://schemas.openxmlformats.org/officeDocument/2006/relationships/tags" Target="../tags/tag563.xml"/><Relationship Id="rId7" Type="http://schemas.openxmlformats.org/officeDocument/2006/relationships/tags" Target="../tags/tag562.xml"/><Relationship Id="rId6" Type="http://schemas.openxmlformats.org/officeDocument/2006/relationships/tags" Target="../tags/tag561.xml"/><Relationship Id="rId5" Type="http://schemas.openxmlformats.org/officeDocument/2006/relationships/tags" Target="../tags/tag560.xml"/><Relationship Id="rId4" Type="http://schemas.openxmlformats.org/officeDocument/2006/relationships/tags" Target="../tags/tag559.xml"/><Relationship Id="rId3" Type="http://schemas.openxmlformats.org/officeDocument/2006/relationships/tags" Target="../tags/tag558.xml"/><Relationship Id="rId2" Type="http://schemas.openxmlformats.org/officeDocument/2006/relationships/tags" Target="../tags/tag557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565.xml"/><Relationship Id="rId10" Type="http://schemas.openxmlformats.org/officeDocument/2006/relationships/image" Target="../media/image11.png"/><Relationship Id="rId1" Type="http://schemas.openxmlformats.org/officeDocument/2006/relationships/tags" Target="../tags/tag556.xml"/></Relationships>
</file>

<file path=ppt/slides/_rels/slide34.xml.rels><?xml version="1.0" encoding="UTF-8" standalone="yes"?>
<Relationships xmlns="http://schemas.openxmlformats.org/package/2006/relationships"><Relationship Id="rId9" Type="http://schemas.openxmlformats.org/officeDocument/2006/relationships/tags" Target="../tags/tag574.xml"/><Relationship Id="rId8" Type="http://schemas.openxmlformats.org/officeDocument/2006/relationships/tags" Target="../tags/tag573.xml"/><Relationship Id="rId7" Type="http://schemas.openxmlformats.org/officeDocument/2006/relationships/tags" Target="../tags/tag572.xml"/><Relationship Id="rId6" Type="http://schemas.openxmlformats.org/officeDocument/2006/relationships/tags" Target="../tags/tag571.xml"/><Relationship Id="rId5" Type="http://schemas.openxmlformats.org/officeDocument/2006/relationships/tags" Target="../tags/tag570.xml"/><Relationship Id="rId4" Type="http://schemas.openxmlformats.org/officeDocument/2006/relationships/tags" Target="../tags/tag569.xml"/><Relationship Id="rId3" Type="http://schemas.openxmlformats.org/officeDocument/2006/relationships/tags" Target="../tags/tag568.xml"/><Relationship Id="rId2" Type="http://schemas.openxmlformats.org/officeDocument/2006/relationships/tags" Target="../tags/tag567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575.xml"/><Relationship Id="rId10" Type="http://schemas.openxmlformats.org/officeDocument/2006/relationships/image" Target="../media/image10.png"/><Relationship Id="rId1" Type="http://schemas.openxmlformats.org/officeDocument/2006/relationships/tags" Target="../tags/tag566.xml"/></Relationships>
</file>

<file path=ppt/slides/_rels/slide35.xml.rels><?xml version="1.0" encoding="UTF-8" standalone="yes"?>
<Relationships xmlns="http://schemas.openxmlformats.org/package/2006/relationships"><Relationship Id="rId9" Type="http://schemas.openxmlformats.org/officeDocument/2006/relationships/tags" Target="../tags/tag584.xml"/><Relationship Id="rId8" Type="http://schemas.openxmlformats.org/officeDocument/2006/relationships/tags" Target="../tags/tag583.xml"/><Relationship Id="rId7" Type="http://schemas.openxmlformats.org/officeDocument/2006/relationships/tags" Target="../tags/tag582.xml"/><Relationship Id="rId6" Type="http://schemas.openxmlformats.org/officeDocument/2006/relationships/tags" Target="../tags/tag581.xml"/><Relationship Id="rId5" Type="http://schemas.openxmlformats.org/officeDocument/2006/relationships/tags" Target="../tags/tag580.xml"/><Relationship Id="rId4" Type="http://schemas.openxmlformats.org/officeDocument/2006/relationships/tags" Target="../tags/tag579.xml"/><Relationship Id="rId3" Type="http://schemas.openxmlformats.org/officeDocument/2006/relationships/tags" Target="../tags/tag578.xml"/><Relationship Id="rId2" Type="http://schemas.openxmlformats.org/officeDocument/2006/relationships/tags" Target="../tags/tag577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585.xml"/><Relationship Id="rId1" Type="http://schemas.openxmlformats.org/officeDocument/2006/relationships/tags" Target="../tags/tag576.xml"/></Relationships>
</file>

<file path=ppt/slides/_rels/slide36.xml.rels><?xml version="1.0" encoding="UTF-8" standalone="yes"?>
<Relationships xmlns="http://schemas.openxmlformats.org/package/2006/relationships"><Relationship Id="rId9" Type="http://schemas.openxmlformats.org/officeDocument/2006/relationships/tags" Target="../tags/tag594.xml"/><Relationship Id="rId8" Type="http://schemas.openxmlformats.org/officeDocument/2006/relationships/tags" Target="../tags/tag593.xml"/><Relationship Id="rId7" Type="http://schemas.openxmlformats.org/officeDocument/2006/relationships/tags" Target="../tags/tag592.xml"/><Relationship Id="rId6" Type="http://schemas.openxmlformats.org/officeDocument/2006/relationships/tags" Target="../tags/tag591.xml"/><Relationship Id="rId5" Type="http://schemas.openxmlformats.org/officeDocument/2006/relationships/tags" Target="../tags/tag590.xml"/><Relationship Id="rId4" Type="http://schemas.openxmlformats.org/officeDocument/2006/relationships/tags" Target="../tags/tag589.xml"/><Relationship Id="rId3" Type="http://schemas.openxmlformats.org/officeDocument/2006/relationships/tags" Target="../tags/tag588.xml"/><Relationship Id="rId2" Type="http://schemas.openxmlformats.org/officeDocument/2006/relationships/tags" Target="../tags/tag587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596.xml"/><Relationship Id="rId10" Type="http://schemas.openxmlformats.org/officeDocument/2006/relationships/tags" Target="../tags/tag595.xml"/><Relationship Id="rId1" Type="http://schemas.openxmlformats.org/officeDocument/2006/relationships/tags" Target="../tags/tag586.xml"/></Relationships>
</file>

<file path=ppt/slides/_rels/slide37.xml.rels><?xml version="1.0" encoding="UTF-8" standalone="yes"?>
<Relationships xmlns="http://schemas.openxmlformats.org/package/2006/relationships"><Relationship Id="rId9" Type="http://schemas.openxmlformats.org/officeDocument/2006/relationships/tags" Target="../tags/tag605.xml"/><Relationship Id="rId8" Type="http://schemas.openxmlformats.org/officeDocument/2006/relationships/tags" Target="../tags/tag604.xml"/><Relationship Id="rId7" Type="http://schemas.openxmlformats.org/officeDocument/2006/relationships/tags" Target="../tags/tag603.xml"/><Relationship Id="rId6" Type="http://schemas.openxmlformats.org/officeDocument/2006/relationships/tags" Target="../tags/tag602.xml"/><Relationship Id="rId5" Type="http://schemas.openxmlformats.org/officeDocument/2006/relationships/tags" Target="../tags/tag601.xml"/><Relationship Id="rId4" Type="http://schemas.openxmlformats.org/officeDocument/2006/relationships/tags" Target="../tags/tag600.xml"/><Relationship Id="rId3" Type="http://schemas.openxmlformats.org/officeDocument/2006/relationships/tags" Target="../tags/tag599.xml"/><Relationship Id="rId2" Type="http://schemas.openxmlformats.org/officeDocument/2006/relationships/tags" Target="../tags/tag598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606.xml"/><Relationship Id="rId10" Type="http://schemas.openxmlformats.org/officeDocument/2006/relationships/image" Target="../media/image10.png"/><Relationship Id="rId1" Type="http://schemas.openxmlformats.org/officeDocument/2006/relationships/tags" Target="../tags/tag597.xml"/></Relationships>
</file>

<file path=ppt/slides/_rels/slide38.xml.rels><?xml version="1.0" encoding="UTF-8" standalone="yes"?>
<Relationships xmlns="http://schemas.openxmlformats.org/package/2006/relationships"><Relationship Id="rId9" Type="http://schemas.openxmlformats.org/officeDocument/2006/relationships/tags" Target="../tags/tag615.xml"/><Relationship Id="rId8" Type="http://schemas.openxmlformats.org/officeDocument/2006/relationships/tags" Target="../tags/tag614.xml"/><Relationship Id="rId7" Type="http://schemas.openxmlformats.org/officeDocument/2006/relationships/tags" Target="../tags/tag613.xml"/><Relationship Id="rId6" Type="http://schemas.openxmlformats.org/officeDocument/2006/relationships/tags" Target="../tags/tag612.xml"/><Relationship Id="rId5" Type="http://schemas.openxmlformats.org/officeDocument/2006/relationships/tags" Target="../tags/tag611.xml"/><Relationship Id="rId4" Type="http://schemas.openxmlformats.org/officeDocument/2006/relationships/tags" Target="../tags/tag610.xml"/><Relationship Id="rId3" Type="http://schemas.openxmlformats.org/officeDocument/2006/relationships/tags" Target="../tags/tag609.xml"/><Relationship Id="rId2" Type="http://schemas.openxmlformats.org/officeDocument/2006/relationships/tags" Target="../tags/tag608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616.xml"/><Relationship Id="rId1" Type="http://schemas.openxmlformats.org/officeDocument/2006/relationships/tags" Target="../tags/tag607.xml"/></Relationships>
</file>

<file path=ppt/slides/_rels/slide39.xml.rels><?xml version="1.0" encoding="UTF-8" standalone="yes"?>
<Relationships xmlns="http://schemas.openxmlformats.org/package/2006/relationships"><Relationship Id="rId9" Type="http://schemas.openxmlformats.org/officeDocument/2006/relationships/tags" Target="../tags/tag625.xml"/><Relationship Id="rId8" Type="http://schemas.openxmlformats.org/officeDocument/2006/relationships/tags" Target="../tags/tag624.xml"/><Relationship Id="rId7" Type="http://schemas.openxmlformats.org/officeDocument/2006/relationships/tags" Target="../tags/tag623.xml"/><Relationship Id="rId6" Type="http://schemas.openxmlformats.org/officeDocument/2006/relationships/tags" Target="../tags/tag622.xml"/><Relationship Id="rId5" Type="http://schemas.openxmlformats.org/officeDocument/2006/relationships/tags" Target="../tags/tag621.xml"/><Relationship Id="rId4" Type="http://schemas.openxmlformats.org/officeDocument/2006/relationships/tags" Target="../tags/tag620.xml"/><Relationship Id="rId3" Type="http://schemas.openxmlformats.org/officeDocument/2006/relationships/tags" Target="../tags/tag619.xml"/><Relationship Id="rId2" Type="http://schemas.openxmlformats.org/officeDocument/2006/relationships/tags" Target="../tags/tag618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626.xml"/><Relationship Id="rId1" Type="http://schemas.openxmlformats.org/officeDocument/2006/relationships/tags" Target="../tags/tag617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0.xml"/><Relationship Id="rId8" Type="http://schemas.openxmlformats.org/officeDocument/2006/relationships/tags" Target="../tags/tag259.xml"/><Relationship Id="rId7" Type="http://schemas.openxmlformats.org/officeDocument/2006/relationships/tags" Target="../tags/tag258.xml"/><Relationship Id="rId6" Type="http://schemas.openxmlformats.org/officeDocument/2006/relationships/tags" Target="../tags/tag257.xml"/><Relationship Id="rId5" Type="http://schemas.openxmlformats.org/officeDocument/2006/relationships/tags" Target="../tags/tag256.xml"/><Relationship Id="rId4" Type="http://schemas.openxmlformats.org/officeDocument/2006/relationships/tags" Target="../tags/tag255.xml"/><Relationship Id="rId3" Type="http://schemas.openxmlformats.org/officeDocument/2006/relationships/tags" Target="../tags/tag254.xml"/><Relationship Id="rId2" Type="http://schemas.openxmlformats.org/officeDocument/2006/relationships/tags" Target="../tags/tag25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62.xml"/><Relationship Id="rId10" Type="http://schemas.openxmlformats.org/officeDocument/2006/relationships/tags" Target="../tags/tag261.xml"/><Relationship Id="rId1" Type="http://schemas.openxmlformats.org/officeDocument/2006/relationships/tags" Target="../tags/tag252.xml"/></Relationships>
</file>

<file path=ppt/slides/_rels/slide40.xml.rels><?xml version="1.0" encoding="UTF-8" standalone="yes"?>
<Relationships xmlns="http://schemas.openxmlformats.org/package/2006/relationships"><Relationship Id="rId9" Type="http://schemas.openxmlformats.org/officeDocument/2006/relationships/tags" Target="../tags/tag635.xml"/><Relationship Id="rId8" Type="http://schemas.openxmlformats.org/officeDocument/2006/relationships/tags" Target="../tags/tag634.xml"/><Relationship Id="rId7" Type="http://schemas.openxmlformats.org/officeDocument/2006/relationships/tags" Target="../tags/tag633.xml"/><Relationship Id="rId6" Type="http://schemas.openxmlformats.org/officeDocument/2006/relationships/tags" Target="../tags/tag632.xml"/><Relationship Id="rId5" Type="http://schemas.openxmlformats.org/officeDocument/2006/relationships/tags" Target="../tags/tag631.xml"/><Relationship Id="rId4" Type="http://schemas.openxmlformats.org/officeDocument/2006/relationships/tags" Target="../tags/tag630.xml"/><Relationship Id="rId3" Type="http://schemas.openxmlformats.org/officeDocument/2006/relationships/tags" Target="../tags/tag629.xml"/><Relationship Id="rId2" Type="http://schemas.openxmlformats.org/officeDocument/2006/relationships/tags" Target="../tags/tag628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636.xml"/><Relationship Id="rId1" Type="http://schemas.openxmlformats.org/officeDocument/2006/relationships/tags" Target="../tags/tag627.xml"/></Relationships>
</file>

<file path=ppt/slides/_rels/slide41.xml.rels><?xml version="1.0" encoding="UTF-8" standalone="yes"?>
<Relationships xmlns="http://schemas.openxmlformats.org/package/2006/relationships"><Relationship Id="rId9" Type="http://schemas.openxmlformats.org/officeDocument/2006/relationships/tags" Target="../tags/tag645.xml"/><Relationship Id="rId8" Type="http://schemas.openxmlformats.org/officeDocument/2006/relationships/tags" Target="../tags/tag644.xml"/><Relationship Id="rId7" Type="http://schemas.openxmlformats.org/officeDocument/2006/relationships/tags" Target="../tags/tag643.xml"/><Relationship Id="rId6" Type="http://schemas.openxmlformats.org/officeDocument/2006/relationships/tags" Target="../tags/tag642.xml"/><Relationship Id="rId5" Type="http://schemas.openxmlformats.org/officeDocument/2006/relationships/tags" Target="../tags/tag641.xml"/><Relationship Id="rId4" Type="http://schemas.openxmlformats.org/officeDocument/2006/relationships/tags" Target="../tags/tag640.xml"/><Relationship Id="rId3" Type="http://schemas.openxmlformats.org/officeDocument/2006/relationships/tags" Target="../tags/tag639.xml"/><Relationship Id="rId2" Type="http://schemas.openxmlformats.org/officeDocument/2006/relationships/tags" Target="../tags/tag638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646.xml"/><Relationship Id="rId1" Type="http://schemas.openxmlformats.org/officeDocument/2006/relationships/tags" Target="../tags/tag63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9" Type="http://schemas.openxmlformats.org/officeDocument/2006/relationships/tags" Target="../tags/tag655.xml"/><Relationship Id="rId8" Type="http://schemas.openxmlformats.org/officeDocument/2006/relationships/tags" Target="../tags/tag654.xml"/><Relationship Id="rId7" Type="http://schemas.openxmlformats.org/officeDocument/2006/relationships/tags" Target="../tags/tag653.xml"/><Relationship Id="rId6" Type="http://schemas.openxmlformats.org/officeDocument/2006/relationships/tags" Target="../tags/tag652.xml"/><Relationship Id="rId5" Type="http://schemas.openxmlformats.org/officeDocument/2006/relationships/tags" Target="../tags/tag651.xml"/><Relationship Id="rId4" Type="http://schemas.openxmlformats.org/officeDocument/2006/relationships/tags" Target="../tags/tag650.xml"/><Relationship Id="rId3" Type="http://schemas.openxmlformats.org/officeDocument/2006/relationships/tags" Target="../tags/tag649.xml"/><Relationship Id="rId2" Type="http://schemas.openxmlformats.org/officeDocument/2006/relationships/tags" Target="../tags/tag648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656.xml"/><Relationship Id="rId10" Type="http://schemas.openxmlformats.org/officeDocument/2006/relationships/image" Target="../media/image10.png"/><Relationship Id="rId1" Type="http://schemas.openxmlformats.org/officeDocument/2006/relationships/tags" Target="../tags/tag647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1.xml"/><Relationship Id="rId8" Type="http://schemas.openxmlformats.org/officeDocument/2006/relationships/tags" Target="../tags/tag270.xml"/><Relationship Id="rId7" Type="http://schemas.openxmlformats.org/officeDocument/2006/relationships/tags" Target="../tags/tag269.xml"/><Relationship Id="rId6" Type="http://schemas.openxmlformats.org/officeDocument/2006/relationships/tags" Target="../tags/tag268.xml"/><Relationship Id="rId5" Type="http://schemas.openxmlformats.org/officeDocument/2006/relationships/tags" Target="../tags/tag267.xml"/><Relationship Id="rId4" Type="http://schemas.openxmlformats.org/officeDocument/2006/relationships/tags" Target="../tags/tag266.xml"/><Relationship Id="rId3" Type="http://schemas.openxmlformats.org/officeDocument/2006/relationships/tags" Target="../tags/tag265.xml"/><Relationship Id="rId2" Type="http://schemas.openxmlformats.org/officeDocument/2006/relationships/tags" Target="../tags/tag264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72.xml"/><Relationship Id="rId1" Type="http://schemas.openxmlformats.org/officeDocument/2006/relationships/tags" Target="../tags/tag263.xml"/></Relationships>
</file>

<file path=ppt/slides/_rels/slide50.xml.rels><?xml version="1.0" encoding="UTF-8" standalone="yes"?>
<Relationships xmlns="http://schemas.openxmlformats.org/package/2006/relationships"><Relationship Id="rId9" Type="http://schemas.openxmlformats.org/officeDocument/2006/relationships/tags" Target="../tags/tag665.xml"/><Relationship Id="rId8" Type="http://schemas.openxmlformats.org/officeDocument/2006/relationships/tags" Target="../tags/tag664.xml"/><Relationship Id="rId7" Type="http://schemas.openxmlformats.org/officeDocument/2006/relationships/tags" Target="../tags/tag663.xml"/><Relationship Id="rId6" Type="http://schemas.openxmlformats.org/officeDocument/2006/relationships/tags" Target="../tags/tag662.xml"/><Relationship Id="rId5" Type="http://schemas.openxmlformats.org/officeDocument/2006/relationships/tags" Target="../tags/tag661.xml"/><Relationship Id="rId4" Type="http://schemas.openxmlformats.org/officeDocument/2006/relationships/tags" Target="../tags/tag660.xml"/><Relationship Id="rId3" Type="http://schemas.openxmlformats.org/officeDocument/2006/relationships/tags" Target="../tags/tag659.xml"/><Relationship Id="rId2" Type="http://schemas.openxmlformats.org/officeDocument/2006/relationships/tags" Target="../tags/tag658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666.xml"/><Relationship Id="rId1" Type="http://schemas.openxmlformats.org/officeDocument/2006/relationships/tags" Target="../tags/tag65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1.xml"/><Relationship Id="rId8" Type="http://schemas.openxmlformats.org/officeDocument/2006/relationships/tags" Target="../tags/tag280.xml"/><Relationship Id="rId7" Type="http://schemas.openxmlformats.org/officeDocument/2006/relationships/tags" Target="../tags/tag279.xml"/><Relationship Id="rId6" Type="http://schemas.openxmlformats.org/officeDocument/2006/relationships/tags" Target="../tags/tag278.xml"/><Relationship Id="rId5" Type="http://schemas.openxmlformats.org/officeDocument/2006/relationships/tags" Target="../tags/tag277.xml"/><Relationship Id="rId4" Type="http://schemas.openxmlformats.org/officeDocument/2006/relationships/tags" Target="../tags/tag276.xml"/><Relationship Id="rId3" Type="http://schemas.openxmlformats.org/officeDocument/2006/relationships/tags" Target="../tags/tag275.xml"/><Relationship Id="rId2" Type="http://schemas.openxmlformats.org/officeDocument/2006/relationships/tags" Target="../tags/tag274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82.xml"/><Relationship Id="rId1" Type="http://schemas.openxmlformats.org/officeDocument/2006/relationships/tags" Target="../tags/tag27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1.xml"/><Relationship Id="rId8" Type="http://schemas.openxmlformats.org/officeDocument/2006/relationships/tags" Target="../tags/tag290.xml"/><Relationship Id="rId7" Type="http://schemas.openxmlformats.org/officeDocument/2006/relationships/tags" Target="../tags/tag289.xml"/><Relationship Id="rId6" Type="http://schemas.openxmlformats.org/officeDocument/2006/relationships/tags" Target="../tags/tag288.xml"/><Relationship Id="rId5" Type="http://schemas.openxmlformats.org/officeDocument/2006/relationships/tags" Target="../tags/tag287.xml"/><Relationship Id="rId4" Type="http://schemas.openxmlformats.org/officeDocument/2006/relationships/tags" Target="../tags/tag286.xml"/><Relationship Id="rId3" Type="http://schemas.openxmlformats.org/officeDocument/2006/relationships/tags" Target="../tags/tag285.xml"/><Relationship Id="rId22" Type="http://schemas.openxmlformats.org/officeDocument/2006/relationships/slideLayout" Target="../slideLayouts/slideLayout13.xml"/><Relationship Id="rId21" Type="http://schemas.openxmlformats.org/officeDocument/2006/relationships/tags" Target="../tags/tag303.xml"/><Relationship Id="rId20" Type="http://schemas.openxmlformats.org/officeDocument/2006/relationships/tags" Target="../tags/tag302.xml"/><Relationship Id="rId2" Type="http://schemas.openxmlformats.org/officeDocument/2006/relationships/tags" Target="../tags/tag284.xml"/><Relationship Id="rId19" Type="http://schemas.openxmlformats.org/officeDocument/2006/relationships/tags" Target="../tags/tag301.xml"/><Relationship Id="rId18" Type="http://schemas.openxmlformats.org/officeDocument/2006/relationships/tags" Target="../tags/tag300.xml"/><Relationship Id="rId17" Type="http://schemas.openxmlformats.org/officeDocument/2006/relationships/tags" Target="../tags/tag299.xml"/><Relationship Id="rId16" Type="http://schemas.openxmlformats.org/officeDocument/2006/relationships/tags" Target="../tags/tag298.xml"/><Relationship Id="rId15" Type="http://schemas.openxmlformats.org/officeDocument/2006/relationships/tags" Target="../tags/tag297.xml"/><Relationship Id="rId14" Type="http://schemas.openxmlformats.org/officeDocument/2006/relationships/tags" Target="../tags/tag296.xml"/><Relationship Id="rId13" Type="http://schemas.openxmlformats.org/officeDocument/2006/relationships/tags" Target="../tags/tag295.xml"/><Relationship Id="rId12" Type="http://schemas.openxmlformats.org/officeDocument/2006/relationships/tags" Target="../tags/tag294.xml"/><Relationship Id="rId11" Type="http://schemas.openxmlformats.org/officeDocument/2006/relationships/tags" Target="../tags/tag293.xml"/><Relationship Id="rId10" Type="http://schemas.openxmlformats.org/officeDocument/2006/relationships/tags" Target="../tags/tag292.xml"/><Relationship Id="rId1" Type="http://schemas.openxmlformats.org/officeDocument/2006/relationships/tags" Target="../tags/tag28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2.xml"/><Relationship Id="rId8" Type="http://schemas.openxmlformats.org/officeDocument/2006/relationships/tags" Target="../tags/tag311.xml"/><Relationship Id="rId7" Type="http://schemas.openxmlformats.org/officeDocument/2006/relationships/tags" Target="../tags/tag310.xml"/><Relationship Id="rId6" Type="http://schemas.openxmlformats.org/officeDocument/2006/relationships/tags" Target="../tags/tag309.xml"/><Relationship Id="rId5" Type="http://schemas.openxmlformats.org/officeDocument/2006/relationships/tags" Target="../tags/tag308.xml"/><Relationship Id="rId4" Type="http://schemas.openxmlformats.org/officeDocument/2006/relationships/tags" Target="../tags/tag307.xml"/><Relationship Id="rId3" Type="http://schemas.openxmlformats.org/officeDocument/2006/relationships/tags" Target="../tags/tag306.xml"/><Relationship Id="rId2" Type="http://schemas.openxmlformats.org/officeDocument/2006/relationships/tags" Target="../tags/tag30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13.xml"/><Relationship Id="rId1" Type="http://schemas.openxmlformats.org/officeDocument/2006/relationships/tags" Target="../tags/tag30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2.xml"/><Relationship Id="rId8" Type="http://schemas.openxmlformats.org/officeDocument/2006/relationships/tags" Target="../tags/tag321.xml"/><Relationship Id="rId7" Type="http://schemas.openxmlformats.org/officeDocument/2006/relationships/tags" Target="../tags/tag320.xml"/><Relationship Id="rId6" Type="http://schemas.openxmlformats.org/officeDocument/2006/relationships/tags" Target="../tags/tag319.xml"/><Relationship Id="rId5" Type="http://schemas.openxmlformats.org/officeDocument/2006/relationships/tags" Target="../tags/tag318.xml"/><Relationship Id="rId4" Type="http://schemas.openxmlformats.org/officeDocument/2006/relationships/tags" Target="../tags/tag317.xml"/><Relationship Id="rId3" Type="http://schemas.openxmlformats.org/officeDocument/2006/relationships/tags" Target="../tags/tag316.xml"/><Relationship Id="rId2" Type="http://schemas.openxmlformats.org/officeDocument/2006/relationships/tags" Target="../tags/tag315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323.xml"/><Relationship Id="rId1" Type="http://schemas.openxmlformats.org/officeDocument/2006/relationships/tags" Target="../tags/tag3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  <a:sym typeface="+mn-lt"/>
              </a:rPr>
              <a:t>期中复习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  <a:sym typeface="+mn-lt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 dirty="0">
                <a:solidFill>
                  <a:schemeClr val="dk1">
                    <a:lumMod val="85000"/>
                    <a:lumOff val="15000"/>
                  </a:schemeClr>
                </a:solidFill>
                <a:sym typeface="+mn-lt"/>
              </a:rPr>
              <a:t>三年级上册</a:t>
            </a:r>
            <a:endParaRPr lang="zh-CN" altLang="en-US" sz="1300" dirty="0">
              <a:solidFill>
                <a:schemeClr val="dk1">
                  <a:lumMod val="85000"/>
                  <a:lumOff val="15000"/>
                </a:schemeClr>
              </a:solidFill>
              <a:sym typeface="+mn-lt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687388" y="1754188"/>
            <a:ext cx="796290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684145" algn="l"/>
                <a:tab pos="5384800" algn="l"/>
              </a:tabLs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的小鸟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	(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的老师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	(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的国旗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684145" algn="l"/>
                <a:tab pos="5384800" algn="l"/>
              </a:tabLs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的小学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	(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的铜钟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	(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的枝干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684145" algn="l"/>
                <a:tab pos="5384800" algn="l"/>
              </a:tabLs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的粉墙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	(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的白桦林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	(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的灰雀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487628" y="176349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敬爱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188185" y="183796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飘扬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487628" y="2347383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古老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58509" y="232378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可爱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195979" y="230629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粗壮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487628" y="289411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高大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858510" y="291584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洁白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20"/>
          <p:cNvSpPr>
            <a:spLocks noChangeArrowheads="1"/>
          </p:cNvSpPr>
          <p:nvPr/>
        </p:nvSpPr>
        <p:spPr bwMode="auto">
          <a:xfrm>
            <a:off x="6195979" y="2854979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欢快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2"/>
          <p:cNvSpPr>
            <a:spLocks noChangeArrowheads="1"/>
          </p:cNvSpPr>
          <p:nvPr/>
        </p:nvSpPr>
        <p:spPr bwMode="auto">
          <a:xfrm>
            <a:off x="571500" y="923925"/>
            <a:ext cx="419417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七、照样子，写词语。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0" t="29999" r="51732" b="32538"/>
          <a:stretch>
            <a:fillRect/>
          </a:stretch>
        </p:blipFill>
        <p:spPr>
          <a:xfrm>
            <a:off x="5857846" y="3429560"/>
            <a:ext cx="2963564" cy="182141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840650" y="1885718"/>
            <a:ext cx="7950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欢唱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688975" y="1593850"/>
            <a:ext cx="8963025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1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.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“AABB”式词语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(                 )(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   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2.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带有人体器官的成语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(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  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)(  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)(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)(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   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209675" y="2139950"/>
            <a:ext cx="140716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咿咿呀呀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4"/>
          <p:cNvSpPr>
            <a:spLocks noChangeArrowheads="1"/>
          </p:cNvSpPr>
          <p:nvPr/>
        </p:nvSpPr>
        <p:spPr bwMode="auto">
          <a:xfrm>
            <a:off x="2921000" y="2139950"/>
            <a:ext cx="140716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干干净净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231900" y="3260725"/>
            <a:ext cx="140716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摇头晃脑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4"/>
          <p:cNvSpPr>
            <a:spLocks noChangeArrowheads="1"/>
          </p:cNvSpPr>
          <p:nvPr/>
        </p:nvSpPr>
        <p:spPr bwMode="auto">
          <a:xfrm>
            <a:off x="2928938" y="3244850"/>
            <a:ext cx="140716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披头散发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4618038" y="3255963"/>
            <a:ext cx="140716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张牙舞爪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4"/>
          <p:cNvSpPr>
            <a:spLocks noChangeArrowheads="1"/>
          </p:cNvSpPr>
          <p:nvPr/>
        </p:nvSpPr>
        <p:spPr bwMode="auto">
          <a:xfrm>
            <a:off x="6326188" y="3251200"/>
            <a:ext cx="140716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提心吊胆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571500" y="923925"/>
            <a:ext cx="419417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九、照样子，写词语。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5"/>
          <p:cNvSpPr>
            <a:spLocks noChangeArrowheads="1"/>
          </p:cNvSpPr>
          <p:nvPr/>
        </p:nvSpPr>
        <p:spPr bwMode="auto">
          <a:xfrm>
            <a:off x="254000" y="1702607"/>
            <a:ext cx="748823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62420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624205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课文通过描写边疆的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____________________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，反映了孩子们幸福的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_____________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，体现了祖国各民族之间的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___________________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，同时也抒发了作者对民族小学的</a:t>
            </a:r>
            <a:r>
              <a:rPr kumimoji="0" lang="en-US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______________________</a:t>
            </a:r>
            <a:r>
              <a:rPr kumimoji="0" lang="zh-CN" altLang="zh-CN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之情。</a:t>
            </a:r>
            <a:endParaRPr kumimoji="0" lang="zh-CN" altLang="zh-CN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30738" y="1681163"/>
            <a:ext cx="20193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一所民族小学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521075" y="2246313"/>
            <a:ext cx="140716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学习生活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057400" y="2789238"/>
            <a:ext cx="171323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友爱和团结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738438" y="3341688"/>
            <a:ext cx="171323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自豪与赞美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8"/>
          <p:cNvSpPr>
            <a:spLocks noChangeArrowheads="1"/>
          </p:cNvSpPr>
          <p:nvPr/>
        </p:nvSpPr>
        <p:spPr bwMode="auto">
          <a:xfrm>
            <a:off x="455613" y="923925"/>
            <a:ext cx="73533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一、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大青树下的小学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这篇课文主要讲了什么？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549275" y="1657898"/>
            <a:ext cx="7637462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53657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诗人以清新流畅的笔触，运用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_________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手法，勾画出甜美纯净的儿童世界。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______________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而且具有丰富细腻的想像力的孩子，在看到六月里雷电交作、风雨交加之后青草地冒出的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______________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时，就在自己想像的天空里自由驰骋起来。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3"/>
          <p:cNvSpPr>
            <a:spLocks noChangeArrowheads="1"/>
          </p:cNvSpPr>
          <p:nvPr/>
        </p:nvSpPr>
        <p:spPr bwMode="auto">
          <a:xfrm>
            <a:off x="549275" y="896938"/>
            <a:ext cx="89630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二、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花的学校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这篇课文主要讲了什么？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622925" y="1598613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拟人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4433888" y="2133600"/>
            <a:ext cx="140716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顽皮活泼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15"/>
          <p:cNvSpPr>
            <a:spLocks noChangeArrowheads="1"/>
          </p:cNvSpPr>
          <p:nvPr/>
        </p:nvSpPr>
        <p:spPr bwMode="auto">
          <a:xfrm>
            <a:off x="4124325" y="324167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花儿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885826" y="656337"/>
            <a:ext cx="6804422" cy="3415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第二单元</a:t>
            </a:r>
            <a:endParaRPr lang="en-US" altLang="zh-CN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会认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41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个生字，会写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38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个生字，会写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34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个生词。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正确、流利地朗读课文。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3.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联系上下文和生活经验，了解词语的意思。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4.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学习课文的语言表达，积累语言。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1"/>
          <p:cNvSpPr>
            <a:spLocks noChangeArrowheads="1"/>
          </p:cNvSpPr>
          <p:nvPr/>
        </p:nvSpPr>
        <p:spPr bwMode="auto">
          <a:xfrm>
            <a:off x="541338" y="979488"/>
            <a:ext cx="8658225" cy="5631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石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径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jìng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jīng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)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赠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送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zhèng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zèng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)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君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子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jùn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jūn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)         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橙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色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chénɡ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shènɡ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　巴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掌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zhǎng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zhǎn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印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着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yìng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yìn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)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凌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乱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en-US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líng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n</a:t>
            </a:r>
            <a:r>
              <a:rPr lang="en-US" altLang="en-US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íng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增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添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zhèn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en-US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zēng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棕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色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en-US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zōng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zhōng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钥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匙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en-US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shi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c</a:t>
            </a:r>
            <a:r>
              <a:rPr lang="en-US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hi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缤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纷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bīn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ɡ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bīn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)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频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频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pín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píng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) 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好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闻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wén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wèn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) 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加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紧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jǐn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g 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jǐn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丰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收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fēng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fēn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           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995597" y="2409140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542029" y="3538285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452115" y="2839596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390589" y="2868826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009442" y="2348595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390589" y="2301460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8373032" y="1831290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590747" y="1259216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142191" y="1184959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280834" y="1165007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531477" y="3429255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553158" y="3485927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906588" y="1797049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612718" y="2845398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654697" y="1744518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8" name="矩形 1"/>
          <p:cNvSpPr>
            <a:spLocks noChangeArrowheads="1"/>
          </p:cNvSpPr>
          <p:nvPr/>
        </p:nvSpPr>
        <p:spPr bwMode="auto">
          <a:xfrm>
            <a:off x="350838" y="633413"/>
            <a:ext cx="71628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一、给带点的字选择正确的读音，在下面打“√”。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8"/>
          <p:cNvSpPr>
            <a:spLocks noChangeArrowheads="1"/>
          </p:cNvSpPr>
          <p:nvPr/>
        </p:nvSpPr>
        <p:spPr bwMode="auto">
          <a:xfrm>
            <a:off x="-663547" y="1352549"/>
            <a:ext cx="9807547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hán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lěng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shí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jìng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xié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zhe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shuāng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yè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	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909638" y="1892300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959100" y="1892300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003800" y="1892300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96938" y="1914525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寒 冷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949575" y="1914525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石 径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975225" y="1898650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斜 着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6811963" y="1876425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783388" y="1882775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霜 叶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922338" y="3292475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2971800" y="3292475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5016500" y="3292475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09638" y="3314700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赠 给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962275" y="3314700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姓 刘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987925" y="3298825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盖 子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6824663" y="3276600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796088" y="3282950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菊 花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9" name="矩形 2"/>
          <p:cNvSpPr>
            <a:spLocks noChangeArrowheads="1"/>
          </p:cNvSpPr>
          <p:nvPr/>
        </p:nvSpPr>
        <p:spPr bwMode="auto">
          <a:xfrm>
            <a:off x="731837" y="2825750"/>
            <a:ext cx="854163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zèng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gěi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xìng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liú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gài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zǐ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jú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huā</a:t>
            </a:r>
            <a:endParaRPr lang="en-US" altLang="zh-CN" sz="2400" b="1" dirty="0" err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160338" y="938213"/>
            <a:ext cx="3573462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二、根据拼音写词语。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4" grpId="0"/>
      <p:bldP spid="15" grpId="0"/>
      <p:bldP spid="16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8"/>
          <p:cNvSpPr>
            <a:spLocks noChangeArrowheads="1"/>
          </p:cNvSpPr>
          <p:nvPr/>
        </p:nvSpPr>
        <p:spPr bwMode="auto">
          <a:xfrm>
            <a:off x="550863" y="1876424"/>
            <a:ext cx="9192227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chí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dào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yī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hé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yán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liào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yóu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piào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	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885825" y="305911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935288" y="305911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979988" y="305911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73125" y="308133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迟 到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925763" y="308133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一 盒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51413" y="3065463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颜 料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6788150" y="3043238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759575" y="304958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邮 票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876300" y="177006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2925763" y="177006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4970463" y="177006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863600" y="179228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印 着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916238" y="179228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图 案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941888" y="1776413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排 列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6778625" y="1754188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750050" y="176053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规 则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0" name="矩形 2"/>
          <p:cNvSpPr>
            <a:spLocks noChangeArrowheads="1"/>
          </p:cNvSpPr>
          <p:nvPr/>
        </p:nvSpPr>
        <p:spPr bwMode="auto">
          <a:xfrm>
            <a:off x="550863" y="588645"/>
            <a:ext cx="8229600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endParaRPr lang="en-US" altLang="en-US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en-US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yìn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en-US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zhe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  </a:t>
            </a:r>
            <a:r>
              <a:rPr lang="en-US" altLang="en-US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tú</a:t>
            </a:r>
            <a:r>
              <a:rPr lang="en-US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</a:t>
            </a:r>
            <a:r>
              <a:rPr lang="en-US" altLang="en-US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àn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</a:t>
            </a:r>
            <a:r>
              <a:rPr lang="en-US" altLang="en-US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pái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en-US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liè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en-US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guī</a:t>
            </a:r>
            <a:r>
              <a:rPr lang="en-US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en-US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zé</a:t>
            </a:r>
            <a:endParaRPr lang="en-US" altLang="en-US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5" grpId="0"/>
      <p:bldP spid="16" grpId="0"/>
      <p:bldP spid="17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276678" y="1670988"/>
            <a:ext cx="7273925" cy="526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寒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经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霜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赛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径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雪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挑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残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送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跳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线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迟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</a:t>
            </a:r>
            <a:endParaRPr lang="zh-CN" altLang="en-US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449939" y="1748494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经过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703115" y="2364906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比赛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701800" y="1701800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寒冷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465814" y="2340632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小径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346582" y="1708807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霜叶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316420" y="2361270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雪花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737750" y="2936876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挑明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776280" y="3596589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跳动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311657" y="3002620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送人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434064" y="3610632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白线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480102" y="2996269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残花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287845" y="3636032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迟到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490538" y="1016000"/>
            <a:ext cx="288607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三、形近字组词。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1132216" y="1998807"/>
            <a:ext cx="114300" cy="798512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1077690" y="3288182"/>
            <a:ext cx="114300" cy="798512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8" name="左大括号 17"/>
          <p:cNvSpPr/>
          <p:nvPr/>
        </p:nvSpPr>
        <p:spPr>
          <a:xfrm>
            <a:off x="2915221" y="1957532"/>
            <a:ext cx="114300" cy="798512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9" name="左大括号 18"/>
          <p:cNvSpPr/>
          <p:nvPr/>
        </p:nvSpPr>
        <p:spPr>
          <a:xfrm>
            <a:off x="2923101" y="3205163"/>
            <a:ext cx="112713" cy="800100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0" name="左大括号 19"/>
          <p:cNvSpPr/>
          <p:nvPr/>
        </p:nvSpPr>
        <p:spPr>
          <a:xfrm>
            <a:off x="4614417" y="3231501"/>
            <a:ext cx="114300" cy="800100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4652630" y="1935163"/>
            <a:ext cx="114300" cy="800100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273050" y="957263"/>
            <a:ext cx="297338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四、多音字组词。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/>
        </p:nvSpPr>
        <p:spPr bwMode="auto">
          <a:xfrm>
            <a:off x="679450" y="1986280"/>
            <a:ext cx="56959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挑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1205230" y="1703705"/>
            <a:ext cx="166370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1338580" y="1517650"/>
            <a:ext cx="260667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tiāo (</a:t>
            </a: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tiǎo </a:t>
            </a: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(</a:t>
            </a: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4899025" y="2021205"/>
            <a:ext cx="56959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扇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5424805" y="1789430"/>
            <a:ext cx="166370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2" name="TextBox 29"/>
          <p:cNvSpPr txBox="1">
            <a:spLocks noChangeArrowheads="1"/>
          </p:cNvSpPr>
          <p:nvPr/>
        </p:nvSpPr>
        <p:spPr bwMode="auto">
          <a:xfrm>
            <a:off x="5558155" y="1552575"/>
            <a:ext cx="260667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shàn (</a:t>
            </a: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shān</a:t>
            </a: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(</a:t>
            </a: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79450" y="3595370"/>
            <a:ext cx="56959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背</a:t>
            </a: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1205230" y="3364230"/>
            <a:ext cx="166370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TextBox 34"/>
          <p:cNvSpPr txBox="1">
            <a:spLocks noChangeArrowheads="1"/>
          </p:cNvSpPr>
          <p:nvPr/>
        </p:nvSpPr>
        <p:spPr bwMode="auto">
          <a:xfrm>
            <a:off x="1338580" y="3127375"/>
            <a:ext cx="260667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bèi  (</a:t>
            </a: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kumimoji="0" lang="en-US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bēi</a:t>
            </a: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(</a:t>
            </a:r>
            <a:r>
              <a: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166350" y="2163857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挑战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476131" y="217805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扇动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203449" y="1531844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挑水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085974" y="313853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后背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6476131" y="1589276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扇子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2085973" y="3771244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背上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928689" y="792068"/>
            <a:ext cx="6804422" cy="3415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第一单元</a:t>
            </a:r>
            <a:endParaRPr lang="en-US" altLang="zh-CN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会认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25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个生字，会写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25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个生字，会写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32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个生词。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正确、流利地朗读课文。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3.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联系上下文和生活经验，了解词语的意思。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4.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学习课文的语言表达，积累语言。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544513" y="1731963"/>
            <a:ext cx="8543925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明朗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凌乱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增添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仔细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愉快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清凉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美丽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香甜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欢乐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 (       )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486953" y="1758951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杂乱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576894" y="2324789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认真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576893" y="178912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晴朗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482190" y="231298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愉悦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397013" y="1758951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增加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480124" y="2316269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凉快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325451" y="2869136"/>
            <a:ext cx="10998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漂亮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630170" y="2869136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快乐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493303" y="287178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甜美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"/>
          <p:cNvSpPr>
            <a:spLocks noChangeArrowheads="1"/>
          </p:cNvSpPr>
          <p:nvPr/>
        </p:nvSpPr>
        <p:spPr bwMode="auto">
          <a:xfrm>
            <a:off x="203200" y="1203325"/>
            <a:ext cx="41656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五、写出下列词语的近义词。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871538" y="2165350"/>
            <a:ext cx="8912225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凌乱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增添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仔细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清凉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美丽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雪白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 )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287837" y="2190933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减少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14782" y="2766326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炎热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971675" y="220508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整齐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198734" y="2778306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丑陋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425794" y="2226522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马虎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425793" y="2765514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乌黑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441325" y="1284288"/>
            <a:ext cx="400526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六、写出下列词语的反义词。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4" t="4455" r="52175" b="72658"/>
          <a:stretch>
            <a:fillRect/>
          </a:stretch>
        </p:blipFill>
        <p:spPr>
          <a:xfrm>
            <a:off x="7442703" y="3672160"/>
            <a:ext cx="863812" cy="1489875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490538" y="1797050"/>
            <a:ext cx="8518525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的小鸟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的老师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的叶子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的地毯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的海洋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的菊花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的气温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的叶子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的小喇叭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的歌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487110" y="1797050"/>
            <a:ext cx="110109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小小的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801688" y="1827260"/>
            <a:ext cx="110109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晴朗的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715000" y="242728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金色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240088" y="246062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彩色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01688" y="243205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红红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730875" y="300990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柳树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3254375" y="3014663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好闻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801688" y="300513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美丽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20"/>
          <p:cNvSpPr>
            <a:spLocks noChangeArrowheads="1"/>
          </p:cNvSpPr>
          <p:nvPr/>
        </p:nvSpPr>
        <p:spPr bwMode="auto">
          <a:xfrm>
            <a:off x="801688" y="356870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金色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20"/>
          <p:cNvSpPr>
            <a:spLocks noChangeArrowheads="1"/>
          </p:cNvSpPr>
          <p:nvPr/>
        </p:nvSpPr>
        <p:spPr bwMode="auto">
          <a:xfrm>
            <a:off x="3530600" y="356393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丰收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2"/>
          <p:cNvSpPr>
            <a:spLocks noChangeArrowheads="1"/>
          </p:cNvSpPr>
          <p:nvPr/>
        </p:nvSpPr>
        <p:spPr bwMode="auto">
          <a:xfrm>
            <a:off x="152400" y="1085850"/>
            <a:ext cx="321151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七、照样子，写词语。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819150" y="2130425"/>
            <a:ext cx="6973888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描写秋天的四字词语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          ) (                   )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表示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颜色的词语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) (    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)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012520" y="2130425"/>
            <a:ext cx="140716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五谷丰登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239784" y="2705006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金黄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833813" y="2230438"/>
            <a:ext cx="17094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秋高气爽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601202" y="2701053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紫红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806051" y="2664794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淡黄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312738" y="1252538"/>
            <a:ext cx="3668712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八、照样子，写词语。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5"/>
          <p:cNvSpPr>
            <a:spLocks noChangeArrowheads="1"/>
          </p:cNvSpPr>
          <p:nvPr/>
        </p:nvSpPr>
        <p:spPr bwMode="auto">
          <a:xfrm>
            <a:off x="96838" y="938213"/>
            <a:ext cx="89630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一、</a:t>
            </a:r>
            <a:r>
              <a:rPr lang="en-US" altLang="zh-CN" sz="24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山行</a:t>
            </a:r>
            <a:r>
              <a:rPr lang="en-US" altLang="zh-CN" sz="24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这首古诗的意思是什么？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66738" y="1795463"/>
            <a:ext cx="8031162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一条弯弯曲曲的小路蜿蜒伸向山顶，在白云飘浮的地方有几户人家。停下来欣赏这枫林的景色，那火红的枫叶比江南二月的花还要红。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4" t="4455" r="52175" b="72658"/>
          <a:stretch>
            <a:fillRect/>
          </a:stretch>
        </p:blipFill>
        <p:spPr>
          <a:xfrm>
            <a:off x="8057558" y="3760709"/>
            <a:ext cx="863812" cy="1489875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349250" y="881063"/>
            <a:ext cx="89630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二、</a:t>
            </a:r>
            <a:r>
              <a:rPr lang="en-US" altLang="zh-CN" sz="24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zh-CN" sz="24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赠刘景文</a:t>
            </a:r>
            <a:r>
              <a:rPr lang="en-US" altLang="zh-CN" sz="24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这首古诗的意思是什么？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71500" y="1722438"/>
            <a:ext cx="8178800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荷叶败尽，像遮雨的伞似的根茎和荷叶再也不像夏天那样亭亭玉立；菊花也枯萎，但是它那傲霜挺拔的菊枝在寒风中依然生机勃勃。别以为一年的好景要结束，你记住，最美的景是在初冬橙黄橘绿的时节！</a:t>
            </a:r>
            <a:endParaRPr lang="zh-CN" altLang="en-US" sz="24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363538" y="979488"/>
            <a:ext cx="89630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三、</a:t>
            </a:r>
            <a:r>
              <a:rPr lang="en-US" altLang="zh-CN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zh-CN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夜书所见</a:t>
            </a:r>
            <a:r>
              <a:rPr lang="en-US" altLang="zh-CN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r>
              <a:rPr lang="zh-CN" altLang="en-US" sz="24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这首古诗的意思是什么？</a:t>
            </a:r>
            <a:endParaRPr lang="zh-CN" altLang="en-US" sz="24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660400" y="2055813"/>
            <a:ext cx="7734300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萧萧秋风吹动梧叶，送来阵阵寒意， 使客游在外的诗人不禁思念起自己的家乡。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诗人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知道儿童在捉蟋蟀， 夜深了，篱笆边有一盏明亮的灯。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885826" y="656337"/>
            <a:ext cx="6804422" cy="3415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第三单元</a:t>
            </a:r>
            <a:endParaRPr lang="en-US" altLang="zh-CN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会认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27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个生字，会写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44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个生字，会写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21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个生词。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正确、流利地朗读课文。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3.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联系上下文和生活经验，了解词语的意思。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4.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学习课文的语言表达，积累语言。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1"/>
          <p:cNvSpPr>
            <a:spLocks noChangeArrowheads="1"/>
          </p:cNvSpPr>
          <p:nvPr/>
        </p:nvSpPr>
        <p:spPr bwMode="auto">
          <a:xfrm>
            <a:off x="739775" y="1644650"/>
            <a:ext cx="7273925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剩下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(shèng    shèn ) 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　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睁大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zhēng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zhēn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摇晃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huàng 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huǎng )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缩小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 suǒ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suō 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根茎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jīn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jīng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)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蟋蟀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shuài 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shuāi )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嚼着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 jué  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jiá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o )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吞到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tūn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tún )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70425" y="3659188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587625" y="3694113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086350" y="3071813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587625" y="3062288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681663" y="2516188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816100" y="2565400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830763" y="1973263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819275" y="1987550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1" name="矩形 32"/>
          <p:cNvSpPr>
            <a:spLocks noChangeArrowheads="1"/>
          </p:cNvSpPr>
          <p:nvPr/>
        </p:nvSpPr>
        <p:spPr bwMode="auto">
          <a:xfrm>
            <a:off x="811213" y="2003425"/>
            <a:ext cx="3365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2" name="矩形 32"/>
          <p:cNvSpPr>
            <a:spLocks noChangeArrowheads="1"/>
          </p:cNvSpPr>
          <p:nvPr/>
        </p:nvSpPr>
        <p:spPr bwMode="auto">
          <a:xfrm>
            <a:off x="1128713" y="2509838"/>
            <a:ext cx="3365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3" name="矩形 32"/>
          <p:cNvSpPr>
            <a:spLocks noChangeArrowheads="1"/>
          </p:cNvSpPr>
          <p:nvPr/>
        </p:nvSpPr>
        <p:spPr bwMode="auto">
          <a:xfrm>
            <a:off x="1143000" y="3079750"/>
            <a:ext cx="3365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4" name="矩形 32"/>
          <p:cNvSpPr>
            <a:spLocks noChangeArrowheads="1"/>
          </p:cNvSpPr>
          <p:nvPr/>
        </p:nvSpPr>
        <p:spPr bwMode="auto">
          <a:xfrm>
            <a:off x="3921125" y="1973263"/>
            <a:ext cx="3365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5" name="矩形 32"/>
          <p:cNvSpPr>
            <a:spLocks noChangeArrowheads="1"/>
          </p:cNvSpPr>
          <p:nvPr/>
        </p:nvSpPr>
        <p:spPr bwMode="auto">
          <a:xfrm>
            <a:off x="3940175" y="3635375"/>
            <a:ext cx="3365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6" name="矩形 32"/>
          <p:cNvSpPr>
            <a:spLocks noChangeArrowheads="1"/>
          </p:cNvSpPr>
          <p:nvPr/>
        </p:nvSpPr>
        <p:spPr bwMode="auto">
          <a:xfrm>
            <a:off x="812800" y="3635375"/>
            <a:ext cx="3365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7" name="矩形 32"/>
          <p:cNvSpPr>
            <a:spLocks noChangeArrowheads="1"/>
          </p:cNvSpPr>
          <p:nvPr/>
        </p:nvSpPr>
        <p:spPr bwMode="auto">
          <a:xfrm>
            <a:off x="4238625" y="3079750"/>
            <a:ext cx="3365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8" name="矩形 32"/>
          <p:cNvSpPr>
            <a:spLocks noChangeArrowheads="1"/>
          </p:cNvSpPr>
          <p:nvPr/>
        </p:nvSpPr>
        <p:spPr bwMode="auto">
          <a:xfrm>
            <a:off x="3979863" y="2540000"/>
            <a:ext cx="3365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•</a:t>
            </a:r>
            <a:endParaRPr kumimoji="0" lang="en-US" altLang="zh-CN" sz="24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9" name="矩形 1"/>
          <p:cNvSpPr>
            <a:spLocks noChangeArrowheads="1"/>
          </p:cNvSpPr>
          <p:nvPr/>
        </p:nvSpPr>
        <p:spPr bwMode="auto">
          <a:xfrm>
            <a:off x="363538" y="1085850"/>
            <a:ext cx="7462837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一、给带点的字选择正确的读音，在下面打“√”。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8"/>
          <p:cNvSpPr>
            <a:spLocks noChangeArrowheads="1"/>
          </p:cNvSpPr>
          <p:nvPr/>
        </p:nvSpPr>
        <p:spPr bwMode="auto">
          <a:xfrm>
            <a:off x="0" y="1130026"/>
            <a:ext cx="9061834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0850" indent="-95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děng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zhe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shèng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xià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fǔ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zǐ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kǎn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dǎo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	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909638" y="169386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959100" y="169386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003800" y="169386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96938" y="171608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等 着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949575" y="171608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剩 下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975225" y="1700213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斧 子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6811963" y="1677988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783388" y="168433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砍 倒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922338" y="3094038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2971800" y="3094038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5016500" y="3094038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909638" y="3116263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切 成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962275" y="3116263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火 柴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987925" y="310038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煤 油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6824663" y="307816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796088" y="3084513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睁 大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9" name="矩形 2"/>
          <p:cNvSpPr>
            <a:spLocks noChangeArrowheads="1"/>
          </p:cNvSpPr>
          <p:nvPr/>
        </p:nvSpPr>
        <p:spPr bwMode="auto">
          <a:xfrm>
            <a:off x="416966" y="2570368"/>
            <a:ext cx="1001776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qiē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chéng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huǒ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chái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méi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yóu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zhēng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dà</a:t>
            </a:r>
            <a:endParaRPr lang="en-US" altLang="zh-CN" sz="2400" b="1" dirty="0" err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177800" y="784225"/>
            <a:ext cx="33496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二、根据拼音写词语。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4" grpId="0"/>
      <p:bldP spid="15" grpId="0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2" name="组合 1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5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7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" name="矩形 8"/>
          <p:cNvSpPr>
            <a:spLocks noChangeArrowheads="1"/>
          </p:cNvSpPr>
          <p:nvPr/>
        </p:nvSpPr>
        <p:spPr bwMode="auto">
          <a:xfrm>
            <a:off x="386256" y="1519019"/>
            <a:ext cx="8912116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9525" indent="-9525" defTabSz="26225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26225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26225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26225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26225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26225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26225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26225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26225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zǎo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chén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hàn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zú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xiān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yàn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fú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zhuāng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	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27" name="表格 26"/>
          <p:cNvGraphicFramePr>
            <a:graphicFrameLocks noGrp="1"/>
          </p:cNvGraphicFramePr>
          <p:nvPr/>
        </p:nvGraphicFramePr>
        <p:xfrm>
          <a:off x="895350" y="2143125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8" name="表格 27"/>
          <p:cNvGraphicFramePr>
            <a:graphicFrameLocks noGrp="1"/>
          </p:cNvGraphicFramePr>
          <p:nvPr/>
        </p:nvGraphicFramePr>
        <p:xfrm>
          <a:off x="2944813" y="2143125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9" name="表格 28"/>
          <p:cNvGraphicFramePr>
            <a:graphicFrameLocks noGrp="1"/>
          </p:cNvGraphicFramePr>
          <p:nvPr/>
        </p:nvGraphicFramePr>
        <p:xfrm>
          <a:off x="4989513" y="2143125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908050" y="2165350"/>
            <a:ext cx="146050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早 晨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2970213" y="2143125"/>
            <a:ext cx="163830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汉 族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4989513" y="2166938"/>
            <a:ext cx="1792287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鲜 艳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33" name="表格 32"/>
          <p:cNvGraphicFramePr>
            <a:graphicFrameLocks noGrp="1"/>
          </p:cNvGraphicFramePr>
          <p:nvPr/>
        </p:nvGraphicFramePr>
        <p:xfrm>
          <a:off x="6797675" y="2127250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6794500" y="2133600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服 装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35" name="表格 34"/>
          <p:cNvGraphicFramePr>
            <a:graphicFrameLocks noGrp="1"/>
          </p:cNvGraphicFramePr>
          <p:nvPr/>
        </p:nvGraphicFramePr>
        <p:xfrm>
          <a:off x="908050" y="3543300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6" name="表格 35"/>
          <p:cNvGraphicFramePr>
            <a:graphicFrameLocks noGrp="1"/>
          </p:cNvGraphicFramePr>
          <p:nvPr/>
        </p:nvGraphicFramePr>
        <p:xfrm>
          <a:off x="2957513" y="3543300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7" name="表格 36"/>
          <p:cNvGraphicFramePr>
            <a:graphicFrameLocks noGrp="1"/>
          </p:cNvGraphicFramePr>
          <p:nvPr/>
        </p:nvGraphicFramePr>
        <p:xfrm>
          <a:off x="5002213" y="3543300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895350" y="3565525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打 扮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2947988" y="3565525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敬 爱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4973638" y="3549650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朗 读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41" name="表格 40"/>
          <p:cNvGraphicFramePr>
            <a:graphicFrameLocks noGrp="1"/>
          </p:cNvGraphicFramePr>
          <p:nvPr/>
        </p:nvGraphicFramePr>
        <p:xfrm>
          <a:off x="6810375" y="3527425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6794500" y="3533775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安 静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43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85800" y="3025775"/>
            <a:ext cx="8324192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dǎ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bàn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jìng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ài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lǎng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dú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ān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jìng</a:t>
            </a:r>
            <a:endParaRPr lang="en-US" altLang="zh-CN" sz="2400" b="1" dirty="0" err="1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44" name="矩形 1"/>
          <p:cNvSpPr>
            <a:spLocks noChangeArrowheads="1"/>
          </p:cNvSpPr>
          <p:nvPr/>
        </p:nvSpPr>
        <p:spPr bwMode="auto">
          <a:xfrm>
            <a:off x="685800" y="881063"/>
            <a:ext cx="472757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二、根据拼音写词语。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4" grpId="0"/>
      <p:bldP spid="38" grpId="0"/>
      <p:bldP spid="39" grpId="0"/>
      <p:bldP spid="40" grpId="0"/>
      <p:bldP spid="4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8"/>
          <p:cNvSpPr>
            <a:spLocks noChangeArrowheads="1"/>
          </p:cNvSpPr>
          <p:nvPr/>
        </p:nvSpPr>
        <p:spPr bwMode="auto">
          <a:xfrm>
            <a:off x="677863" y="666750"/>
            <a:ext cx="8453437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jiē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zhe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yáo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huǎng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lǚ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xíng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zán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men 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885825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9352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979988" y="18240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73125" y="1846263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接 着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925763" y="1846263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摇 晃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951413" y="183038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旅 行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6788150" y="180816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759575" y="1814513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咱 们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898525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29479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4992688" y="3224213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885825" y="324643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可 怜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2938463" y="324643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救 命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4964113" y="3230563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拼 命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/>
        </p:nvGraphicFramePr>
        <p:xfrm>
          <a:off x="6800850" y="3208338"/>
          <a:ext cx="1439864" cy="731838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772275" y="321468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心 疼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9" name="矩形 2"/>
          <p:cNvSpPr>
            <a:spLocks noChangeArrowheads="1"/>
          </p:cNvSpPr>
          <p:nvPr/>
        </p:nvSpPr>
        <p:spPr bwMode="auto">
          <a:xfrm>
            <a:off x="885825" y="2706688"/>
            <a:ext cx="755967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kě     lián            jiù   mìng           pīn   mìng       xīn    téng 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0" grpId="0"/>
      <p:bldP spid="14" grpId="0"/>
      <p:bldP spid="15" grpId="0"/>
      <p:bldP spid="16" grpId="0"/>
      <p:bldP spid="1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808038" y="1604963"/>
            <a:ext cx="8670925" cy="4523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等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剩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砍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由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诗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乘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吹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油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睁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)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并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)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泪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喊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争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拼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粗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减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995613" y="1656322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剩下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239838" y="225425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诗歌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291694" y="1665189"/>
            <a:ext cx="9461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等着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995613" y="224313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乘车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659238" y="168043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砍树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702893" y="2164479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吹着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243013" y="278923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睁着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222375" y="3370263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争气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702894" y="2720272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泪水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009900" y="336550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拼命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000375" y="280035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并且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736875" y="3263642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粗心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8"/>
          <p:cNvSpPr>
            <a:spLocks noChangeArrowheads="1"/>
          </p:cNvSpPr>
          <p:nvPr/>
        </p:nvSpPr>
        <p:spPr bwMode="auto">
          <a:xfrm>
            <a:off x="6199783" y="1644559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由于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6216969" y="224541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石油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7" name="矩形 12"/>
          <p:cNvSpPr>
            <a:spLocks noChangeArrowheads="1"/>
          </p:cNvSpPr>
          <p:nvPr/>
        </p:nvSpPr>
        <p:spPr bwMode="auto">
          <a:xfrm>
            <a:off x="6181331" y="2735044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叫喊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8" name="矩形 15"/>
          <p:cNvSpPr>
            <a:spLocks noChangeArrowheads="1"/>
          </p:cNvSpPr>
          <p:nvPr/>
        </p:nvSpPr>
        <p:spPr bwMode="auto">
          <a:xfrm>
            <a:off x="6181331" y="324373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减法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363538" y="1044575"/>
            <a:ext cx="26733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三、形近字组词。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0" name="左大括号 19"/>
          <p:cNvSpPr/>
          <p:nvPr/>
        </p:nvSpPr>
        <p:spPr>
          <a:xfrm>
            <a:off x="769938" y="1887538"/>
            <a:ext cx="79375" cy="712787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769938" y="3008313"/>
            <a:ext cx="79375" cy="711200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2" name="左大括号 21"/>
          <p:cNvSpPr/>
          <p:nvPr/>
        </p:nvSpPr>
        <p:spPr>
          <a:xfrm>
            <a:off x="2425700" y="1887538"/>
            <a:ext cx="79375" cy="712787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3" name="左大括号 22"/>
          <p:cNvSpPr/>
          <p:nvPr/>
        </p:nvSpPr>
        <p:spPr>
          <a:xfrm>
            <a:off x="2278382" y="2970575"/>
            <a:ext cx="80962" cy="712788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4" name="左大括号 23"/>
          <p:cNvSpPr/>
          <p:nvPr/>
        </p:nvSpPr>
        <p:spPr>
          <a:xfrm>
            <a:off x="4154176" y="2975878"/>
            <a:ext cx="79375" cy="712788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5" name="左大括号 24"/>
          <p:cNvSpPr/>
          <p:nvPr/>
        </p:nvSpPr>
        <p:spPr>
          <a:xfrm>
            <a:off x="4108755" y="1898650"/>
            <a:ext cx="80963" cy="711200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6" name="左大括号 25"/>
          <p:cNvSpPr/>
          <p:nvPr/>
        </p:nvSpPr>
        <p:spPr>
          <a:xfrm>
            <a:off x="5652099" y="1887538"/>
            <a:ext cx="79375" cy="712787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7" name="左大括号 26"/>
          <p:cNvSpPr/>
          <p:nvPr/>
        </p:nvSpPr>
        <p:spPr>
          <a:xfrm>
            <a:off x="5663594" y="2970575"/>
            <a:ext cx="79375" cy="712787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4" t="4455" r="52175" b="72658"/>
          <a:stretch>
            <a:fillRect/>
          </a:stretch>
        </p:blipFill>
        <p:spPr>
          <a:xfrm>
            <a:off x="7742247" y="3909973"/>
            <a:ext cx="863812" cy="1489875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398463" y="792163"/>
            <a:ext cx="727392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四、多音字组词。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/>
        </p:nvSpPr>
        <p:spPr bwMode="auto">
          <a:xfrm>
            <a:off x="873125" y="1863725"/>
            <a:ext cx="56959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倒</a:t>
            </a:r>
            <a:endParaRPr kumimoji="0" lang="zh-CN" altLang="en-US" sz="2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1398905" y="1631315"/>
            <a:ext cx="166370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1532255" y="1395095"/>
            <a:ext cx="260667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dǎo</a:t>
            </a:r>
            <a:r>
              <a:rPr kumimoji="0" lang="en-US" altLang="zh-CN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(</a:t>
            </a:r>
            <a:r>
              <a:rPr kumimoji="0" lang="zh-CN" altLang="en-US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kumimoji="0" lang="en-US" altLang="zh-CN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kumimoji="0" lang="en-US" altLang="zh-CN" sz="2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280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dào</a:t>
            </a:r>
            <a:r>
              <a:rPr kumimoji="0" lang="en-US" altLang="zh-CN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(</a:t>
            </a:r>
            <a:r>
              <a:rPr kumimoji="0" lang="zh-CN" altLang="en-US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kumimoji="0" lang="en-US" altLang="zh-CN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kumimoji="0" lang="en-US" altLang="zh-CN" sz="2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5407025" y="1898650"/>
            <a:ext cx="56959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难</a:t>
            </a:r>
            <a:endParaRPr kumimoji="0" lang="zh-CN" altLang="en-US" sz="2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5932805" y="1666240"/>
            <a:ext cx="166370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2" name="TextBox 29"/>
          <p:cNvSpPr txBox="1">
            <a:spLocks noChangeArrowheads="1"/>
          </p:cNvSpPr>
          <p:nvPr/>
        </p:nvSpPr>
        <p:spPr bwMode="auto">
          <a:xfrm>
            <a:off x="6066155" y="1430020"/>
            <a:ext cx="260667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nán(</a:t>
            </a:r>
            <a:r>
              <a:rPr kumimoji="0" lang="zh-CN" altLang="en-US" sz="2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kumimoji="0" lang="en-US" altLang="zh-CN" sz="2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kumimoji="0" lang="en-US" altLang="zh-CN" sz="2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2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nàn</a:t>
            </a:r>
            <a:r>
              <a:rPr kumimoji="0" lang="en-US" altLang="zh-CN" sz="2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kumimoji="0" lang="zh-CN" altLang="en-US" sz="2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kumimoji="0" lang="en-US" altLang="zh-CN" sz="2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kumimoji="0" lang="en-US" altLang="zh-CN" sz="2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873125" y="3473450"/>
            <a:ext cx="56959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调</a:t>
            </a:r>
            <a:endParaRPr kumimoji="0" lang="zh-CN" altLang="en-US" sz="2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1398905" y="3241040"/>
            <a:ext cx="166370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TextBox 34"/>
          <p:cNvSpPr txBox="1">
            <a:spLocks noChangeArrowheads="1"/>
          </p:cNvSpPr>
          <p:nvPr/>
        </p:nvSpPr>
        <p:spPr bwMode="auto">
          <a:xfrm>
            <a:off x="1532255" y="3004820"/>
            <a:ext cx="260667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kumimoji="0" lang="en-US" altLang="zh-CN" sz="280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tiáo</a:t>
            </a:r>
            <a:r>
              <a:rPr kumimoji="0" lang="en-US" altLang="zh-CN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(</a:t>
            </a:r>
            <a:r>
              <a:rPr kumimoji="0" lang="zh-CN" altLang="en-US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kumimoji="0" lang="en-US" altLang="zh-CN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kumimoji="0" lang="en-US" altLang="zh-CN" sz="2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kumimoji="0" lang="en-US" altLang="en-US" sz="280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diào</a:t>
            </a:r>
            <a:r>
              <a:rPr kumimoji="0" lang="en-US" altLang="zh-CN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kumimoji="0" lang="zh-CN" altLang="en-US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kumimoji="0" lang="en-US" altLang="zh-CN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kumimoji="0" lang="en-US" altLang="zh-CN" sz="2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5407025" y="3508375"/>
            <a:ext cx="56959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cs typeface="+mn-ea"/>
                <a:sym typeface="+mn-lt"/>
              </a:rPr>
              <a:t>应</a:t>
            </a:r>
            <a:endParaRPr kumimoji="0" lang="zh-CN" altLang="en-US" sz="280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5932805" y="3275965"/>
            <a:ext cx="166370" cy="949325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2" name="TextBox 39"/>
          <p:cNvSpPr txBox="1">
            <a:spLocks noChangeArrowheads="1"/>
          </p:cNvSpPr>
          <p:nvPr/>
        </p:nvSpPr>
        <p:spPr bwMode="auto">
          <a:xfrm>
            <a:off x="6066155" y="3039745"/>
            <a:ext cx="260667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dá</a:t>
            </a:r>
            <a:r>
              <a:rPr kumimoji="0" lang="en-US" altLang="zh-CN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(</a:t>
            </a:r>
            <a:r>
              <a:rPr kumimoji="0" lang="zh-CN" altLang="en-US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kumimoji="0" lang="en-US" altLang="zh-CN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kumimoji="0" lang="en-US" altLang="zh-CN" sz="2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en-US" sz="280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dā</a:t>
            </a:r>
            <a:r>
              <a:rPr kumimoji="0" lang="en-US" altLang="zh-CN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(</a:t>
            </a:r>
            <a:r>
              <a:rPr kumimoji="0" lang="zh-CN" altLang="en-US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kumimoji="0" lang="en-US" altLang="zh-CN" sz="280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kumimoji="0" lang="en-US" altLang="zh-CN" sz="2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2351088" y="2160588"/>
            <a:ext cx="89408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倒车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6870700" y="2185988"/>
            <a:ext cx="89408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苦难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338388" y="1525588"/>
            <a:ext cx="89408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倒下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2455863" y="3151188"/>
            <a:ext cx="89408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调节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6791325" y="1538288"/>
            <a:ext cx="89408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为难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2455863" y="3770313"/>
            <a:ext cx="89408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调动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6757988" y="3176588"/>
            <a:ext cx="89408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回答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6757988" y="3795713"/>
            <a:ext cx="89408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答应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755650" y="1649413"/>
            <a:ext cx="8345488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美丽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满意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舒展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周围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悲哀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分散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)</a:t>
            </a: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85158" y="1682663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满足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81212" y="2314188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四周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081212" y="1682663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漂亮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721513" y="2339047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悲伤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142252" y="1705382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伸展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289104" y="2342386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分开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241300" y="928688"/>
            <a:ext cx="5065713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五、写出下列词语的近义词。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4" t="4455" r="52175" b="72658"/>
          <a:stretch>
            <a:fillRect/>
          </a:stretch>
        </p:blipFill>
        <p:spPr>
          <a:xfrm>
            <a:off x="6652061" y="3653625"/>
            <a:ext cx="863812" cy="1489875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698500" y="1674813"/>
            <a:ext cx="8345488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寒冷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难受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高大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)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舒展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悲哀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分散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67250" y="1808163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舒服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35163" y="2361238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收缩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947863" y="1803400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温暖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716463" y="2395538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欢乐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199313" y="1790700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矮小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7212013" y="2441575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集中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246063" y="1033463"/>
            <a:ext cx="4884737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六、写出下列词语的反义词。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0" t="29999" r="51732" b="32538"/>
          <a:stretch>
            <a:fillRect/>
          </a:stretch>
        </p:blipFill>
        <p:spPr>
          <a:xfrm>
            <a:off x="6080424" y="3322089"/>
            <a:ext cx="2963564" cy="1821411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393700" y="1251845"/>
            <a:ext cx="8750300" cy="526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煤油灯  一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小姑娘   一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农夫   </a:t>
            </a: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手推车  一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树    两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小蟋蟀  </a:t>
            </a: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大黄牛  一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喷嚏     一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草     </a:t>
            </a: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旅行    一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小蚂蚁    </a:t>
            </a:r>
            <a:endParaRPr lang="zh-CN" altLang="en-US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大奶酪  一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大石板</a:t>
            </a:r>
            <a:endParaRPr lang="zh-CN" altLang="en-US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366600" y="1265418"/>
            <a:ext cx="5403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个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845650" y="1278118"/>
            <a:ext cx="7181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盏</a:t>
            </a:r>
            <a:endParaRPr lang="zh-CN" altLang="en-US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404700" y="1911530"/>
            <a:ext cx="5403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棵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61525" y="1898830"/>
            <a:ext cx="5403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辆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076462" y="1265418"/>
            <a:ext cx="5403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个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366600" y="2538593"/>
            <a:ext cx="5403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个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852000" y="2563993"/>
            <a:ext cx="5403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头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289269" y="1883496"/>
            <a:ext cx="5403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只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220135" y="3179293"/>
            <a:ext cx="5403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只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9"/>
          <p:cNvSpPr>
            <a:spLocks noChangeArrowheads="1"/>
          </p:cNvSpPr>
          <p:nvPr/>
        </p:nvSpPr>
        <p:spPr bwMode="auto">
          <a:xfrm>
            <a:off x="5817114" y="2563993"/>
            <a:ext cx="5403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团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21"/>
          <p:cNvSpPr>
            <a:spLocks noChangeArrowheads="1"/>
          </p:cNvSpPr>
          <p:nvPr/>
        </p:nvSpPr>
        <p:spPr bwMode="auto">
          <a:xfrm>
            <a:off x="861525" y="3186293"/>
            <a:ext cx="5403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次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矩形 21"/>
          <p:cNvSpPr>
            <a:spLocks noChangeArrowheads="1"/>
          </p:cNvSpPr>
          <p:nvPr/>
        </p:nvSpPr>
        <p:spPr bwMode="auto">
          <a:xfrm>
            <a:off x="861525" y="3835580"/>
            <a:ext cx="5403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块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21"/>
          <p:cNvSpPr>
            <a:spLocks noChangeArrowheads="1"/>
          </p:cNvSpPr>
          <p:nvPr/>
        </p:nvSpPr>
        <p:spPr bwMode="auto">
          <a:xfrm>
            <a:off x="3379300" y="3837168"/>
            <a:ext cx="5403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块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矩形 2"/>
          <p:cNvSpPr>
            <a:spLocks noChangeArrowheads="1"/>
          </p:cNvSpPr>
          <p:nvPr/>
        </p:nvSpPr>
        <p:spPr bwMode="auto">
          <a:xfrm>
            <a:off x="167960" y="567668"/>
            <a:ext cx="3986213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七、照样子，写词语。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76263" y="1433513"/>
            <a:ext cx="8345487" cy="526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眼睛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摇晃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包裹  </a:t>
            </a:r>
            <a:endParaRPr lang="en-US" altLang="zh-CN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呼吸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地面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变老  </a:t>
            </a:r>
            <a:endParaRPr lang="zh-CN" altLang="en-US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舒展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眼睛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嘴里   </a:t>
            </a:r>
            <a:endParaRPr lang="en-US" altLang="zh-CN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说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   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说  </a:t>
            </a:r>
            <a:endParaRPr lang="en-US" altLang="zh-CN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      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命令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(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             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)</a:t>
            </a:r>
            <a:r>
              <a:rPr lang="zh-CN" altLang="en-US" sz="2800" b="1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洞里</a:t>
            </a:r>
            <a:endParaRPr lang="zh-CN" altLang="en-US" sz="2800" b="1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2910764" y="1490100"/>
            <a:ext cx="125539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轻轻地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852488" y="1531938"/>
            <a:ext cx="906462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睁大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023314" y="1461438"/>
            <a:ext cx="125539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紧紧地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201988" y="2181225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钻出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785813" y="2168525"/>
            <a:ext cx="125539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大口地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299984" y="2131257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慢慢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806450" y="2794000"/>
            <a:ext cx="187642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满意地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3201988" y="3429000"/>
            <a:ext cx="16129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笑眯眯地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279775" y="2806700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闭上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9"/>
          <p:cNvSpPr>
            <a:spLocks noChangeArrowheads="1"/>
          </p:cNvSpPr>
          <p:nvPr/>
        </p:nvSpPr>
        <p:spPr bwMode="auto">
          <a:xfrm>
            <a:off x="5350891" y="2768012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吞到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21"/>
          <p:cNvSpPr>
            <a:spLocks noChangeArrowheads="1"/>
          </p:cNvSpPr>
          <p:nvPr/>
        </p:nvSpPr>
        <p:spPr bwMode="auto">
          <a:xfrm>
            <a:off x="785813" y="3441700"/>
            <a:ext cx="14293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悲哀地</a:t>
            </a:r>
            <a:endParaRPr lang="zh-CN" altLang="en-US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4" name="矩形 21"/>
          <p:cNvSpPr>
            <a:spLocks noChangeArrowheads="1"/>
          </p:cNvSpPr>
          <p:nvPr/>
        </p:nvSpPr>
        <p:spPr bwMode="auto">
          <a:xfrm>
            <a:off x="925513" y="4083050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执行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21"/>
          <p:cNvSpPr>
            <a:spLocks noChangeArrowheads="1"/>
          </p:cNvSpPr>
          <p:nvPr/>
        </p:nvSpPr>
        <p:spPr bwMode="auto">
          <a:xfrm>
            <a:off x="3279775" y="4070350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搬进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矩形 2"/>
          <p:cNvSpPr>
            <a:spLocks noChangeArrowheads="1"/>
          </p:cNvSpPr>
          <p:nvPr/>
        </p:nvSpPr>
        <p:spPr bwMode="auto">
          <a:xfrm>
            <a:off x="171450" y="806450"/>
            <a:ext cx="4084638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八、照样子，写词语。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374650" y="1420813"/>
            <a:ext cx="8963025" cy="396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63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ABB式的词语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 ) (      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263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ABAC式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的词语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  ) (            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endParaRPr lang="zh-CN" altLang="en-US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263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含反义词的词语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      ) (                 )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endParaRPr lang="zh-CN" altLang="en-US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263525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含数字的词语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   ) </a:t>
            </a: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endParaRPr lang="zh-CN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698975" y="1485432"/>
            <a:ext cx="125539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笑眯眯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327343" y="2106614"/>
            <a:ext cx="16129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走来走去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041650" y="1549400"/>
            <a:ext cx="125539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暖洋洋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207000" y="2157413"/>
            <a:ext cx="16129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跑来跑去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4"/>
          <p:cNvSpPr>
            <a:spLocks noChangeArrowheads="1"/>
          </p:cNvSpPr>
          <p:nvPr/>
        </p:nvSpPr>
        <p:spPr bwMode="auto">
          <a:xfrm>
            <a:off x="3574327" y="2748057"/>
            <a:ext cx="16129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争先恐后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6"/>
          <p:cNvSpPr>
            <a:spLocks noChangeArrowheads="1"/>
          </p:cNvSpPr>
          <p:nvPr/>
        </p:nvSpPr>
        <p:spPr bwMode="auto">
          <a:xfrm>
            <a:off x="5511800" y="2843213"/>
            <a:ext cx="16129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七上八下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6"/>
          <p:cNvSpPr>
            <a:spLocks noChangeArrowheads="1"/>
          </p:cNvSpPr>
          <p:nvPr/>
        </p:nvSpPr>
        <p:spPr bwMode="auto">
          <a:xfrm>
            <a:off x="3071606" y="3338701"/>
            <a:ext cx="16129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四面八方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2"/>
          <p:cNvSpPr>
            <a:spLocks noChangeArrowheads="1"/>
          </p:cNvSpPr>
          <p:nvPr/>
        </p:nvSpPr>
        <p:spPr bwMode="auto">
          <a:xfrm>
            <a:off x="244475" y="873125"/>
            <a:ext cx="38608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九、按要求写词语。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0" t="29999" r="51732" b="32538"/>
          <a:stretch>
            <a:fillRect/>
          </a:stretch>
        </p:blipFill>
        <p:spPr>
          <a:xfrm>
            <a:off x="6314088" y="3529013"/>
            <a:ext cx="2616699" cy="1608227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619125" y="1812925"/>
            <a:ext cx="807720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本文叙述鸟儿四处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它的朋友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——_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的经过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,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赞扬了鸟儿 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、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_______</a:t>
            </a:r>
            <a:r>
              <a:rPr lang="zh-CN" altLang="en-US" sz="24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的品质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.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5"/>
          <p:cNvSpPr>
            <a:spLocks noChangeArrowheads="1"/>
          </p:cNvSpPr>
          <p:nvPr/>
        </p:nvSpPr>
        <p:spPr bwMode="auto">
          <a:xfrm>
            <a:off x="595313" y="1120775"/>
            <a:ext cx="896302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  </a:t>
            </a: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2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358356" y="1767068"/>
            <a:ext cx="950912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寻访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972344" y="2252623"/>
            <a:ext cx="170656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信守诺言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5873696" y="1744623"/>
            <a:ext cx="573087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树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493169" y="2276435"/>
            <a:ext cx="1706563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珍惜友情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280988" y="1096963"/>
            <a:ext cx="65341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一、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去年的树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这篇课文主要讲了什么？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22312" y="1471996"/>
            <a:ext cx="8045450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本文语言活泼，内容充满童趣。主要写蟋蟀</a:t>
            </a:r>
            <a:r>
              <a:rPr kumimoji="0" lang="zh-CN" altLang="en-US" sz="24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     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被</a:t>
            </a:r>
            <a:r>
              <a:rPr kumimoji="0" lang="en-US" altLang="zh-CN" sz="24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吃进了肚子里，它的朋友</a:t>
            </a:r>
            <a:r>
              <a:rPr kumimoji="0" lang="zh-CN" altLang="en-US" sz="24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          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鼓励它抓住机会，在牛反刍的时候 </a:t>
            </a:r>
            <a:r>
              <a:rPr kumimoji="0" lang="zh-CN" altLang="en-US" sz="24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       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。经历了一场惊险的旅行。让我们懂得对朋友要</a:t>
            </a:r>
            <a:r>
              <a:rPr kumimoji="0" lang="zh-CN" altLang="en-US" sz="24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     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，在危险时刻不 </a:t>
            </a:r>
            <a:r>
              <a:rPr kumimoji="0" lang="zh-CN" altLang="en-US" sz="24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     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，要用 </a:t>
            </a:r>
            <a:r>
              <a:rPr kumimoji="0" lang="zh-CN" altLang="en-US" sz="24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     </a:t>
            </a: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战胜困难。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3" name="矩形 3"/>
          <p:cNvSpPr>
            <a:spLocks noChangeArrowheads="1"/>
          </p:cNvSpPr>
          <p:nvPr/>
        </p:nvSpPr>
        <p:spPr bwMode="auto">
          <a:xfrm>
            <a:off x="263525" y="992188"/>
            <a:ext cx="89630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二、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在牛肚子里旅行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这篇课文主要讲了什么？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049837" y="201496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青头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632232" y="2562195"/>
            <a:ext cx="110109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逃出来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185458" y="2014966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牛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774434" y="2014964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红头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526166" y="308174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真诚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941763" y="3117014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慌张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624378" y="3550979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知识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8"/>
          <p:cNvSpPr>
            <a:spLocks noChangeArrowheads="1"/>
          </p:cNvSpPr>
          <p:nvPr/>
        </p:nvSpPr>
        <p:spPr bwMode="auto">
          <a:xfrm>
            <a:off x="842963" y="2513013"/>
            <a:ext cx="8453437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cāi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chū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yáng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qǐ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shuāng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bì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huī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què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	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885825" y="305911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935288" y="305911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4916488" y="305911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73125" y="308133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猜 出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925763" y="308133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扬 起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00613" y="3065463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双 臂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6788150" y="3043238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759575" y="304958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灰 雀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876300" y="177006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2925763" y="177006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4906963" y="177006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863600" y="179228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墙 角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916238" y="179228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放 假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891088" y="1776413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碰 触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6778625" y="1754188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幼圆" charset="0"/>
                        <a:ea typeface="+mn-ea"/>
                        <a:cs typeface="幼圆" charset="0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750050" y="1760538"/>
            <a:ext cx="1452880" cy="1014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50000"/>
              </a:lnSpc>
            </a:pPr>
            <a:r>
              <a:rPr lang="zh-CN" altLang="en-US" sz="400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能 够</a:t>
            </a:r>
            <a:endParaRPr lang="zh-CN" altLang="en-US" sz="400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0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38795" y="1312684"/>
            <a:ext cx="9104586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q</a:t>
            </a:r>
            <a:r>
              <a:rPr lang="en-US" altLang="en-US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iáng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en-US" altLang="en-US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jiǎo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 </a:t>
            </a:r>
            <a:r>
              <a:rPr lang="en-US" altLang="zh-CN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f</a:t>
            </a:r>
            <a:r>
              <a:rPr lang="en-US" altLang="en-US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àng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en-US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jiǎ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</a:t>
            </a:r>
            <a:r>
              <a:rPr lang="en-US" altLang="en-US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pèng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en-US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en-US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chù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</a:t>
            </a:r>
            <a:r>
              <a:rPr lang="en-US" altLang="en-US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néng</a:t>
            </a:r>
            <a:r>
              <a:rPr lang="en-US" altLang="en-US" sz="24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en-US" sz="2400" b="1" dirty="0" err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gòu</a:t>
            </a:r>
            <a:endParaRPr lang="en-US" altLang="en-US" sz="2400" b="1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endParaRPr lang="en-US" altLang="en-US" sz="2400" b="1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1" grpId="0"/>
      <p:bldP spid="15" grpId="0"/>
      <p:bldP spid="16" grpId="0"/>
      <p:bldP spid="17" grpId="0"/>
      <p:bldP spid="19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107283" y="893630"/>
            <a:ext cx="6804422" cy="3415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第四单元</a:t>
            </a:r>
            <a:endParaRPr lang="en-US" altLang="zh-CN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会认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28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个生字，会写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12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个生字，会写</a:t>
            </a: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11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个生词。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正确、流利地朗读课文。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3.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联系上下文和生活经验，了解词语的意思。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4.</a:t>
            </a:r>
            <a:r>
              <a:rPr lang="zh-CN" altLang="en-US" sz="2400" dirty="0">
                <a:solidFill>
                  <a:srgbClr val="000000"/>
                </a:solidFill>
                <a:effectLst/>
                <a:latin typeface="幼圆" charset="0"/>
                <a:cs typeface="幼圆" charset="0"/>
                <a:sym typeface="+mn-lt"/>
              </a:rPr>
              <a:t>学习课文的语言表达，积累语言。</a:t>
            </a:r>
            <a:endParaRPr lang="zh-CN" altLang="en-US" sz="2400" dirty="0">
              <a:solidFill>
                <a:srgbClr val="000000"/>
              </a:solidFill>
              <a:effectLst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11"/>
          <p:cNvSpPr>
            <a:spLocks noChangeArrowheads="1"/>
          </p:cNvSpPr>
          <p:nvPr/>
        </p:nvSpPr>
        <p:spPr bwMode="auto">
          <a:xfrm>
            <a:off x="561975" y="908050"/>
            <a:ext cx="8658225" cy="396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大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洞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dòng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dòu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)  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准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备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zūn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zhǔn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)  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孵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蛋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fū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fǔ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)         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撞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到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zhuàng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zhuàn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　萝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卜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po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bo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干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吗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mā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má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)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来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访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 </a:t>
            </a:r>
            <a:r>
              <a:rPr lang="en-US" altLang="en-US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fǎn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en-US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fǎng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压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根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en-US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yà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en-US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yā</a:t>
            </a:r>
            <a:r>
              <a:rPr lang="en-US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发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疯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en-US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fēng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fōng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晾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尿布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liàng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niàng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差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不多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chā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chà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) 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尽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可能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jǐn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jìn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百发百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中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zh-CN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zhòng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</a:t>
            </a:r>
            <a:r>
              <a:rPr lang="en-US" altLang="zh-CN" sz="2400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zhōng</a:t>
            </a:r>
            <a:r>
              <a:rPr lang="en-US" altLang="zh-CN" sz="24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lang="en-US" altLang="zh-CN" sz="24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047066" y="2845713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817688" y="3459163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465318" y="2845713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2241797" y="2812832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357050" y="2217491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714232" y="2267863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472941" y="2267863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761677" y="1688882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5220731" y="1734918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433791" y="1734919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806797" y="3373766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4982456" y="3951555"/>
            <a:ext cx="49053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500870" y="3967211"/>
            <a:ext cx="488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√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7" name="矩形 1"/>
          <p:cNvSpPr>
            <a:spLocks noChangeArrowheads="1"/>
          </p:cNvSpPr>
          <p:nvPr/>
        </p:nvSpPr>
        <p:spPr bwMode="auto">
          <a:xfrm>
            <a:off x="231775" y="973138"/>
            <a:ext cx="7551738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一、给加粗字选择正确的读音，在下面打“√”。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482600" y="927100"/>
            <a:ext cx="2019300" cy="456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8"/>
          <p:cNvSpPr>
            <a:spLocks noChangeArrowheads="1"/>
          </p:cNvSpPr>
          <p:nvPr/>
        </p:nvSpPr>
        <p:spPr bwMode="auto">
          <a:xfrm>
            <a:off x="-253891" y="1182509"/>
            <a:ext cx="899587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en-US" altLang="zh-CN" sz="2400" b="1" dirty="0" err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mén</a:t>
            </a: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bǎn</a:t>
            </a: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        </a:t>
            </a:r>
            <a:r>
              <a:rPr lang="en-US" altLang="zh-CN" sz="2400" b="1" dirty="0" err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dà</a:t>
            </a: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dòng</a:t>
            </a: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en-US" altLang="zh-CN" sz="2400" b="1" dirty="0" err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zhǔn</a:t>
            </a: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bèi</a:t>
            </a: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en-US" altLang="zh-CN" sz="2400" b="1" dirty="0" err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qiáng</a:t>
            </a: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en-US" altLang="zh-CN" sz="2400" b="1" dirty="0" err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bì</a:t>
            </a:r>
            <a:r>
              <a:rPr lang="en-US" altLang="zh-CN" sz="24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	</a:t>
            </a:r>
            <a:endParaRPr lang="en-US" altLang="zh-CN" sz="2400" b="1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909638" y="169386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2959100" y="169386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5003800" y="169386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800" dirty="0">
                          <a:latin typeface="+mn-lt"/>
                          <a:ea typeface="+mn-ea"/>
                          <a:cs typeface="+mn-ea"/>
                          <a:sym typeface="+mn-lt"/>
                        </a:rPr>
                        <a:t> </a:t>
                      </a: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896938" y="1716088"/>
            <a:ext cx="1353256" cy="896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门 板</a:t>
            </a:r>
            <a:endParaRPr lang="zh-CN" altLang="en-US" sz="4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2949575" y="1716088"/>
            <a:ext cx="1353256" cy="896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大 洞</a:t>
            </a:r>
            <a:endParaRPr lang="zh-CN" altLang="en-US" sz="4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4975225" y="1700213"/>
            <a:ext cx="1353256" cy="896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准 备</a:t>
            </a:r>
            <a:endParaRPr lang="zh-CN" altLang="en-US" sz="4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6811963" y="1677988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783388" y="1684338"/>
            <a:ext cx="1353256" cy="896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墙 壁</a:t>
            </a:r>
            <a:endParaRPr lang="zh-CN" altLang="en-US" sz="4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922338" y="3094038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表格 12"/>
          <p:cNvGraphicFramePr>
            <a:graphicFrameLocks noGrp="1"/>
          </p:cNvGraphicFramePr>
          <p:nvPr/>
        </p:nvGraphicFramePr>
        <p:xfrm>
          <a:off x="2971800" y="3094038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5016500" y="3094038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909638" y="3116263"/>
            <a:ext cx="1353256" cy="896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好 饿</a:t>
            </a:r>
            <a:endParaRPr lang="zh-CN" altLang="en-US" sz="4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2962275" y="3116263"/>
            <a:ext cx="1353256" cy="896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抓 虫</a:t>
            </a:r>
            <a:endParaRPr lang="zh-CN" altLang="en-US" sz="4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4987925" y="3100388"/>
            <a:ext cx="1353256" cy="896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一 张</a:t>
            </a:r>
            <a:endParaRPr lang="zh-CN" altLang="en-US" sz="4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6824663" y="3078163"/>
          <a:ext cx="1439864" cy="904256"/>
        </p:xfrm>
        <a:graphic>
          <a:graphicData uri="http://schemas.openxmlformats.org/drawingml/2006/table">
            <a:tbl>
              <a:tblPr firstRow="1" bandRow="1"/>
              <a:tblGrid>
                <a:gridCol w="359966"/>
                <a:gridCol w="359966"/>
                <a:gridCol w="359966"/>
                <a:gridCol w="359966"/>
              </a:tblGrid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59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zh-CN" altLang="en-US" sz="1800" dirty="0"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a:txBody>
                  <a:tcPr marL="91389" marR="91389" marT="45724" marB="45724">
                    <a:lnL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796088" y="3084513"/>
            <a:ext cx="1353256" cy="896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40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撞 到</a:t>
            </a:r>
            <a:endParaRPr lang="zh-CN" altLang="en-US" sz="40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矩形 2"/>
          <p:cNvSpPr>
            <a:spLocks noChangeArrowheads="1"/>
          </p:cNvSpPr>
          <p:nvPr/>
        </p:nvSpPr>
        <p:spPr bwMode="auto">
          <a:xfrm>
            <a:off x="102476" y="2627313"/>
            <a:ext cx="90415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    </a:t>
            </a:r>
            <a:r>
              <a:rPr lang="en-US" altLang="zh-CN" sz="24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hǎo</a:t>
            </a:r>
            <a:r>
              <a:rPr lang="en-US" altLang="zh-CN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è         </a:t>
            </a:r>
            <a:r>
              <a:rPr lang="en-US" altLang="zh-CN" sz="24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zhuā</a:t>
            </a:r>
            <a:r>
              <a:rPr lang="en-US" altLang="zh-CN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24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chóng</a:t>
            </a:r>
            <a:r>
              <a:rPr lang="en-US" altLang="zh-CN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en-US" altLang="zh-CN" sz="24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yī</a:t>
            </a:r>
            <a:r>
              <a:rPr lang="en-US" altLang="zh-CN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en-US" altLang="zh-CN" sz="24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zhāng</a:t>
            </a:r>
            <a:r>
              <a:rPr lang="en-US" altLang="zh-CN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en-US" altLang="zh-CN" sz="24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zhuàng</a:t>
            </a:r>
            <a:r>
              <a:rPr lang="en-US" altLang="zh-CN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en-US" altLang="zh-CN" sz="2400" b="1" dirty="0" err="1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dào</a:t>
            </a:r>
            <a:r>
              <a:rPr lang="en-US" altLang="zh-CN" sz="2400" b="1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sz="2400" b="1" dirty="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9525" y="823913"/>
            <a:ext cx="4167188" cy="574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二、根据拼音写词语。</a:t>
            </a:r>
            <a:endParaRPr lang="zh-CN" altLang="en-US" sz="1800">
              <a:solidFill>
                <a:prstClr val="black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9" grpId="0" autoUpdateAnimBg="0"/>
      <p:bldP spid="11" grpId="0" autoUpdateAnimBg="0"/>
      <p:bldP spid="15" grpId="0" autoUpdateAnimBg="0"/>
      <p:bldP spid="16" grpId="0" autoUpdateAnimBg="0"/>
      <p:bldP spid="17" grpId="0" autoUpdateAnimBg="0"/>
      <p:bldP spid="19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550988" y="1582738"/>
            <a:ext cx="7273925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板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洞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准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)</a:t>
            </a:r>
            <a:endParaRPr lang="zh-CN" altLang="zh-CN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饭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) 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铜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)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堆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)</a:t>
            </a:r>
            <a:endParaRPr lang="zh-CN" altLang="zh-CN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备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) 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臂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)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鹅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)</a:t>
            </a:r>
            <a:endParaRPr lang="zh-CN" altLang="zh-CN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奋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) 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壁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)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饿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)</a:t>
            </a:r>
            <a:endParaRPr lang="zh-CN" altLang="zh-CN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                </a:t>
            </a:r>
            <a:endParaRPr lang="en-US" altLang="zh-CN" sz="24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760788" y="1650062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大洞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82800" y="2305050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吃饭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136775" y="1698625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门板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748088" y="2292999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青铜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377879" y="1654003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准备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377879" y="2296940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土堆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136775" y="2946400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备好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136775" y="3629025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兴奋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302224" y="2914478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天鹅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744913" y="3578874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墙壁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744913" y="2912124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手臂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5344668" y="3557415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饥饿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857250" y="1036638"/>
            <a:ext cx="3048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三、形近字组词。</a:t>
            </a:r>
            <a:endParaRPr lang="en-US" altLang="zh-CN" sz="24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1409700" y="1833563"/>
            <a:ext cx="203200" cy="892175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1427163" y="3130550"/>
            <a:ext cx="203200" cy="892175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左大括号 17"/>
          <p:cNvSpPr/>
          <p:nvPr/>
        </p:nvSpPr>
        <p:spPr>
          <a:xfrm>
            <a:off x="3127141" y="1867713"/>
            <a:ext cx="203200" cy="892175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左大括号 18"/>
          <p:cNvSpPr/>
          <p:nvPr/>
        </p:nvSpPr>
        <p:spPr>
          <a:xfrm>
            <a:off x="3113214" y="3130550"/>
            <a:ext cx="203200" cy="892175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" name="左大括号 19"/>
          <p:cNvSpPr/>
          <p:nvPr/>
        </p:nvSpPr>
        <p:spPr>
          <a:xfrm>
            <a:off x="4726210" y="1870779"/>
            <a:ext cx="203200" cy="892175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4666805" y="3121024"/>
            <a:ext cx="203200" cy="892175"/>
          </a:xfrm>
          <a:prstGeom prst="leftBrac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0" t="29999" r="51732" b="32538"/>
          <a:stretch>
            <a:fillRect/>
          </a:stretch>
        </p:blipFill>
        <p:spPr>
          <a:xfrm>
            <a:off x="6348403" y="3629025"/>
            <a:ext cx="2546931" cy="1565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403225" y="847725"/>
            <a:ext cx="7273925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四、多音字组词。</a:t>
            </a:r>
            <a:endParaRPr lang="en-US" altLang="zh-CN" sz="280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" name="组合 5"/>
          <p:cNvGrpSpPr/>
          <p:nvPr/>
        </p:nvGrpSpPr>
        <p:grpSpPr bwMode="auto">
          <a:xfrm>
            <a:off x="846138" y="1395412"/>
            <a:ext cx="3265487" cy="1305166"/>
            <a:chOff x="2593975" y="2524123"/>
            <a:chExt cx="3265487" cy="1307499"/>
          </a:xfrm>
        </p:grpSpPr>
        <p:sp>
          <p:nvSpPr>
            <p:cNvPr id="4" name="TextBox 13"/>
            <p:cNvSpPr txBox="1">
              <a:spLocks noChangeArrowheads="1"/>
            </p:cNvSpPr>
            <p:nvPr/>
          </p:nvSpPr>
          <p:spPr bwMode="auto">
            <a:xfrm>
              <a:off x="2593975" y="2993142"/>
              <a:ext cx="569912" cy="656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4572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长</a:t>
              </a: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5" name="组合 5"/>
            <p:cNvGrpSpPr/>
            <p:nvPr/>
          </p:nvGrpSpPr>
          <p:grpSpPr bwMode="auto">
            <a:xfrm>
              <a:off x="3119437" y="2524123"/>
              <a:ext cx="2740025" cy="1307499"/>
              <a:chOff x="2242090" y="4801106"/>
              <a:chExt cx="2739501" cy="1744658"/>
            </a:xfrm>
          </p:grpSpPr>
          <p:sp>
            <p:nvSpPr>
              <p:cNvPr id="6" name="左大括号 5"/>
              <p:cNvSpPr/>
              <p:nvPr/>
            </p:nvSpPr>
            <p:spPr>
              <a:xfrm>
                <a:off x="2242090" y="5117293"/>
                <a:ext cx="166656" cy="1268993"/>
              </a:xfrm>
              <a:prstGeom prst="leftBrac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8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" name="TextBox 9"/>
              <p:cNvSpPr txBox="1">
                <a:spLocks noChangeArrowheads="1"/>
              </p:cNvSpPr>
              <p:nvPr/>
            </p:nvSpPr>
            <p:spPr bwMode="auto">
              <a:xfrm>
                <a:off x="2375415" y="4801106"/>
                <a:ext cx="2606176" cy="17446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45720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cháng(</a:t>
                </a:r>
                <a:r>
                  <a:rPr kumimoji="0" lang="zh-CN" altLang="en-US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        </a:t>
                </a:r>
                <a:r>
                  <a:rPr kumimoji="0" lang="en-US" altLang="zh-CN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)</a:t>
                </a:r>
                <a:endParaRPr kumimoji="0" lang="en-US" altLang="zh-CN" sz="28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  <a:p>
                <a:pPr marL="0" marR="0" lvl="0" indent="0" defTabSz="45720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en-US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zhǎng</a:t>
                </a:r>
                <a:r>
                  <a:rPr kumimoji="0" lang="en-US" altLang="zh-CN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(</a:t>
                </a:r>
                <a:r>
                  <a:rPr kumimoji="0" lang="zh-CN" altLang="en-US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        </a:t>
                </a:r>
                <a:r>
                  <a:rPr kumimoji="0" lang="en-US" altLang="zh-CN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)</a:t>
                </a:r>
                <a:endParaRPr kumimoji="0" lang="zh-CN" altLang="en-US" sz="28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25"/>
          <p:cNvGrpSpPr/>
          <p:nvPr/>
        </p:nvGrpSpPr>
        <p:grpSpPr bwMode="auto">
          <a:xfrm>
            <a:off x="5380038" y="1430336"/>
            <a:ext cx="3265487" cy="1305165"/>
            <a:chOff x="2593975" y="2524120"/>
            <a:chExt cx="3265487" cy="1306000"/>
          </a:xfrm>
        </p:grpSpPr>
        <p:sp>
          <p:nvSpPr>
            <p:cNvPr id="9" name="TextBox 13"/>
            <p:cNvSpPr txBox="1">
              <a:spLocks noChangeArrowheads="1"/>
            </p:cNvSpPr>
            <p:nvPr/>
          </p:nvSpPr>
          <p:spPr bwMode="auto">
            <a:xfrm>
              <a:off x="2593975" y="2992605"/>
              <a:ext cx="569912" cy="655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4572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吗</a:t>
              </a: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0" name="组合 5"/>
            <p:cNvGrpSpPr/>
            <p:nvPr/>
          </p:nvGrpSpPr>
          <p:grpSpPr bwMode="auto">
            <a:xfrm>
              <a:off x="3119437" y="2524120"/>
              <a:ext cx="2740025" cy="1306000"/>
              <a:chOff x="2242090" y="4801106"/>
              <a:chExt cx="2739501" cy="1742659"/>
            </a:xfrm>
          </p:grpSpPr>
          <p:sp>
            <p:nvSpPr>
              <p:cNvPr id="11" name="左大括号 10"/>
              <p:cNvSpPr/>
              <p:nvPr/>
            </p:nvSpPr>
            <p:spPr>
              <a:xfrm>
                <a:off x="2242090" y="5116930"/>
                <a:ext cx="166656" cy="1267540"/>
              </a:xfrm>
              <a:prstGeom prst="leftBrac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8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TextBox 29"/>
              <p:cNvSpPr txBox="1">
                <a:spLocks noChangeArrowheads="1"/>
              </p:cNvSpPr>
              <p:nvPr/>
            </p:nvSpPr>
            <p:spPr bwMode="auto">
              <a:xfrm>
                <a:off x="2375415" y="4801106"/>
                <a:ext cx="2606176" cy="17426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45720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má (</a:t>
                </a:r>
                <a:r>
                  <a:rPr kumimoji="0" lang="zh-CN" altLang="en-US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        </a:t>
                </a:r>
                <a:r>
                  <a:rPr kumimoji="0" lang="en-US" altLang="zh-CN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)</a:t>
                </a:r>
                <a:endParaRPr kumimoji="0" lang="en-US" altLang="zh-CN" sz="28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  <a:p>
                <a:pPr marL="0" marR="0" lvl="0" indent="0" defTabSz="45720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en-US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 ma</a:t>
                </a:r>
                <a:r>
                  <a:rPr kumimoji="0" lang="en-US" altLang="zh-CN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 (</a:t>
                </a:r>
                <a:r>
                  <a:rPr kumimoji="0" lang="zh-CN" altLang="en-US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        </a:t>
                </a:r>
                <a:r>
                  <a:rPr kumimoji="0" lang="en-US" altLang="zh-CN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)</a:t>
                </a:r>
                <a:endParaRPr kumimoji="0" lang="zh-CN" altLang="en-US" sz="28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组合 30"/>
          <p:cNvGrpSpPr/>
          <p:nvPr/>
        </p:nvGrpSpPr>
        <p:grpSpPr bwMode="auto">
          <a:xfrm>
            <a:off x="846138" y="3005137"/>
            <a:ext cx="3303587" cy="1305165"/>
            <a:chOff x="2593975" y="2524124"/>
            <a:chExt cx="3303587" cy="1306947"/>
          </a:xfrm>
        </p:grpSpPr>
        <p:sp>
          <p:nvSpPr>
            <p:cNvPr id="14" name="TextBox 13"/>
            <p:cNvSpPr txBox="1">
              <a:spLocks noChangeArrowheads="1"/>
            </p:cNvSpPr>
            <p:nvPr/>
          </p:nvSpPr>
          <p:spPr bwMode="auto">
            <a:xfrm>
              <a:off x="2593975" y="2992605"/>
              <a:ext cx="569912" cy="655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4572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压</a:t>
              </a: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5" name="组合 5"/>
            <p:cNvGrpSpPr/>
            <p:nvPr/>
          </p:nvGrpSpPr>
          <p:grpSpPr bwMode="auto">
            <a:xfrm>
              <a:off x="3119437" y="2524124"/>
              <a:ext cx="2778125" cy="1306947"/>
              <a:chOff x="2242090" y="4801106"/>
              <a:chExt cx="2777595" cy="1743921"/>
            </a:xfrm>
          </p:grpSpPr>
          <p:sp>
            <p:nvSpPr>
              <p:cNvPr id="16" name="左大括号 15"/>
              <p:cNvSpPr/>
              <p:nvPr/>
            </p:nvSpPr>
            <p:spPr>
              <a:xfrm>
                <a:off x="2242090" y="5117159"/>
                <a:ext cx="166656" cy="1268458"/>
              </a:xfrm>
              <a:prstGeom prst="leftBrac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8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" name="TextBox 34"/>
              <p:cNvSpPr txBox="1">
                <a:spLocks noChangeArrowheads="1"/>
              </p:cNvSpPr>
              <p:nvPr/>
            </p:nvSpPr>
            <p:spPr bwMode="auto">
              <a:xfrm>
                <a:off x="2413508" y="4801106"/>
                <a:ext cx="2606177" cy="1743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45720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yà (</a:t>
                </a:r>
                <a:r>
                  <a:rPr kumimoji="0" lang="zh-CN" altLang="en-US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        </a:t>
                </a:r>
                <a:r>
                  <a:rPr kumimoji="0" lang="en-US" altLang="zh-CN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)</a:t>
                </a:r>
                <a:endParaRPr kumimoji="0" lang="en-US" altLang="zh-CN" sz="28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  <a:p>
                <a:pPr marL="0" marR="0" lvl="0" indent="0" defTabSz="45720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en-US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yā </a:t>
                </a:r>
                <a:r>
                  <a:rPr kumimoji="0" lang="en-US" altLang="zh-CN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(</a:t>
                </a:r>
                <a:r>
                  <a:rPr kumimoji="0" lang="zh-CN" altLang="en-US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        </a:t>
                </a:r>
                <a:r>
                  <a:rPr kumimoji="0" lang="en-US" altLang="zh-CN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)</a:t>
                </a:r>
                <a:endParaRPr kumimoji="0" lang="zh-CN" altLang="en-US" sz="28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2570163" y="2159000"/>
            <a:ext cx="902811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solidFill>
                  <a:srgbClr val="FF0000"/>
                </a:solidFill>
                <a:cs typeface="+mn-ea"/>
                <a:sym typeface="+mn-lt"/>
              </a:rPr>
              <a:t>长大</a:t>
            </a:r>
            <a:endParaRPr lang="zh-CN" altLang="en-US" sz="280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791325" y="2160588"/>
            <a:ext cx="90281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是吗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2684463" y="1390601"/>
            <a:ext cx="902811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变长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217737" y="3029371"/>
            <a:ext cx="902811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压根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6807121" y="1421650"/>
            <a:ext cx="90281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干吗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2217738" y="3768725"/>
            <a:ext cx="902811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solidFill>
                  <a:srgbClr val="FF0000"/>
                </a:solidFill>
                <a:cs typeface="+mn-ea"/>
                <a:sym typeface="+mn-lt"/>
              </a:rPr>
              <a:t>压力</a:t>
            </a:r>
            <a:endParaRPr lang="zh-CN" altLang="en-US" sz="2800">
              <a:solidFill>
                <a:srgbClr val="FF0000"/>
              </a:solidFill>
              <a:cs typeface="+mn-ea"/>
              <a:sym typeface="+mn-lt"/>
            </a:endParaRPr>
          </a:p>
        </p:txBody>
      </p:sp>
      <p:grpSp>
        <p:nvGrpSpPr>
          <p:cNvPr id="24" name="组合 35"/>
          <p:cNvGrpSpPr/>
          <p:nvPr/>
        </p:nvGrpSpPr>
        <p:grpSpPr bwMode="auto">
          <a:xfrm>
            <a:off x="5380038" y="3040060"/>
            <a:ext cx="3265487" cy="1305165"/>
            <a:chOff x="2593975" y="2524122"/>
            <a:chExt cx="3265487" cy="1306002"/>
          </a:xfrm>
        </p:grpSpPr>
        <p:sp>
          <p:nvSpPr>
            <p:cNvPr id="25" name="TextBox 13"/>
            <p:cNvSpPr txBox="1">
              <a:spLocks noChangeArrowheads="1"/>
            </p:cNvSpPr>
            <p:nvPr/>
          </p:nvSpPr>
          <p:spPr bwMode="auto">
            <a:xfrm>
              <a:off x="2593975" y="2992605"/>
              <a:ext cx="569912" cy="739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45720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尽</a:t>
              </a:r>
              <a:endParaRPr kumimoji="0" lang="zh-CN" altLang="en-US" sz="280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6" name="组合 5"/>
            <p:cNvGrpSpPr/>
            <p:nvPr/>
          </p:nvGrpSpPr>
          <p:grpSpPr bwMode="auto">
            <a:xfrm>
              <a:off x="3119437" y="2524122"/>
              <a:ext cx="2740025" cy="1306002"/>
              <a:chOff x="2242090" y="4801106"/>
              <a:chExt cx="2739501" cy="1742661"/>
            </a:xfrm>
          </p:grpSpPr>
          <p:sp>
            <p:nvSpPr>
              <p:cNvPr id="27" name="左大括号 26"/>
              <p:cNvSpPr/>
              <p:nvPr/>
            </p:nvSpPr>
            <p:spPr>
              <a:xfrm>
                <a:off x="2242090" y="5116931"/>
                <a:ext cx="166656" cy="1267541"/>
              </a:xfrm>
              <a:prstGeom prst="leftBrac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8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8" name="TextBox 39"/>
              <p:cNvSpPr txBox="1">
                <a:spLocks noChangeArrowheads="1"/>
              </p:cNvSpPr>
              <p:nvPr/>
            </p:nvSpPr>
            <p:spPr bwMode="auto">
              <a:xfrm>
                <a:off x="2375415" y="4801106"/>
                <a:ext cx="2606176" cy="17426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45720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zh-CN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jìn  (</a:t>
                </a:r>
                <a:r>
                  <a:rPr kumimoji="0" lang="zh-CN" altLang="en-US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        </a:t>
                </a:r>
                <a:r>
                  <a:rPr kumimoji="0" lang="en-US" altLang="zh-CN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)</a:t>
                </a:r>
                <a:endParaRPr kumimoji="0" lang="en-US" altLang="zh-CN" sz="28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  <a:p>
                <a:pPr marL="0" marR="0" lvl="0" indent="0" defTabSz="457200" eaLnBrk="1" fontAlgn="base" latinLnBrk="0" hangingPunct="1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altLang="en-US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jǐn</a:t>
                </a:r>
                <a:r>
                  <a:rPr kumimoji="0" lang="en-US" altLang="zh-CN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  (</a:t>
                </a:r>
                <a:r>
                  <a:rPr kumimoji="0" lang="zh-CN" altLang="en-US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        </a:t>
                </a:r>
                <a:r>
                  <a:rPr kumimoji="0" lang="en-US" altLang="zh-CN" sz="280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+mn-lt"/>
                    <a:ea typeface="+mn-ea"/>
                    <a:cs typeface="+mn-ea"/>
                    <a:sym typeface="+mn-lt"/>
                  </a:rPr>
                  <a:t>)</a:t>
                </a:r>
                <a:endParaRPr kumimoji="0" lang="zh-CN" altLang="en-US" sz="280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6788150" y="3806825"/>
            <a:ext cx="90281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>
                <a:solidFill>
                  <a:srgbClr val="FF0000"/>
                </a:solidFill>
                <a:cs typeface="+mn-ea"/>
                <a:sym typeface="+mn-lt"/>
              </a:rPr>
              <a:t>尽快</a:t>
            </a:r>
            <a:endParaRPr lang="zh-CN" altLang="en-US" sz="280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6788150" y="3131258"/>
            <a:ext cx="902811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dirty="0">
                <a:solidFill>
                  <a:srgbClr val="FF0000"/>
                </a:solidFill>
                <a:cs typeface="+mn-ea"/>
                <a:sym typeface="+mn-lt"/>
              </a:rPr>
              <a:t>尽力</a:t>
            </a:r>
            <a:endParaRPr lang="zh-CN" altLang="en-US" sz="2800" dirty="0">
              <a:solidFill>
                <a:srgbClr val="FF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630238" y="1152525"/>
            <a:ext cx="854392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使劲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安心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漂亮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endParaRPr lang="zh-CN" altLang="zh-CN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浓密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飘动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牢固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 )</a:t>
            </a:r>
            <a:endParaRPr lang="zh-CN" altLang="zh-CN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明白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高兴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特别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 )</a:t>
            </a:r>
            <a:endParaRPr lang="zh-CN" altLang="en-US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好听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洪亮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感谢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  )</a:t>
            </a:r>
            <a:endParaRPr lang="zh-CN" altLang="zh-CN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怜悯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诧异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zh-CN" altLang="zh-CN" sz="2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271196" y="1199024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放心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890713" y="1753269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稠密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878013" y="1225077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用劲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256908" y="1862599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飘荡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672386" y="1270187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好看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646986" y="1908362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坚固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890712" y="2417324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明了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688261" y="2567175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特殊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244208" y="2429337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快乐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1878013" y="3118827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动听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1890711" y="3790001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可怜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4" name="矩形 9"/>
          <p:cNvSpPr>
            <a:spLocks noChangeArrowheads="1"/>
          </p:cNvSpPr>
          <p:nvPr/>
        </p:nvSpPr>
        <p:spPr bwMode="auto">
          <a:xfrm>
            <a:off x="4269608" y="3138949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响亮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4282308" y="3785062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惊诧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6659686" y="3227575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感激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187325" y="527050"/>
            <a:ext cx="59118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五、写出下列词语的近义词。</a:t>
            </a:r>
            <a:endParaRPr lang="en-US" altLang="zh-CN" sz="28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769938" y="1154113"/>
            <a:ext cx="854392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安心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漂亮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偶尔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endParaRPr lang="zh-CN" altLang="zh-CN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浓密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   牢固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明白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endParaRPr lang="zh-CN" altLang="zh-CN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陌生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讨厌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高兴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endParaRPr lang="zh-CN" altLang="en-US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白天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特别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批评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endParaRPr lang="zh-CN" altLang="zh-CN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容易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成功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  失望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—(         )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zh-CN" altLang="zh-CN" sz="2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469305" y="1264635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丑陋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065338" y="1949450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稀疏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068513" y="1266825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担心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455018" y="1928210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松散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726659" y="1210786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经常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6701259" y="1848961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糊涂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068513" y="2578100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熟悉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6742534" y="2507774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悲伤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442318" y="2545747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喜欢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2078038" y="3198813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晚上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2078038" y="3844925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困难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4" name="矩形 9"/>
          <p:cNvSpPr>
            <a:spLocks noChangeArrowheads="1"/>
          </p:cNvSpPr>
          <p:nvPr/>
        </p:nvSpPr>
        <p:spPr bwMode="auto">
          <a:xfrm>
            <a:off x="4467718" y="3166460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一般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5" name="矩形 9"/>
          <p:cNvSpPr>
            <a:spLocks noChangeArrowheads="1"/>
          </p:cNvSpPr>
          <p:nvPr/>
        </p:nvSpPr>
        <p:spPr bwMode="auto">
          <a:xfrm>
            <a:off x="4480418" y="3787172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失败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6" name="矩形 9"/>
          <p:cNvSpPr>
            <a:spLocks noChangeArrowheads="1"/>
          </p:cNvSpPr>
          <p:nvPr/>
        </p:nvSpPr>
        <p:spPr bwMode="auto">
          <a:xfrm>
            <a:off x="6713959" y="3168174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表扬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7" name="矩形 9"/>
          <p:cNvSpPr>
            <a:spLocks noChangeArrowheads="1"/>
          </p:cNvSpPr>
          <p:nvPr/>
        </p:nvSpPr>
        <p:spPr bwMode="auto">
          <a:xfrm>
            <a:off x="6701259" y="3776186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希望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341313" y="630238"/>
            <a:ext cx="532923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六、写出下列词语的反义词。</a:t>
            </a:r>
            <a:endParaRPr lang="en-US" altLang="zh-CN" sz="28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615950" y="1792288"/>
            <a:ext cx="89630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 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爬进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故事  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        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太阳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zh-CN" altLang="en-US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 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风筝   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 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屋顶</a:t>
            </a:r>
            <a:endParaRPr lang="zh-CN" altLang="zh-CN" sz="2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114156" y="1826916"/>
            <a:ext cx="569912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讲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25475" y="1820613"/>
            <a:ext cx="1325562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飞快地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008661" y="2549233"/>
            <a:ext cx="94773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飞过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022351" y="2503019"/>
            <a:ext cx="569912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放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矩形 19"/>
          <p:cNvSpPr>
            <a:spLocks noChangeArrowheads="1"/>
          </p:cNvSpPr>
          <p:nvPr/>
        </p:nvSpPr>
        <p:spPr bwMode="auto">
          <a:xfrm>
            <a:off x="5272234" y="1792288"/>
            <a:ext cx="5699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晒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" name="矩形 2"/>
          <p:cNvSpPr>
            <a:spLocks noChangeArrowheads="1"/>
          </p:cNvSpPr>
          <p:nvPr/>
        </p:nvSpPr>
        <p:spPr bwMode="auto">
          <a:xfrm>
            <a:off x="130175" y="1017588"/>
            <a:ext cx="5461000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七、照样子，写词语。</a:t>
            </a:r>
            <a:endParaRPr lang="en-US" altLang="zh-CN" sz="28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625475" y="3063875"/>
            <a:ext cx="851852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 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的声音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  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的胡子</a:t>
            </a:r>
            <a:endParaRPr lang="zh-CN" altLang="en-US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        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的果酱 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       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的猎人</a:t>
            </a:r>
            <a:endParaRPr lang="zh-CN" altLang="zh-CN" sz="2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892175" y="3170237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小小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3306762" y="3131922"/>
            <a:ext cx="90601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浓密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099977" y="3759281"/>
            <a:ext cx="162736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百发百中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892175" y="3836987"/>
            <a:ext cx="906017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甜甜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4" name="AutoShape 14" descr="IANZKO9CMH#25WL2MMT4O"/>
          <p:cNvSpPr>
            <a:spLocks noChangeAspect="1" noChangeArrowheads="1"/>
          </p:cNvSpPr>
          <p:nvPr/>
        </p:nvSpPr>
        <p:spPr bwMode="auto">
          <a:xfrm>
            <a:off x="4116387" y="39814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5" name="AutoShape 15" descr="IANZKO9CMH#25WL2MMT4O"/>
          <p:cNvSpPr>
            <a:spLocks noChangeAspect="1" noChangeArrowheads="1"/>
          </p:cNvSpPr>
          <p:nvPr/>
        </p:nvSpPr>
        <p:spPr bwMode="auto">
          <a:xfrm>
            <a:off x="4116387" y="39814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0" t="29999" r="51732" b="32538"/>
          <a:stretch>
            <a:fillRect/>
          </a:stretch>
        </p:blipFill>
        <p:spPr>
          <a:xfrm>
            <a:off x="6579139" y="3691925"/>
            <a:ext cx="2212764" cy="1359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0" grpId="0"/>
      <p:bldP spid="11" grpId="0"/>
      <p:bldP spid="12" grpId="0"/>
      <p:bldP spid="1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396875" y="1808163"/>
            <a:ext cx="8345488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 一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    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 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缝     一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网     一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胡子</a:t>
            </a:r>
            <a:r>
              <a:rPr lang="zh-CN" altLang="zh-CN" sz="2800" b="1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endParaRPr lang="zh-CN" altLang="en-US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 一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      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狗     一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圈套   一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公鸡</a:t>
            </a:r>
            <a:endParaRPr lang="zh-CN" altLang="en-US" sz="2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 一</a:t>
            </a:r>
            <a:r>
              <a:rPr lang="en-US" altLang="zh-CN" sz="2800" b="1" dirty="0">
                <a:solidFill>
                  <a:prstClr val="black"/>
                </a:solidFill>
                <a:cs typeface="+mn-ea"/>
                <a:sym typeface="+mn-lt"/>
              </a:rPr>
              <a:t>(      )</a:t>
            </a:r>
            <a:r>
              <a:rPr lang="zh-CN" altLang="en-US" sz="2800" b="1" dirty="0">
                <a:solidFill>
                  <a:prstClr val="black"/>
                </a:solidFill>
                <a:cs typeface="+mn-ea"/>
                <a:sym typeface="+mn-lt"/>
              </a:rPr>
              <a:t>男孩</a:t>
            </a:r>
            <a:endParaRPr lang="zh-CN" altLang="zh-CN" sz="2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181729" y="1870075"/>
            <a:ext cx="545342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张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128713" y="1882775"/>
            <a:ext cx="545342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条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118035" y="2496331"/>
            <a:ext cx="545342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个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128713" y="2551113"/>
            <a:ext cx="545342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cs typeface="+mn-ea"/>
                <a:sym typeface="+mn-lt"/>
              </a:rPr>
              <a:t>条</a:t>
            </a:r>
            <a:endParaRPr lang="zh-CN" altLang="en-US" sz="2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7" name="AutoShape 9" descr="IANZKO9CMH#25WL2MMT4O"/>
          <p:cNvSpPr>
            <a:spLocks noChangeAspect="1" noChangeArrowheads="1"/>
          </p:cNvSpPr>
          <p:nvPr/>
        </p:nvSpPr>
        <p:spPr bwMode="auto">
          <a:xfrm>
            <a:off x="4003675" y="24193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8" name="AutoShape 10" descr="IANZKO9CMH#25WL2MMT4O"/>
          <p:cNvSpPr>
            <a:spLocks noChangeAspect="1" noChangeArrowheads="1"/>
          </p:cNvSpPr>
          <p:nvPr/>
        </p:nvSpPr>
        <p:spPr bwMode="auto">
          <a:xfrm>
            <a:off x="4003675" y="24193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 b="1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9" name="矩形 16"/>
          <p:cNvSpPr>
            <a:spLocks noChangeArrowheads="1"/>
          </p:cNvSpPr>
          <p:nvPr/>
        </p:nvSpPr>
        <p:spPr bwMode="auto">
          <a:xfrm>
            <a:off x="5126002" y="2508203"/>
            <a:ext cx="545342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只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0" name="矩形 16"/>
          <p:cNvSpPr>
            <a:spLocks noChangeArrowheads="1"/>
          </p:cNvSpPr>
          <p:nvPr/>
        </p:nvSpPr>
        <p:spPr bwMode="auto">
          <a:xfrm>
            <a:off x="1128713" y="3173700"/>
            <a:ext cx="545342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个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1" name="矩形 16"/>
          <p:cNvSpPr>
            <a:spLocks noChangeArrowheads="1"/>
          </p:cNvSpPr>
          <p:nvPr/>
        </p:nvSpPr>
        <p:spPr bwMode="auto">
          <a:xfrm>
            <a:off x="5062308" y="1841343"/>
            <a:ext cx="545342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cs typeface="+mn-ea"/>
                <a:sym typeface="+mn-lt"/>
              </a:rPr>
              <a:t>根</a:t>
            </a:r>
            <a:endParaRPr lang="zh-CN" altLang="en-US" sz="2800" b="1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sp>
        <p:nvSpPr>
          <p:cNvPr id="12" name="矩形 2"/>
          <p:cNvSpPr>
            <a:spLocks noChangeArrowheads="1"/>
          </p:cNvSpPr>
          <p:nvPr/>
        </p:nvSpPr>
        <p:spPr bwMode="auto">
          <a:xfrm>
            <a:off x="231775" y="1127125"/>
            <a:ext cx="3846513" cy="65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八、照样子，写词语。</a:t>
            </a:r>
            <a:endParaRPr lang="en-US" altLang="zh-CN" sz="2800" b="1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9" grpId="0"/>
      <p:bldP spid="10" grpId="0"/>
      <p:bldP spid="11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792163" y="1831975"/>
            <a:ext cx="8963025" cy="3230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有关“笑”的词语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    ) (                 )</a:t>
            </a: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 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         ) (                 )</a:t>
            </a: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zh-CN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779906" y="1892294"/>
            <a:ext cx="16129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开怀大笑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728591" y="2547282"/>
            <a:ext cx="16129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哄堂大笑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3925706" y="1831975"/>
            <a:ext cx="16129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捧腹大笑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739390" y="2473977"/>
            <a:ext cx="16129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眉开眼笑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1"/>
          <p:cNvSpPr>
            <a:spLocks noChangeArrowheads="1"/>
          </p:cNvSpPr>
          <p:nvPr/>
        </p:nvSpPr>
        <p:spPr bwMode="auto">
          <a:xfrm>
            <a:off x="192088" y="1281113"/>
            <a:ext cx="3506787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九、照样子，写词语。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0" t="29999" r="51732" b="32538"/>
          <a:stretch>
            <a:fillRect/>
          </a:stretch>
        </p:blipFill>
        <p:spPr>
          <a:xfrm>
            <a:off x="6166514" y="3202270"/>
            <a:ext cx="2963564" cy="1821411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1320800" y="1499501"/>
            <a:ext cx="7273925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叹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服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静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汉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朋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净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粗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落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狂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姐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 )   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洛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往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   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283001" y="1520414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服装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299444" y="2076039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朋友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4714800" y="1524152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安静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678082" y="2076039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干净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787375" y="2668369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粗心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777132" y="319471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姐姐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790933" y="263645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狂风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421938" y="3126909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洛阳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421939" y="259773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落下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736314" y="3176367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来往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566738" y="860425"/>
            <a:ext cx="3729037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三、形近字组词。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左大括号 15"/>
          <p:cNvSpPr/>
          <p:nvPr/>
        </p:nvSpPr>
        <p:spPr>
          <a:xfrm>
            <a:off x="1219200" y="1797050"/>
            <a:ext cx="158750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左大括号 16"/>
          <p:cNvSpPr/>
          <p:nvPr/>
        </p:nvSpPr>
        <p:spPr>
          <a:xfrm>
            <a:off x="2690554" y="1756376"/>
            <a:ext cx="158750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8" name="左大括号 17"/>
          <p:cNvSpPr/>
          <p:nvPr/>
        </p:nvSpPr>
        <p:spPr>
          <a:xfrm>
            <a:off x="4216400" y="1718919"/>
            <a:ext cx="158750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9" name="左大括号 18"/>
          <p:cNvSpPr/>
          <p:nvPr/>
        </p:nvSpPr>
        <p:spPr>
          <a:xfrm>
            <a:off x="1219200" y="2853202"/>
            <a:ext cx="158750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0" name="左大括号 19"/>
          <p:cNvSpPr/>
          <p:nvPr/>
        </p:nvSpPr>
        <p:spPr>
          <a:xfrm>
            <a:off x="2878139" y="2817127"/>
            <a:ext cx="158750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4269296" y="2822608"/>
            <a:ext cx="158750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1752524" y="149759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叹气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1757832" y="2055262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汉族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2" grpId="0"/>
      <p:bldP spid="2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5"/>
          <p:cNvSpPr>
            <a:spLocks noChangeArrowheads="1"/>
          </p:cNvSpPr>
          <p:nvPr/>
        </p:nvSpPr>
        <p:spPr bwMode="auto">
          <a:xfrm>
            <a:off x="566738" y="903288"/>
            <a:ext cx="896302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</a:t>
            </a: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  <a:p>
            <a:pPr marL="0" marR="0" lvl="0" indent="0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+mn-ea"/>
                <a:cs typeface="幼圆" charset="0"/>
                <a:sym typeface="+mn-lt"/>
              </a:rPr>
              <a:t>          </a:t>
            </a:r>
            <a:endParaRPr kumimoji="0" lang="en-US" altLang="zh-CN" sz="2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66738" y="1857375"/>
            <a:ext cx="8247062" cy="2030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indent="457200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本文描述了老屋因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帮他人摆脱了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而依然站立在那里的事，表达了作者对老屋</a:t>
            </a:r>
            <a:r>
              <a:rPr lang="zh-CN" altLang="en-US" sz="2800" b="1" u="sng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的喜爱和赞美之情。 </a:t>
            </a:r>
            <a:endParaRPr lang="zh-CN" altLang="en-US" sz="28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4001129" y="1812264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三次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13"/>
          <p:cNvSpPr>
            <a:spLocks noChangeArrowheads="1"/>
          </p:cNvSpPr>
          <p:nvPr/>
        </p:nvSpPr>
        <p:spPr bwMode="auto">
          <a:xfrm>
            <a:off x="6714168" y="2421406"/>
            <a:ext cx="16129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乐于助人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7165088" y="1786679"/>
            <a:ext cx="89789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困境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06400" y="1139825"/>
            <a:ext cx="7850188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《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总也倒不了的老屋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》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这篇课文主要讲了什么？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2" name="组合 1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3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5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7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8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10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11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12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0" name="矩形 3"/>
          <p:cNvSpPr>
            <a:spLocks noChangeArrowheads="1"/>
          </p:cNvSpPr>
          <p:nvPr/>
        </p:nvSpPr>
        <p:spPr bwMode="auto">
          <a:xfrm>
            <a:off x="1609287" y="1009665"/>
            <a:ext cx="7273925" cy="3415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猜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扬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避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清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杨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臂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灰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粒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冻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左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位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陈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借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城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实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惜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诚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买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(       )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     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3361654" y="100647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表扬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2000100" y="1546836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清水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2007764" y="1006726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猜出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3342718" y="1560531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杨树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4698002" y="1006474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避开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4685336" y="1563743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双臂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2009700" y="2111459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灰色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2033438" y="2631129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左右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9" name="矩形 38"/>
          <p:cNvSpPr>
            <a:spLocks noChangeArrowheads="1"/>
          </p:cNvSpPr>
          <p:nvPr/>
        </p:nvSpPr>
        <p:spPr bwMode="auto">
          <a:xfrm>
            <a:off x="4649731" y="2136941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冻住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0" name="矩形 39"/>
          <p:cNvSpPr>
            <a:spLocks noChangeArrowheads="1"/>
          </p:cNvSpPr>
          <p:nvPr/>
        </p:nvSpPr>
        <p:spPr bwMode="auto">
          <a:xfrm>
            <a:off x="3328988" y="2652601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一位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3342718" y="2121417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谷粒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4704721" y="2663607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姓陈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3" name="矩形 42"/>
          <p:cNvSpPr>
            <a:spLocks noChangeArrowheads="1"/>
          </p:cNvSpPr>
          <p:nvPr/>
        </p:nvSpPr>
        <p:spPr bwMode="auto">
          <a:xfrm>
            <a:off x="3361655" y="3201883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城市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2017033" y="377017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可惜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5" name="矩形 44"/>
          <p:cNvSpPr>
            <a:spLocks noChangeArrowheads="1"/>
          </p:cNvSpPr>
          <p:nvPr/>
        </p:nvSpPr>
        <p:spPr bwMode="auto">
          <a:xfrm>
            <a:off x="2000628" y="325050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借书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3296784" y="3737064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诚实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4653189" y="3235984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诚实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4676313" y="379497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买卖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9" name="左大括号 48"/>
          <p:cNvSpPr/>
          <p:nvPr/>
        </p:nvSpPr>
        <p:spPr>
          <a:xfrm>
            <a:off x="1450975" y="1216025"/>
            <a:ext cx="160338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0" name="左大括号 49"/>
          <p:cNvSpPr/>
          <p:nvPr/>
        </p:nvSpPr>
        <p:spPr>
          <a:xfrm>
            <a:off x="2865438" y="1229519"/>
            <a:ext cx="158750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1" name="左大括号 50"/>
          <p:cNvSpPr/>
          <p:nvPr/>
        </p:nvSpPr>
        <p:spPr>
          <a:xfrm>
            <a:off x="4226992" y="1216025"/>
            <a:ext cx="158750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2" name="左大括号 51"/>
          <p:cNvSpPr/>
          <p:nvPr/>
        </p:nvSpPr>
        <p:spPr>
          <a:xfrm>
            <a:off x="1450975" y="2327275"/>
            <a:ext cx="160338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3" name="左大括号 52"/>
          <p:cNvSpPr/>
          <p:nvPr/>
        </p:nvSpPr>
        <p:spPr>
          <a:xfrm>
            <a:off x="2873376" y="2327275"/>
            <a:ext cx="158750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4" name="左大括号 53"/>
          <p:cNvSpPr/>
          <p:nvPr/>
        </p:nvSpPr>
        <p:spPr>
          <a:xfrm>
            <a:off x="4208056" y="2326099"/>
            <a:ext cx="158750" cy="820738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5" name="左大括号 54"/>
          <p:cNvSpPr/>
          <p:nvPr/>
        </p:nvSpPr>
        <p:spPr>
          <a:xfrm>
            <a:off x="1476375" y="3414713"/>
            <a:ext cx="160338" cy="820737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6" name="左大括号 55"/>
          <p:cNvSpPr/>
          <p:nvPr/>
        </p:nvSpPr>
        <p:spPr>
          <a:xfrm>
            <a:off x="2865438" y="3405406"/>
            <a:ext cx="158750" cy="820737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57" name="左大括号 56"/>
          <p:cNvSpPr/>
          <p:nvPr/>
        </p:nvSpPr>
        <p:spPr>
          <a:xfrm>
            <a:off x="4181118" y="3416656"/>
            <a:ext cx="158750" cy="820737"/>
          </a:xfrm>
          <a:prstGeom prst="leftBrac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45720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幼圆" charset="0"/>
              <a:cs typeface="幼圆" charset="0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714375" y="814388"/>
            <a:ext cx="727392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四、多音字组词。</a:t>
            </a:r>
            <a:endParaRPr lang="zh-CN" altLang="en-US" sz="2400" b="1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46150" y="1921510"/>
            <a:ext cx="569595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好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左大括号 5"/>
          <p:cNvSpPr/>
          <p:nvPr>
            <p:custDataLst>
              <p:tags r:id="rId11"/>
            </p:custDataLst>
          </p:nvPr>
        </p:nvSpPr>
        <p:spPr>
          <a:xfrm>
            <a:off x="1398905" y="1674495"/>
            <a:ext cx="166370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 b="1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7" name="TextBox 9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532890" y="1511300"/>
            <a:ext cx="260604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hǎo(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lang="en-US" altLang="zh-CN" sz="2400" b="1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hào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(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lang="en-US" altLang="zh-CN" sz="2400" b="1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/>
        </p:nvSpPr>
        <p:spPr bwMode="auto">
          <a:xfrm>
            <a:off x="3592830" y="1985010"/>
            <a:ext cx="57023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假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左大括号 10"/>
          <p:cNvSpPr/>
          <p:nvPr>
            <p:custDataLst>
              <p:tags r:id="rId13"/>
            </p:custDataLst>
          </p:nvPr>
        </p:nvSpPr>
        <p:spPr>
          <a:xfrm>
            <a:off x="4044950" y="1738630"/>
            <a:ext cx="167005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 b="1">
              <a:solidFill>
                <a:srgbClr val="FF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2" name="TextBox 29"/>
          <p:cNvSpPr txBox="1">
            <a:spLocks noChangeArrowheads="1"/>
          </p:cNvSpPr>
          <p:nvPr/>
        </p:nvSpPr>
        <p:spPr bwMode="auto">
          <a:xfrm>
            <a:off x="4178935" y="1560830"/>
            <a:ext cx="1880870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jiǎ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b="1" dirty="0" err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jià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lang="en-US" altLang="zh-CN" sz="2400" b="1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083300" y="1877060"/>
            <a:ext cx="57023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散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左大括号 15"/>
          <p:cNvSpPr/>
          <p:nvPr>
            <p:custDataLst>
              <p:tags r:id="rId15"/>
            </p:custDataLst>
          </p:nvPr>
        </p:nvSpPr>
        <p:spPr>
          <a:xfrm>
            <a:off x="6536055" y="1616075"/>
            <a:ext cx="166370" cy="949325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 b="1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7" name="TextBox 34"/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6626225" y="1466850"/>
            <a:ext cx="2606675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sàn(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lang="en-US" altLang="zh-CN" sz="2400" b="1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en-US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sǎn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lang="en-US" altLang="zh-CN" sz="2400" b="1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916305" y="3274060"/>
            <a:ext cx="57023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背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1" name="左大括号 20"/>
          <p:cNvSpPr/>
          <p:nvPr>
            <p:custDataLst>
              <p:tags r:id="rId18"/>
            </p:custDataLst>
          </p:nvPr>
        </p:nvSpPr>
        <p:spPr>
          <a:xfrm>
            <a:off x="1384300" y="3055620"/>
            <a:ext cx="167005" cy="863600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 b="1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2" name="TextBox 39"/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1517015" y="2849245"/>
            <a:ext cx="260731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bèi (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lang="en-US" altLang="zh-CN" sz="2400" b="1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bēi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(</a:t>
            </a: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lang="en-US" altLang="zh-CN" sz="2400" b="1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2287840" y="2097682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好奇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4660900" y="2233613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放假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2249026" y="153952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好听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7383689" y="1480107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分散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4660900" y="164465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假话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7383688" y="2041309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散落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2135188" y="296068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背诵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2062163" y="3522663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背上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3592830" y="3282315"/>
            <a:ext cx="57023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挨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4" name="左大括号 33"/>
          <p:cNvSpPr/>
          <p:nvPr>
            <p:custDataLst>
              <p:tags r:id="rId20"/>
            </p:custDataLst>
          </p:nvPr>
        </p:nvSpPr>
        <p:spPr>
          <a:xfrm>
            <a:off x="4038600" y="3067050"/>
            <a:ext cx="167005" cy="863600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2400" b="1">
              <a:solidFill>
                <a:srgbClr val="FF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5" name="TextBox 9"/>
          <p:cNvSpPr txBox="1">
            <a:spLocks noChangeArrowheads="1"/>
          </p:cNvSpPr>
          <p:nvPr/>
        </p:nvSpPr>
        <p:spPr bwMode="auto">
          <a:xfrm>
            <a:off x="4095750" y="2849880"/>
            <a:ext cx="2608580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ái(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en-US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āi(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    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)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4603750" y="351313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挨着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4603750" y="295275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挨打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2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" name="矩形 2"/>
          <p:cNvSpPr>
            <a:spLocks noChangeArrowheads="1"/>
          </p:cNvSpPr>
          <p:nvPr/>
        </p:nvSpPr>
        <p:spPr bwMode="auto">
          <a:xfrm>
            <a:off x="1117600" y="1271588"/>
            <a:ext cx="7053263" cy="618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鲜艳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好听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好像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招引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粗壮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摇晃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突然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散学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婉转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 (        )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喜爱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诚实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流利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详细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认真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)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清楚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鸦雀无声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       ) 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4251563" y="1280467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动听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2142975" y="1912917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吸引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2142975" y="130620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艳丽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4316711" y="1840964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强壮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6326426" y="1266586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好似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6238725" y="178856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晃动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2196710" y="2442213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忽然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2180542" y="2933596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喜欢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6303873" y="235689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悠扬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4190850" y="236023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放学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4243471" y="295654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老实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6140609" y="2905661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流畅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3" name="矩形 1"/>
          <p:cNvSpPr>
            <a:spLocks noChangeArrowheads="1"/>
          </p:cNvSpPr>
          <p:nvPr/>
        </p:nvSpPr>
        <p:spPr bwMode="auto">
          <a:xfrm>
            <a:off x="568325" y="704850"/>
            <a:ext cx="44259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五、写出下列词语的近义词。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2821287" y="4041577"/>
            <a:ext cx="140716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悄然无声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2211313" y="3531126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详尽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6" name="矩形 35"/>
          <p:cNvSpPr>
            <a:spLocks noChangeArrowheads="1"/>
          </p:cNvSpPr>
          <p:nvPr/>
        </p:nvSpPr>
        <p:spPr bwMode="auto">
          <a:xfrm>
            <a:off x="4316712" y="3470993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仔细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6254768" y="3504346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明白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矩形 2"/>
          <p:cNvSpPr>
            <a:spLocks noChangeArrowheads="1"/>
          </p:cNvSpPr>
          <p:nvPr/>
        </p:nvSpPr>
        <p:spPr bwMode="auto">
          <a:xfrm>
            <a:off x="890588" y="1489075"/>
            <a:ext cx="7297737" cy="4523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鲜艳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好听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安静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喜爱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粗壮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洁白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婉转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诚实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流利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endParaRPr lang="zh-CN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糊里糊涂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认真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  <a:p>
            <a:pPr marL="450850" indent="-450850" defTabSz="4572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鸦雀无声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      )</a:t>
            </a:r>
            <a:r>
              <a:rPr lang="zh-CN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清楚</a:t>
            </a:r>
            <a:r>
              <a:rPr lang="en-US" altLang="zh-CN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—(        )</a:t>
            </a:r>
            <a:endParaRPr lang="en-US" altLang="zh-CN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985320" y="1522507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难听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1920725" y="2097088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讨厌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913581" y="1514522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素净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4046664" y="2089103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弱小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6035750" y="1551082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热闹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951688" y="2072529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乌黑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1974925" y="261926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直率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2250236" y="3194687"/>
            <a:ext cx="186309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   一清二楚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105334" y="3139852"/>
            <a:ext cx="9461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lt"/>
              </a:rPr>
              <a:t>马虎 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4133492" y="2617835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欺骗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3" name="矩形 9"/>
          <p:cNvSpPr>
            <a:spLocks noChangeArrowheads="1"/>
          </p:cNvSpPr>
          <p:nvPr/>
        </p:nvSpPr>
        <p:spPr bwMode="auto">
          <a:xfrm>
            <a:off x="6035750" y="2628073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结巴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4" name="矩形 10"/>
          <p:cNvSpPr>
            <a:spLocks noChangeArrowheads="1"/>
          </p:cNvSpPr>
          <p:nvPr/>
        </p:nvSpPr>
        <p:spPr bwMode="auto">
          <a:xfrm>
            <a:off x="2499219" y="3730513"/>
            <a:ext cx="140716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人声鼎沸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5147813" y="3746420"/>
            <a:ext cx="79502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模糊</a:t>
            </a:r>
            <a:endParaRPr lang="zh-CN" altLang="en-US" sz="2400" b="1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6" name="矩形 2"/>
          <p:cNvSpPr>
            <a:spLocks noChangeArrowheads="1"/>
          </p:cNvSpPr>
          <p:nvPr/>
        </p:nvSpPr>
        <p:spPr bwMode="auto">
          <a:xfrm>
            <a:off x="334963" y="825500"/>
            <a:ext cx="403860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457200" eaLnBrk="1" fontAlgn="base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六、写出下列词语的反义词。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2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5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5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2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5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5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4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5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5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5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5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8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5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5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5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9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9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5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5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5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0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6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1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6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2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6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3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6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4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6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5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8990a44-c649-4e01-a167-9cd4581746d9}"/>
  <p:tag name="KSO_WM_UNIT_TYPE" val="i"/>
</p:tagLst>
</file>

<file path=ppt/tags/tag6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6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6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6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6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66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667.xml><?xml version="1.0" encoding="utf-8"?>
<p:tagLst xmlns:p="http://schemas.openxmlformats.org/presentationml/2006/main">
  <p:tag name="COMMONDATA" val="eyJoZGlkIjoiZWE3NjZlYjJkMjNiZjRmNDUwNDg2MDIyMjNiOTJhMjAifQ==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xmghld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8540</Words>
  <Application>WPS 演示</Application>
  <PresentationFormat>全屏显示(16:9)</PresentationFormat>
  <Paragraphs>1158</Paragraphs>
  <Slides>50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50</vt:i4>
      </vt:variant>
    </vt:vector>
  </HeadingPairs>
  <TitlesOfParts>
    <vt:vector size="64" baseType="lpstr">
      <vt:lpstr>Arial</vt:lpstr>
      <vt:lpstr>宋体</vt:lpstr>
      <vt:lpstr>Wingdings</vt:lpstr>
      <vt:lpstr>黑体</vt:lpstr>
      <vt:lpstr>微软雅黑</vt:lpstr>
      <vt:lpstr>Calibri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207</cp:revision>
  <dcterms:created xsi:type="dcterms:W3CDTF">2020-02-14T00:12:00Z</dcterms:created>
  <dcterms:modified xsi:type="dcterms:W3CDTF">2022-05-28T05:20:41Z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40F5AA7E83AC42D6863A540DBE6C3BDC</vt:lpwstr>
  </property>
</Properties>
</file>