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5"/>
  </p:notesMasterIdLst>
  <p:sldIdLst>
    <p:sldId id="1417" r:id="rId4"/>
    <p:sldId id="1418" r:id="rId6"/>
    <p:sldId id="1419" r:id="rId7"/>
    <p:sldId id="1420" r:id="rId8"/>
    <p:sldId id="1421" r:id="rId9"/>
    <p:sldId id="1422" r:id="rId10"/>
    <p:sldId id="1423" r:id="rId11"/>
    <p:sldId id="1424" r:id="rId12"/>
    <p:sldId id="1425" r:id="rId13"/>
    <p:sldId id="1426" r:id="rId14"/>
    <p:sldId id="1427" r:id="rId15"/>
    <p:sldId id="1428" r:id="rId16"/>
    <p:sldId id="1429" r:id="rId17"/>
    <p:sldId id="1430" r:id="rId18"/>
    <p:sldId id="1431" r:id="rId19"/>
    <p:sldId id="1432" r:id="rId20"/>
    <p:sldId id="1433" r:id="rId21"/>
    <p:sldId id="1434" r:id="rId22"/>
    <p:sldId id="1435" r:id="rId23"/>
    <p:sldId id="1436" r:id="rId24"/>
    <p:sldId id="1437" r:id="rId25"/>
    <p:sldId id="1438" r:id="rId26"/>
    <p:sldId id="1439" r:id="rId27"/>
    <p:sldId id="1440" r:id="rId28"/>
    <p:sldId id="1441" r:id="rId29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微软雅黑" panose="020B0503020204020204" charset="-122"/>
      <p:regular r:id="rId39"/>
    </p:embeddedFont>
  </p:embeddedFontLst>
  <p:custDataLst>
    <p:tags r:id="rId4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0000FF"/>
    <a:srgbClr val="993300"/>
    <a:srgbClr val="800000"/>
    <a:srgbClr val="CC6600"/>
    <a:srgbClr val="FFCCFF"/>
    <a:srgbClr val="009900"/>
    <a:srgbClr val="008000"/>
    <a:srgbClr val="99FF99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504" autoAdjust="0"/>
    <p:restoredTop sz="96366" autoAdjust="0"/>
  </p:normalViewPr>
  <p:slideViewPr>
    <p:cSldViewPr>
      <p:cViewPr varScale="1">
        <p:scale>
          <a:sx n="99" d="100"/>
          <a:sy n="99" d="100"/>
        </p:scale>
        <p:origin x="96" y="462"/>
      </p:cViewPr>
      <p:guideLst>
        <p:guide orient="horz" pos="1529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0" Type="http://schemas.openxmlformats.org/officeDocument/2006/relationships/tags" Target="tags/tag484.xml"/><Relationship Id="rId4" Type="http://schemas.openxmlformats.org/officeDocument/2006/relationships/slide" Target="slides/slide1.xml"/><Relationship Id="rId39" Type="http://schemas.openxmlformats.org/officeDocument/2006/relationships/font" Target="fonts/font6.fntdata"/><Relationship Id="rId38" Type="http://schemas.openxmlformats.org/officeDocument/2006/relationships/font" Target="fonts/font5.fntdata"/><Relationship Id="rId37" Type="http://schemas.openxmlformats.org/officeDocument/2006/relationships/font" Target="fonts/font4.fntdata"/><Relationship Id="rId36" Type="http://schemas.openxmlformats.org/officeDocument/2006/relationships/font" Target="fonts/font3.fntdata"/><Relationship Id="rId35" Type="http://schemas.openxmlformats.org/officeDocument/2006/relationships/font" Target="fonts/font2.fntdata"/><Relationship Id="rId34" Type="http://schemas.openxmlformats.org/officeDocument/2006/relationships/font" Target="fonts/font1.fntdata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8.xml"/><Relationship Id="rId8" Type="http://schemas.openxmlformats.org/officeDocument/2006/relationships/tags" Target="../tags/tag327.xml"/><Relationship Id="rId7" Type="http://schemas.openxmlformats.org/officeDocument/2006/relationships/tags" Target="../tags/tag326.xml"/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" Type="http://schemas.openxmlformats.org/officeDocument/2006/relationships/tags" Target="../tags/tag323.xml"/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31.xml"/><Relationship Id="rId12" Type="http://schemas.openxmlformats.org/officeDocument/2006/relationships/image" Target="../media/image14.png"/><Relationship Id="rId11" Type="http://schemas.openxmlformats.org/officeDocument/2006/relationships/tags" Target="../tags/tag330.xml"/><Relationship Id="rId10" Type="http://schemas.openxmlformats.org/officeDocument/2006/relationships/tags" Target="../tags/tag329.xml"/><Relationship Id="rId1" Type="http://schemas.openxmlformats.org/officeDocument/2006/relationships/tags" Target="../tags/tag32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tags" Target="../tags/tag338.xml"/><Relationship Id="rId6" Type="http://schemas.openxmlformats.org/officeDocument/2006/relationships/tags" Target="../tags/tag337.xml"/><Relationship Id="rId5" Type="http://schemas.openxmlformats.org/officeDocument/2006/relationships/tags" Target="../tags/tag336.xml"/><Relationship Id="rId4" Type="http://schemas.openxmlformats.org/officeDocument/2006/relationships/tags" Target="../tags/tag335.xml"/><Relationship Id="rId3" Type="http://schemas.openxmlformats.org/officeDocument/2006/relationships/tags" Target="../tags/tag334.xml"/><Relationship Id="rId2" Type="http://schemas.openxmlformats.org/officeDocument/2006/relationships/tags" Target="../tags/tag333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43.xml"/><Relationship Id="rId12" Type="http://schemas.openxmlformats.org/officeDocument/2006/relationships/image" Target="../media/image15.png"/><Relationship Id="rId11" Type="http://schemas.openxmlformats.org/officeDocument/2006/relationships/tags" Target="../tags/tag342.xml"/><Relationship Id="rId10" Type="http://schemas.openxmlformats.org/officeDocument/2006/relationships/tags" Target="../tags/tag341.xml"/><Relationship Id="rId1" Type="http://schemas.openxmlformats.org/officeDocument/2006/relationships/tags" Target="../tags/tag33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53.xml"/><Relationship Id="rId10" Type="http://schemas.openxmlformats.org/officeDocument/2006/relationships/image" Target="../media/image16.png"/><Relationship Id="rId1" Type="http://schemas.openxmlformats.org/officeDocument/2006/relationships/tags" Target="../tags/tag344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tags" Target="../tags/tag355.xml"/><Relationship Id="rId2" Type="http://schemas.openxmlformats.org/officeDocument/2006/relationships/image" Target="../media/image17.png"/><Relationship Id="rId1" Type="http://schemas.openxmlformats.org/officeDocument/2006/relationships/tags" Target="../tags/tag35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66.xml"/><Relationship Id="rId8" Type="http://schemas.openxmlformats.org/officeDocument/2006/relationships/tags" Target="../tags/tag365.xml"/><Relationship Id="rId7" Type="http://schemas.openxmlformats.org/officeDocument/2006/relationships/tags" Target="../tags/tag364.xml"/><Relationship Id="rId6" Type="http://schemas.openxmlformats.org/officeDocument/2006/relationships/tags" Target="../tags/tag363.xml"/><Relationship Id="rId5" Type="http://schemas.openxmlformats.org/officeDocument/2006/relationships/tags" Target="../tags/tag362.xml"/><Relationship Id="rId4" Type="http://schemas.openxmlformats.org/officeDocument/2006/relationships/tags" Target="../tags/tag361.xml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68.xml"/><Relationship Id="rId10" Type="http://schemas.openxmlformats.org/officeDocument/2006/relationships/tags" Target="../tags/tag367.xml"/><Relationship Id="rId1" Type="http://schemas.openxmlformats.org/officeDocument/2006/relationships/tags" Target="../tags/tag35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tags" Target="../tags/tag373.xml"/><Relationship Id="rId4" Type="http://schemas.openxmlformats.org/officeDocument/2006/relationships/tags" Target="../tags/tag372.xml"/><Relationship Id="rId3" Type="http://schemas.openxmlformats.org/officeDocument/2006/relationships/tags" Target="../tags/tag371.xml"/><Relationship Id="rId2" Type="http://schemas.openxmlformats.org/officeDocument/2006/relationships/tags" Target="../tags/tag37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79.xml"/><Relationship Id="rId10" Type="http://schemas.openxmlformats.org/officeDocument/2006/relationships/tags" Target="../tags/tag378.xml"/><Relationship Id="rId1" Type="http://schemas.openxmlformats.org/officeDocument/2006/relationships/tags" Target="../tags/tag36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88.xml"/><Relationship Id="rId8" Type="http://schemas.openxmlformats.org/officeDocument/2006/relationships/tags" Target="../tags/tag387.xml"/><Relationship Id="rId7" Type="http://schemas.openxmlformats.org/officeDocument/2006/relationships/tags" Target="../tags/tag386.xml"/><Relationship Id="rId6" Type="http://schemas.openxmlformats.org/officeDocument/2006/relationships/tags" Target="../tags/tag385.xml"/><Relationship Id="rId5" Type="http://schemas.openxmlformats.org/officeDocument/2006/relationships/tags" Target="../tags/tag384.xml"/><Relationship Id="rId4" Type="http://schemas.openxmlformats.org/officeDocument/2006/relationships/tags" Target="../tags/tag383.xml"/><Relationship Id="rId3" Type="http://schemas.openxmlformats.org/officeDocument/2006/relationships/tags" Target="../tags/tag382.xml"/><Relationship Id="rId2" Type="http://schemas.openxmlformats.org/officeDocument/2006/relationships/tags" Target="../tags/tag38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89.xml"/><Relationship Id="rId1" Type="http://schemas.openxmlformats.org/officeDocument/2006/relationships/tags" Target="../tags/tag38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98.xml"/><Relationship Id="rId8" Type="http://schemas.openxmlformats.org/officeDocument/2006/relationships/tags" Target="../tags/tag397.xml"/><Relationship Id="rId7" Type="http://schemas.openxmlformats.org/officeDocument/2006/relationships/tags" Target="../tags/tag396.xml"/><Relationship Id="rId6" Type="http://schemas.openxmlformats.org/officeDocument/2006/relationships/tags" Target="../tags/tag395.xml"/><Relationship Id="rId5" Type="http://schemas.openxmlformats.org/officeDocument/2006/relationships/tags" Target="../tags/tag394.xml"/><Relationship Id="rId4" Type="http://schemas.openxmlformats.org/officeDocument/2006/relationships/tags" Target="../tags/tag393.xml"/><Relationship Id="rId3" Type="http://schemas.openxmlformats.org/officeDocument/2006/relationships/tags" Target="../tags/tag392.xml"/><Relationship Id="rId2" Type="http://schemas.openxmlformats.org/officeDocument/2006/relationships/tags" Target="../tags/tag39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00.xml"/><Relationship Id="rId10" Type="http://schemas.openxmlformats.org/officeDocument/2006/relationships/tags" Target="../tags/tag399.xml"/><Relationship Id="rId1" Type="http://schemas.openxmlformats.org/officeDocument/2006/relationships/tags" Target="../tags/tag39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09.xml"/><Relationship Id="rId8" Type="http://schemas.openxmlformats.org/officeDocument/2006/relationships/tags" Target="../tags/tag408.xml"/><Relationship Id="rId7" Type="http://schemas.openxmlformats.org/officeDocument/2006/relationships/tags" Target="../tags/tag407.xml"/><Relationship Id="rId6" Type="http://schemas.openxmlformats.org/officeDocument/2006/relationships/tags" Target="../tags/tag406.xml"/><Relationship Id="rId5" Type="http://schemas.openxmlformats.org/officeDocument/2006/relationships/tags" Target="../tags/tag405.xml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" Type="http://schemas.openxmlformats.org/officeDocument/2006/relationships/tags" Target="../tags/tag402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10.xml"/><Relationship Id="rId1" Type="http://schemas.openxmlformats.org/officeDocument/2006/relationships/tags" Target="../tags/tag401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19.xml"/><Relationship Id="rId8" Type="http://schemas.openxmlformats.org/officeDocument/2006/relationships/tags" Target="../tags/tag418.xml"/><Relationship Id="rId7" Type="http://schemas.openxmlformats.org/officeDocument/2006/relationships/tags" Target="../tags/tag417.xml"/><Relationship Id="rId6" Type="http://schemas.openxmlformats.org/officeDocument/2006/relationships/tags" Target="../tags/tag416.xml"/><Relationship Id="rId5" Type="http://schemas.openxmlformats.org/officeDocument/2006/relationships/tags" Target="../tags/tag415.xml"/><Relationship Id="rId4" Type="http://schemas.openxmlformats.org/officeDocument/2006/relationships/tags" Target="../tags/tag414.xml"/><Relationship Id="rId3" Type="http://schemas.openxmlformats.org/officeDocument/2006/relationships/tags" Target="../tags/tag413.xml"/><Relationship Id="rId2" Type="http://schemas.openxmlformats.org/officeDocument/2006/relationships/tags" Target="../tags/tag412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20.xml"/><Relationship Id="rId1" Type="http://schemas.openxmlformats.org/officeDocument/2006/relationships/tags" Target="../tags/tag41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8.xml"/><Relationship Id="rId8" Type="http://schemas.openxmlformats.org/officeDocument/2006/relationships/tags" Target="../tags/tag237.xml"/><Relationship Id="rId7" Type="http://schemas.openxmlformats.org/officeDocument/2006/relationships/tags" Target="../tags/tag236.xml"/><Relationship Id="rId6" Type="http://schemas.openxmlformats.org/officeDocument/2006/relationships/tags" Target="../tags/tag235.xml"/><Relationship Id="rId5" Type="http://schemas.openxmlformats.org/officeDocument/2006/relationships/tags" Target="../tags/tag234.xml"/><Relationship Id="rId4" Type="http://schemas.openxmlformats.org/officeDocument/2006/relationships/tags" Target="../tags/tag233.xml"/><Relationship Id="rId3" Type="http://schemas.openxmlformats.org/officeDocument/2006/relationships/tags" Target="../tags/tag232.xml"/><Relationship Id="rId2" Type="http://schemas.openxmlformats.org/officeDocument/2006/relationships/image" Target="../media/image10.png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241.xml"/><Relationship Id="rId11" Type="http://schemas.openxmlformats.org/officeDocument/2006/relationships/tags" Target="../tags/tag240.xml"/><Relationship Id="rId10" Type="http://schemas.openxmlformats.org/officeDocument/2006/relationships/tags" Target="../tags/tag239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29.xml"/><Relationship Id="rId8" Type="http://schemas.openxmlformats.org/officeDocument/2006/relationships/tags" Target="../tags/tag428.xml"/><Relationship Id="rId7" Type="http://schemas.openxmlformats.org/officeDocument/2006/relationships/tags" Target="../tags/tag427.xml"/><Relationship Id="rId6" Type="http://schemas.openxmlformats.org/officeDocument/2006/relationships/tags" Target="../tags/tag426.xml"/><Relationship Id="rId5" Type="http://schemas.openxmlformats.org/officeDocument/2006/relationships/tags" Target="../tags/tag425.xml"/><Relationship Id="rId4" Type="http://schemas.openxmlformats.org/officeDocument/2006/relationships/tags" Target="../tags/tag424.xml"/><Relationship Id="rId3" Type="http://schemas.openxmlformats.org/officeDocument/2006/relationships/tags" Target="../tags/tag423.xml"/><Relationship Id="rId2" Type="http://schemas.openxmlformats.org/officeDocument/2006/relationships/tags" Target="../tags/tag42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31.xml"/><Relationship Id="rId10" Type="http://schemas.openxmlformats.org/officeDocument/2006/relationships/tags" Target="../tags/tag430.xml"/><Relationship Id="rId1" Type="http://schemas.openxmlformats.org/officeDocument/2006/relationships/tags" Target="../tags/tag421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40.xml"/><Relationship Id="rId8" Type="http://schemas.openxmlformats.org/officeDocument/2006/relationships/tags" Target="../tags/tag439.xml"/><Relationship Id="rId7" Type="http://schemas.openxmlformats.org/officeDocument/2006/relationships/tags" Target="../tags/tag438.xml"/><Relationship Id="rId6" Type="http://schemas.openxmlformats.org/officeDocument/2006/relationships/tags" Target="../tags/tag437.xml"/><Relationship Id="rId5" Type="http://schemas.openxmlformats.org/officeDocument/2006/relationships/tags" Target="../tags/tag436.xml"/><Relationship Id="rId4" Type="http://schemas.openxmlformats.org/officeDocument/2006/relationships/tags" Target="../tags/tag435.xml"/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42.xml"/><Relationship Id="rId10" Type="http://schemas.openxmlformats.org/officeDocument/2006/relationships/tags" Target="../tags/tag441.xml"/><Relationship Id="rId1" Type="http://schemas.openxmlformats.org/officeDocument/2006/relationships/tags" Target="../tags/tag432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51.xml"/><Relationship Id="rId8" Type="http://schemas.openxmlformats.org/officeDocument/2006/relationships/tags" Target="../tags/tag450.xml"/><Relationship Id="rId7" Type="http://schemas.openxmlformats.org/officeDocument/2006/relationships/tags" Target="../tags/tag449.xml"/><Relationship Id="rId6" Type="http://schemas.openxmlformats.org/officeDocument/2006/relationships/tags" Target="../tags/tag448.xml"/><Relationship Id="rId5" Type="http://schemas.openxmlformats.org/officeDocument/2006/relationships/tags" Target="../tags/tag447.xml"/><Relationship Id="rId4" Type="http://schemas.openxmlformats.org/officeDocument/2006/relationships/tags" Target="../tags/tag446.xml"/><Relationship Id="rId3" Type="http://schemas.openxmlformats.org/officeDocument/2006/relationships/tags" Target="../tags/tag445.xml"/><Relationship Id="rId2" Type="http://schemas.openxmlformats.org/officeDocument/2006/relationships/tags" Target="../tags/tag44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52.xml"/><Relationship Id="rId10" Type="http://schemas.openxmlformats.org/officeDocument/2006/relationships/image" Target="../media/image18.jpeg"/><Relationship Id="rId1" Type="http://schemas.openxmlformats.org/officeDocument/2006/relationships/tags" Target="../tags/tag443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61.xml"/><Relationship Id="rId8" Type="http://schemas.openxmlformats.org/officeDocument/2006/relationships/tags" Target="../tags/tag460.xml"/><Relationship Id="rId7" Type="http://schemas.openxmlformats.org/officeDocument/2006/relationships/tags" Target="../tags/tag459.xml"/><Relationship Id="rId6" Type="http://schemas.openxmlformats.org/officeDocument/2006/relationships/tags" Target="../tags/tag458.xml"/><Relationship Id="rId5" Type="http://schemas.openxmlformats.org/officeDocument/2006/relationships/tags" Target="../tags/tag457.xml"/><Relationship Id="rId4" Type="http://schemas.openxmlformats.org/officeDocument/2006/relationships/tags" Target="../tags/tag456.xml"/><Relationship Id="rId3" Type="http://schemas.openxmlformats.org/officeDocument/2006/relationships/tags" Target="../tags/tag455.xml"/><Relationship Id="rId2" Type="http://schemas.openxmlformats.org/officeDocument/2006/relationships/tags" Target="../tags/tag454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62.xml"/><Relationship Id="rId1" Type="http://schemas.openxmlformats.org/officeDocument/2006/relationships/tags" Target="../tags/tag453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71.xml"/><Relationship Id="rId8" Type="http://schemas.openxmlformats.org/officeDocument/2006/relationships/tags" Target="../tags/tag470.xml"/><Relationship Id="rId7" Type="http://schemas.openxmlformats.org/officeDocument/2006/relationships/tags" Target="../tags/tag469.xml"/><Relationship Id="rId6" Type="http://schemas.openxmlformats.org/officeDocument/2006/relationships/tags" Target="../tags/tag468.xml"/><Relationship Id="rId5" Type="http://schemas.openxmlformats.org/officeDocument/2006/relationships/tags" Target="../tags/tag467.xml"/><Relationship Id="rId4" Type="http://schemas.openxmlformats.org/officeDocument/2006/relationships/tags" Target="../tags/tag466.xml"/><Relationship Id="rId3" Type="http://schemas.openxmlformats.org/officeDocument/2006/relationships/tags" Target="../tags/tag465.xml"/><Relationship Id="rId2" Type="http://schemas.openxmlformats.org/officeDocument/2006/relationships/tags" Target="../tags/tag46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73.xml"/><Relationship Id="rId10" Type="http://schemas.openxmlformats.org/officeDocument/2006/relationships/tags" Target="../tags/tag472.xml"/><Relationship Id="rId1" Type="http://schemas.openxmlformats.org/officeDocument/2006/relationships/tags" Target="../tags/tag463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82.xml"/><Relationship Id="rId8" Type="http://schemas.openxmlformats.org/officeDocument/2006/relationships/tags" Target="../tags/tag481.xml"/><Relationship Id="rId7" Type="http://schemas.openxmlformats.org/officeDocument/2006/relationships/tags" Target="../tags/tag480.xml"/><Relationship Id="rId6" Type="http://schemas.openxmlformats.org/officeDocument/2006/relationships/tags" Target="../tags/tag479.xml"/><Relationship Id="rId5" Type="http://schemas.openxmlformats.org/officeDocument/2006/relationships/tags" Target="../tags/tag478.xml"/><Relationship Id="rId4" Type="http://schemas.openxmlformats.org/officeDocument/2006/relationships/tags" Target="../tags/tag477.xml"/><Relationship Id="rId3" Type="http://schemas.openxmlformats.org/officeDocument/2006/relationships/tags" Target="../tags/tag476.xml"/><Relationship Id="rId2" Type="http://schemas.openxmlformats.org/officeDocument/2006/relationships/tags" Target="../tags/tag47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83.xml"/><Relationship Id="rId10" Type="http://schemas.openxmlformats.org/officeDocument/2006/relationships/image" Target="../media/image19.png"/><Relationship Id="rId1" Type="http://schemas.openxmlformats.org/officeDocument/2006/relationships/tags" Target="../tags/tag47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53.xml"/><Relationship Id="rId11" Type="http://schemas.openxmlformats.org/officeDocument/2006/relationships/tags" Target="../tags/tag252.xml"/><Relationship Id="rId10" Type="http://schemas.openxmlformats.org/officeDocument/2006/relationships/tags" Target="../tags/tag251.xml"/><Relationship Id="rId1" Type="http://schemas.openxmlformats.org/officeDocument/2006/relationships/tags" Target="../tags/tag2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tags" Target="../tags/tag261.xml"/><Relationship Id="rId7" Type="http://schemas.openxmlformats.org/officeDocument/2006/relationships/tags" Target="../tags/tag260.xml"/><Relationship Id="rId6" Type="http://schemas.openxmlformats.org/officeDocument/2006/relationships/tags" Target="../tags/tag259.xml"/><Relationship Id="rId5" Type="http://schemas.openxmlformats.org/officeDocument/2006/relationships/tags" Target="../tags/tag258.xml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65.xml"/><Relationship Id="rId11" Type="http://schemas.openxmlformats.org/officeDocument/2006/relationships/tags" Target="../tags/tag264.xml"/><Relationship Id="rId10" Type="http://schemas.openxmlformats.org/officeDocument/2006/relationships/tags" Target="../tags/tag263.xml"/><Relationship Id="rId1" Type="http://schemas.openxmlformats.org/officeDocument/2006/relationships/tags" Target="../tags/tag25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tags" Target="../tags/tag273.xml"/><Relationship Id="rId7" Type="http://schemas.openxmlformats.org/officeDocument/2006/relationships/tags" Target="../tags/tag272.xml"/><Relationship Id="rId6" Type="http://schemas.openxmlformats.org/officeDocument/2006/relationships/tags" Target="../tags/tag271.xml"/><Relationship Id="rId5" Type="http://schemas.openxmlformats.org/officeDocument/2006/relationships/tags" Target="../tags/tag270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278.xml"/><Relationship Id="rId15" Type="http://schemas.openxmlformats.org/officeDocument/2006/relationships/image" Target="../media/image12.png"/><Relationship Id="rId14" Type="http://schemas.openxmlformats.org/officeDocument/2006/relationships/tags" Target="../tags/tag277.xml"/><Relationship Id="rId13" Type="http://schemas.openxmlformats.org/officeDocument/2006/relationships/image" Target="../media/image11.png"/><Relationship Id="rId12" Type="http://schemas.openxmlformats.org/officeDocument/2006/relationships/tags" Target="../tags/tag276.xml"/><Relationship Id="rId11" Type="http://schemas.openxmlformats.org/officeDocument/2006/relationships/image" Target="../media/image10.png"/><Relationship Id="rId10" Type="http://schemas.openxmlformats.org/officeDocument/2006/relationships/tags" Target="../tags/tag275.xml"/><Relationship Id="rId1" Type="http://schemas.openxmlformats.org/officeDocument/2006/relationships/tags" Target="../tags/tag26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288.xml"/><Relationship Id="rId1" Type="http://schemas.openxmlformats.org/officeDocument/2006/relationships/tags" Target="../tags/tag27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3" Type="http://schemas.openxmlformats.org/officeDocument/2006/relationships/tags" Target="../tags/tag291.xml"/><Relationship Id="rId2" Type="http://schemas.openxmlformats.org/officeDocument/2006/relationships/tags" Target="../tags/tag29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99.xml"/><Relationship Id="rId10" Type="http://schemas.openxmlformats.org/officeDocument/2006/relationships/tags" Target="../tags/tag298.xml"/><Relationship Id="rId1" Type="http://schemas.openxmlformats.org/officeDocument/2006/relationships/tags" Target="../tags/tag28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tags" Target="../tags/tag30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09.xml"/><Relationship Id="rId1" Type="http://schemas.openxmlformats.org/officeDocument/2006/relationships/tags" Target="../tags/tag30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Relationship Id="rId3" Type="http://schemas.openxmlformats.org/officeDocument/2006/relationships/tags" Target="../tags/tag312.xml"/><Relationship Id="rId2" Type="http://schemas.openxmlformats.org/officeDocument/2006/relationships/tags" Target="../tags/tag31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19.xml"/><Relationship Id="rId10" Type="http://schemas.openxmlformats.org/officeDocument/2006/relationships/image" Target="../media/image13.png"/><Relationship Id="rId1" Type="http://schemas.openxmlformats.org/officeDocument/2006/relationships/tags" Target="../tags/tag3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语文园地六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三年级上册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3" name="Group 47"/>
          <p:cNvGraphicFramePr>
            <a:graphicFrameLocks noGrp="1"/>
          </p:cNvGraphicFramePr>
          <p:nvPr/>
        </p:nvGraphicFramePr>
        <p:xfrm>
          <a:off x="1456978" y="3117677"/>
          <a:ext cx="1008062" cy="1008062"/>
        </p:xfrm>
        <a:graphic>
          <a:graphicData uri="http://schemas.openxmlformats.org/drawingml/2006/table">
            <a:tbl>
              <a:tblPr/>
              <a:tblGrid>
                <a:gridCol w="504031"/>
                <a:gridCol w="504031"/>
              </a:tblGrid>
              <a:tr h="5040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098453" y="2700164"/>
            <a:ext cx="1903412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chemeClr val="dk1"/>
                </a:solidFill>
                <a:latin typeface="幼圆" charset="0"/>
                <a:ea typeface="幼圆" charset="0"/>
              </a:rPr>
              <a:t>蛾子</a:t>
            </a:r>
            <a:endParaRPr lang="zh-CN" altLang="en-US" sz="44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63490" y="3430414"/>
            <a:ext cx="2420938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蚕蛾</a:t>
            </a:r>
            <a:endParaRPr lang="zh-CN" altLang="en-US" sz="4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671290" y="2201689"/>
            <a:ext cx="46228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é</a:t>
            </a:r>
            <a:endParaRPr lang="en-US" altLang="zh-CN" sz="4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TextBox 44"/>
          <p:cNvSpPr txBox="1">
            <a:spLocks noChangeArrowheads="1"/>
          </p:cNvSpPr>
          <p:nvPr/>
        </p:nvSpPr>
        <p:spPr bwMode="auto">
          <a:xfrm>
            <a:off x="2123728" y="1347614"/>
            <a:ext cx="2284412" cy="92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幼圆" charset="0"/>
                <a:ea typeface="幼圆" charset="0"/>
              </a:rPr>
              <a:t>飞蛾</a:t>
            </a:r>
            <a:endParaRPr lang="zh-CN" altLang="en-US" sz="5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72853" y="3103389"/>
            <a:ext cx="94488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000000"/>
                </a:solidFill>
                <a:latin typeface="幼圆" charset="0"/>
                <a:ea typeface="幼圆" charset="0"/>
              </a:rPr>
              <a:t>蛾</a:t>
            </a:r>
            <a:endParaRPr lang="zh-CN" altLang="en-US" sz="6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113" y="1470285"/>
            <a:ext cx="3049519" cy="2232248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7" grpId="0" autoUpdateAnimBg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3" name="Group 47"/>
          <p:cNvGraphicFramePr>
            <a:graphicFrameLocks noGrp="1"/>
          </p:cNvGraphicFramePr>
          <p:nvPr/>
        </p:nvGraphicFramePr>
        <p:xfrm>
          <a:off x="1636366" y="3194447"/>
          <a:ext cx="1008062" cy="1008062"/>
        </p:xfrm>
        <a:graphic>
          <a:graphicData uri="http://schemas.openxmlformats.org/drawingml/2006/table">
            <a:tbl>
              <a:tblPr/>
              <a:tblGrid>
                <a:gridCol w="504031"/>
                <a:gridCol w="504031"/>
              </a:tblGrid>
              <a:tr h="5040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119091" y="2818209"/>
            <a:ext cx="1436687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chemeClr val="dk1"/>
                </a:solidFill>
                <a:latin typeface="幼圆" charset="0"/>
                <a:ea typeface="幼圆" charset="0"/>
              </a:rPr>
              <a:t>江鲤</a:t>
            </a:r>
            <a:endParaRPr lang="zh-CN" altLang="en-US" sz="44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25416" y="3610372"/>
            <a:ext cx="2420937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chemeClr val="dk1"/>
                </a:solidFill>
                <a:latin typeface="幼圆" charset="0"/>
                <a:ea typeface="幼圆" charset="0"/>
              </a:rPr>
              <a:t>红鲤鱼</a:t>
            </a:r>
            <a:endParaRPr lang="zh-CN" altLang="en-US" sz="440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858616" y="2265759"/>
            <a:ext cx="74168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lǐ</a:t>
            </a:r>
            <a:endParaRPr lang="en-US" altLang="zh-CN" sz="4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TextBox 44"/>
          <p:cNvSpPr txBox="1">
            <a:spLocks noChangeArrowheads="1"/>
          </p:cNvSpPr>
          <p:nvPr/>
        </p:nvSpPr>
        <p:spPr bwMode="auto">
          <a:xfrm>
            <a:off x="2123728" y="1419622"/>
            <a:ext cx="2097088" cy="92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5400">
                <a:solidFill>
                  <a:srgbClr val="000000"/>
                </a:solidFill>
                <a:latin typeface="幼圆" charset="0"/>
                <a:ea typeface="幼圆" charset="0"/>
              </a:rPr>
              <a:t>鲤鱼</a:t>
            </a:r>
            <a:endParaRPr lang="zh-CN" altLang="en-US" sz="54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652241" y="3189684"/>
            <a:ext cx="94488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000000"/>
                </a:solidFill>
                <a:latin typeface="幼圆" charset="0"/>
                <a:ea typeface="幼圆" charset="0"/>
              </a:rPr>
              <a:t>鲤</a:t>
            </a:r>
            <a:endParaRPr lang="zh-CN" altLang="en-US" sz="6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669524"/>
            <a:ext cx="3315560" cy="1804451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7" grpId="0" autoUpdateAnimBg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3" name="Group 47"/>
          <p:cNvGraphicFramePr>
            <a:graphicFrameLocks noGrp="1"/>
          </p:cNvGraphicFramePr>
          <p:nvPr/>
        </p:nvGraphicFramePr>
        <p:xfrm>
          <a:off x="1386359" y="3078659"/>
          <a:ext cx="1008062" cy="1008062"/>
        </p:xfrm>
        <a:graphic>
          <a:graphicData uri="http://schemas.openxmlformats.org/drawingml/2006/table">
            <a:tbl>
              <a:tblPr/>
              <a:tblGrid>
                <a:gridCol w="504031"/>
                <a:gridCol w="504031"/>
              </a:tblGrid>
              <a:tr h="50403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3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3075459" y="2780209"/>
            <a:ext cx="1436687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幼圆" charset="0"/>
                <a:ea typeface="幼圆" charset="0"/>
              </a:rPr>
              <a:t>石鲫</a:t>
            </a:r>
            <a:endParaRPr lang="zh-CN" altLang="en-US" sz="44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2627784" y="3435846"/>
            <a:ext cx="278765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幼圆" charset="0"/>
                <a:ea typeface="幼圆" charset="0"/>
              </a:rPr>
              <a:t>过江之鲫</a:t>
            </a:r>
            <a:endParaRPr lang="zh-CN" altLang="en-US" sz="44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637184" y="2176959"/>
            <a:ext cx="74168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jì</a:t>
            </a:r>
            <a:endParaRPr lang="en-US" altLang="zh-CN" sz="4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TextBox 44"/>
          <p:cNvSpPr txBox="1">
            <a:spLocks noChangeArrowheads="1"/>
          </p:cNvSpPr>
          <p:nvPr/>
        </p:nvSpPr>
        <p:spPr bwMode="auto">
          <a:xfrm>
            <a:off x="2081684" y="1294309"/>
            <a:ext cx="2284412" cy="92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5400" dirty="0">
                <a:solidFill>
                  <a:srgbClr val="000000"/>
                </a:solidFill>
                <a:latin typeface="幼圆" charset="0"/>
                <a:ea typeface="幼圆" charset="0"/>
              </a:rPr>
              <a:t>鲫鱼</a:t>
            </a:r>
            <a:endParaRPr lang="zh-CN" altLang="en-US" sz="5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11759" y="3073896"/>
            <a:ext cx="94488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000000"/>
                </a:solidFill>
                <a:latin typeface="幼圆" charset="0"/>
                <a:ea typeface="幼圆" charset="0"/>
              </a:rPr>
              <a:t>鲫</a:t>
            </a:r>
            <a:endParaRPr lang="zh-CN" altLang="en-US" sz="6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04544" y="1671012"/>
            <a:ext cx="3145983" cy="2113863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7" grpId="0" autoUpdateAnimBg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7"/>
          <p:cNvGraphicFramePr>
            <a:graphicFrameLocks noGrp="1"/>
          </p:cNvGraphicFramePr>
          <p:nvPr/>
        </p:nvGraphicFramePr>
        <p:xfrm>
          <a:off x="1547664" y="3147814"/>
          <a:ext cx="1008062" cy="1008062"/>
        </p:xfrm>
        <a:graphic>
          <a:graphicData uri="http://schemas.openxmlformats.org/drawingml/2006/table">
            <a:tbl>
              <a:tblPr/>
              <a:tblGrid>
                <a:gridCol w="504031"/>
                <a:gridCol w="504031"/>
              </a:tblGrid>
              <a:tr h="504031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31"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893864" y="2804914"/>
            <a:ext cx="1436687" cy="769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4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鲸鲨</a:t>
            </a:r>
            <a:endParaRPr lang="zh-CN" altLang="en-US" sz="4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922439" y="3506589"/>
            <a:ext cx="2420937" cy="769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4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鲛鲨</a:t>
            </a:r>
            <a:endParaRPr lang="zh-CN" altLang="en-US" sz="4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76226" y="2277864"/>
            <a:ext cx="1031051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r>
              <a:rPr lang="en-US" altLang="zh-CN" sz="4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shā</a:t>
            </a:r>
            <a:endParaRPr lang="en-US" altLang="zh-CN" sz="4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TextBox 44"/>
          <p:cNvSpPr txBox="1">
            <a:spLocks noChangeArrowheads="1"/>
          </p:cNvSpPr>
          <p:nvPr/>
        </p:nvSpPr>
        <p:spPr bwMode="auto">
          <a:xfrm>
            <a:off x="2020739" y="1353939"/>
            <a:ext cx="2097087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r>
              <a:rPr lang="zh-CN" altLang="en-US" sz="5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鲨鱼</a:t>
            </a:r>
            <a:endParaRPr lang="zh-CN" altLang="en-US" sz="5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563539" y="3143051"/>
            <a:ext cx="957262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r>
              <a:rPr lang="zh-CN" altLang="en-US" sz="6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鲨</a:t>
            </a:r>
            <a:endParaRPr lang="zh-CN" altLang="en-US" sz="6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91630"/>
            <a:ext cx="3619833" cy="2447007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184083" y="1743551"/>
            <a:ext cx="4775835" cy="87582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45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7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184083" y="2635881"/>
            <a:ext cx="4775835" cy="758666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识字加油站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 autoUpdateAnimBg="0"/>
      <p:bldP spid="13" grpId="0" autoUpdateAnimBg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92821" y="1931210"/>
            <a:ext cx="7114399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latinLnBrk="1"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用“</a:t>
            </a:r>
            <a:r>
              <a:rPr lang="en-US" altLang="zh-CN" sz="2400" u="sng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画出下列词语中不是同一类的词语。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02296" y="1071744"/>
            <a:ext cx="3027680" cy="737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练一练，学运用：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1043608" y="2571750"/>
            <a:ext cx="4572000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(1)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螃蟹  小虾  小鱼  燕子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(2)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鲤鱼  鲫鱼  草鱼  蚂蚁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244181" y="3147814"/>
            <a:ext cx="655637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8" name="直接连接符 7"/>
          <p:cNvCxnSpPr/>
          <p:nvPr/>
        </p:nvCxnSpPr>
        <p:spPr>
          <a:xfrm>
            <a:off x="4242593" y="3651870"/>
            <a:ext cx="657225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807546"/>
            <a:ext cx="8058150" cy="36461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361950" indent="-361950" latinLnBrk="1">
              <a:lnSpc>
                <a:spcPct val="150000"/>
              </a:lnSpc>
              <a:defRPr/>
            </a:pP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2.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照样子，从教材上给定的带有目字旁的词语中选择合适的填空，使句子意思通顺。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354330" indent="-354330" latinLnBrk="1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例：听到这个消息，他泪湿（眼眶）。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354330" indent="-354330" latinLnBrk="1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①他一把抓起地上的帽子，夺门而出，在场的人（       ），不知所措。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354330" indent="-354330" latinLnBrk="1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②被惹恼的东东（         ），吓得小伙伴们谁也不敢做声。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354330" indent="-354330" latinLnBrk="1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③鲁迅先生的作品写的大多是他（         ）的事。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644008" y="3854534"/>
            <a:ext cx="1493394" cy="598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耳闻目睹</a:t>
            </a:r>
            <a:endParaRPr lang="zh-CN" altLang="en-US" sz="22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444208" y="2414493"/>
            <a:ext cx="1300480" cy="429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目瞪口呆</a:t>
            </a:r>
            <a:endParaRPr lang="zh-CN" altLang="en-US" sz="22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699792" y="3435846"/>
            <a:ext cx="1300480" cy="429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怒目圆睁</a:t>
            </a:r>
            <a:endParaRPr lang="zh-CN" altLang="en-US" sz="22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矩形 14"/>
          <p:cNvSpPr>
            <a:spLocks noChangeArrowheads="1"/>
          </p:cNvSpPr>
          <p:nvPr/>
        </p:nvSpPr>
        <p:spPr bwMode="auto">
          <a:xfrm>
            <a:off x="1957133" y="1635646"/>
            <a:ext cx="499110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懒洋洋  慢腾腾  颤巍巍  兴冲冲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静悄悄  空荡荡  乱糟糟  闹哄哄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395536" y="956721"/>
            <a:ext cx="8496944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看到下面的词语，你的眼前会浮现怎样的画面？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选择一两个词语写句子。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矩形标注 5"/>
          <p:cNvSpPr/>
          <p:nvPr/>
        </p:nvSpPr>
        <p:spPr>
          <a:xfrm>
            <a:off x="3313318" y="3099981"/>
            <a:ext cx="5435146" cy="1842171"/>
          </a:xfrm>
          <a:prstGeom prst="wedgeRectCallout">
            <a:avLst>
              <a:gd name="adj1" fmla="val -58702"/>
              <a:gd name="adj2" fmla="val -45123"/>
            </a:avLst>
          </a:prstGeom>
          <a:solidFill>
            <a:srgbClr val="51C3F9">
              <a:lumMod val="20000"/>
              <a:lumOff val="80000"/>
            </a:srgbClr>
          </a:solidFill>
          <a:ln w="6350" cap="flat" cmpd="sng" algn="ctr">
            <a:solidFill>
              <a:srgbClr val="51C3F9">
                <a:lumMod val="75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36385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我们知道这些词语是</a:t>
            </a:r>
            <a:r>
              <a: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ABB </a:t>
            </a: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式的词。这些词的意思和它们第一个字的意思相似，但是程度更深。如“慢腾腾”也是“慢”的意思，但比慢的速度还要再慢些。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椭圆形标注 6"/>
          <p:cNvSpPr/>
          <p:nvPr/>
        </p:nvSpPr>
        <p:spPr>
          <a:xfrm>
            <a:off x="274117" y="3336371"/>
            <a:ext cx="2481263" cy="1127314"/>
          </a:xfrm>
          <a:prstGeom prst="wedgeEllipseCallout">
            <a:avLst>
              <a:gd name="adj1" fmla="val 29478"/>
              <a:gd name="adj2" fmla="val -69940"/>
            </a:avLst>
          </a:prstGeom>
          <a:solidFill>
            <a:srgbClr val="4A7B29">
              <a:lumMod val="20000"/>
              <a:lumOff val="80000"/>
            </a:srgbClr>
          </a:solidFill>
          <a:ln w="6350" cap="flat" cmpd="sng" algn="ctr">
            <a:solidFill>
              <a:srgbClr val="4A7B29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读一读这这些词语，你发现了什么？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29419" y="901542"/>
            <a:ext cx="26212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练一练，学运用：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981" y="2069430"/>
            <a:ext cx="7920037" cy="2614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[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慢    慢腾腾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]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2255" indent="-262255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）这清脆的声音把正在打盹的渔夫弄醒了，他直了直腰，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_______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地伸手去摸香烟盒。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2255" indent="-262255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）你稍微走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点，我都跟不上你了。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2255" indent="-262255" algn="ctr" eaLnBrk="0" hangingPunct="0">
              <a:defRPr/>
            </a:pP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93875" y="3192814"/>
            <a:ext cx="1097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慢腾腾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842098" y="3829753"/>
            <a:ext cx="4876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慢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75755" y="1504792"/>
            <a:ext cx="4938712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latinLnBrk="1"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选择词语，填在下面的横线上。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3568" y="987574"/>
            <a:ext cx="7958137" cy="347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2255" indent="-262255" algn="ctr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[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乱 乱糟糟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]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2255" indent="-262255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(3)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你头发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________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的，像个鸡窝。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2255" indent="-262255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(4)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你别把我的书包给翻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了。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2255" indent="-262255" algn="ctr" eaLnBrk="0" hangingPunct="0">
              <a:lnSpc>
                <a:spcPct val="150000"/>
              </a:lnSpc>
              <a:spcBef>
                <a:spcPts val="500"/>
              </a:spcBef>
              <a:defRPr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[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闹 闹哄哄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]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2255" indent="-262255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(5)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老师生气地说：“教室里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________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的，像什么样子！”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2255" indent="-262255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(6)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你这个小孩，太能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了！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676999" y="3263851"/>
            <a:ext cx="118427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262255" indent="-262255" eaLnBrk="0" hangingPunct="0"/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闹哄哄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205511" y="2100213"/>
            <a:ext cx="500396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乱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195736" y="1563638"/>
            <a:ext cx="1097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乱糟糟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856261" y="3811538"/>
            <a:ext cx="4876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闹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14"/>
          <p:cNvSpPr>
            <a:spLocks noChangeArrowheads="1"/>
          </p:cNvSpPr>
          <p:nvPr/>
        </p:nvSpPr>
        <p:spPr bwMode="auto">
          <a:xfrm>
            <a:off x="1115616" y="1347614"/>
            <a:ext cx="4989513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车站的人可真多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……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我喜欢夏天的夜晚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……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1080805" y="886905"/>
            <a:ext cx="518436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用下面的句子开头，试着说一段话。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55976" y="1347614"/>
            <a:ext cx="4502150" cy="1836737"/>
          </a:xfrm>
          <a:prstGeom prst="rect">
            <a:avLst/>
          </a:prstGeom>
          <a:solidFill>
            <a:srgbClr val="51C3F9">
              <a:lumMod val="20000"/>
              <a:lumOff val="80000"/>
            </a:srgbClr>
          </a:solidFill>
          <a:ln w="6350" cap="flat" cmpd="sng" algn="ctr">
            <a:solidFill>
              <a:srgbClr val="51C3F9">
                <a:lumMod val="75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36385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要求以“中心句在前的形式” 围绕中心句说一段话。要分别围绕“车站的人可真多”“我喜欢夏天的夜晚”来说。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椭圆形标注 6"/>
          <p:cNvSpPr/>
          <p:nvPr/>
        </p:nvSpPr>
        <p:spPr>
          <a:xfrm>
            <a:off x="534139" y="2766013"/>
            <a:ext cx="2690655" cy="1036638"/>
          </a:xfrm>
          <a:prstGeom prst="wedgeEllipseCallout">
            <a:avLst>
              <a:gd name="adj1" fmla="val 48781"/>
              <a:gd name="adj2" fmla="val -68540"/>
            </a:avLst>
          </a:prstGeom>
          <a:solidFill>
            <a:srgbClr val="4A7B29">
              <a:lumMod val="20000"/>
              <a:lumOff val="80000"/>
            </a:srgbClr>
          </a:solidFill>
          <a:ln w="6350" cap="flat" cmpd="sng" algn="ctr">
            <a:solidFill>
              <a:srgbClr val="4A7B29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本道写话题的要求是什么？</a:t>
            </a:r>
            <a:endParaRPr kumimoji="0" lang="zh-CN" altLang="en-US" sz="22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159195" y="4107285"/>
            <a:ext cx="3440544" cy="512763"/>
          </a:xfrm>
          <a:prstGeom prst="wedgeEllipseCallout">
            <a:avLst>
              <a:gd name="adj1" fmla="val 40786"/>
              <a:gd name="adj2" fmla="val -72640"/>
            </a:avLst>
          </a:prstGeom>
          <a:solidFill>
            <a:srgbClr val="4A7B29">
              <a:lumMod val="20000"/>
              <a:lumOff val="80000"/>
            </a:srgbClr>
          </a:solidFill>
          <a:ln w="6350" cap="flat" cmpd="sng" algn="ctr">
            <a:solidFill>
              <a:srgbClr val="4A7B29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我们该怎样写呢？</a:t>
            </a:r>
            <a:endParaRPr kumimoji="0" lang="zh-CN" altLang="en-US" sz="22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07711" y="3527843"/>
            <a:ext cx="4502150" cy="1158884"/>
          </a:xfrm>
          <a:prstGeom prst="rect">
            <a:avLst/>
          </a:prstGeom>
          <a:solidFill>
            <a:srgbClr val="51C3F9">
              <a:lumMod val="20000"/>
              <a:lumOff val="80000"/>
            </a:srgbClr>
          </a:solidFill>
          <a:ln w="6350" cap="flat" cmpd="sng" algn="ctr">
            <a:solidFill>
              <a:srgbClr val="51C3F9">
                <a:lumMod val="75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36385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我们可以运用平时积累的好词好句，适当运用比喻、拟人、夸张等修辞手法，语句要通顺。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 bldLvl="0" animBg="1"/>
      <p:bldP spid="8" grpId="0" bldLvl="0" animBg="1"/>
      <p:bldP spid="9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" y="1260475"/>
            <a:ext cx="847090" cy="905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>
            <p:custDataLst>
              <p:tags r:id="rId3"/>
            </p:custDataLst>
          </p:nvPr>
        </p:nvSpPr>
        <p:spPr>
          <a:xfrm>
            <a:off x="1708785" y="1343660"/>
            <a:ext cx="6625590" cy="8312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2400" dirty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有的时候，一段话的开头就表达了这段话的主要意思，后面的内容都是围绕开头这句话来写的</a:t>
            </a:r>
            <a:endParaRPr lang="zh-CN" altLang="en-US" sz="2400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8"/>
          <p:cNvSpPr txBox="1"/>
          <p:nvPr>
            <p:custDataLst>
              <p:tags r:id="rId4"/>
            </p:custDataLst>
          </p:nvPr>
        </p:nvSpPr>
        <p:spPr>
          <a:xfrm>
            <a:off x="1475740" y="2399665"/>
            <a:ext cx="6233160" cy="4616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2400" dirty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这样的句子也有可能在一段话的末尾或中间。</a:t>
            </a:r>
            <a:endParaRPr lang="zh-CN" altLang="en-US" sz="2400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9"/>
          <p:cNvSpPr txBox="1"/>
          <p:nvPr>
            <p:custDataLst>
              <p:tags r:id="rId5"/>
            </p:custDataLst>
          </p:nvPr>
        </p:nvSpPr>
        <p:spPr>
          <a:xfrm>
            <a:off x="1193800" y="3153410"/>
            <a:ext cx="6233160" cy="8312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2400" dirty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找到这样的句子，可以帮助我们更好地理解一段话的意思。</a:t>
            </a:r>
            <a:endParaRPr lang="zh-CN" altLang="en-US" sz="2400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11"/>
          <p:cNvSpPr txBox="1"/>
          <p:nvPr>
            <p:custDataLst>
              <p:tags r:id="rId6"/>
            </p:custDataLst>
          </p:nvPr>
        </p:nvSpPr>
        <p:spPr>
          <a:xfrm>
            <a:off x="2557780" y="4204970"/>
            <a:ext cx="5128895" cy="4616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2400" dirty="0">
                <a:solidFill>
                  <a:schemeClr val="dk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我们习作的时候也可以学着这样写。</a:t>
            </a:r>
            <a:endParaRPr lang="zh-CN" altLang="en-US" sz="2400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7"/>
            </p:custDataLst>
          </p:nvPr>
        </p:nvSpPr>
        <p:spPr>
          <a:xfrm>
            <a:off x="1471331" y="1259369"/>
            <a:ext cx="1535859" cy="564506"/>
          </a:xfrm>
          <a:prstGeom prst="rect">
            <a:avLst/>
          </a:prstGeom>
          <a:noFill/>
        </p:spPr>
        <p:txBody>
          <a:bodyPr wrap="square" rtlCol="0" anchor="ctr" anchorCtr="1">
            <a:normAutofit fontScale="65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400" spc="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汉仪乐喵体W" panose="00020600040101010101" pitchFamily="18" charset="-122"/>
              </a:rPr>
              <a:t>交流平台</a:t>
            </a:r>
            <a:endParaRPr lang="zh-CN" altLang="en-US" sz="3400" spc="3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汉仪乐喵体W" panose="00020600040101010101" pitchFamily="18" charset="-122"/>
            </a:endParaRPr>
          </a:p>
        </p:txBody>
      </p:sp>
      <p:sp>
        <p:nvSpPr>
          <p:cNvPr id="34" name="文本框 44"/>
          <p:cNvSpPr txBox="1"/>
          <p:nvPr>
            <p:custDataLst>
              <p:tags r:id="rId8"/>
            </p:custDataLst>
          </p:nvPr>
        </p:nvSpPr>
        <p:spPr>
          <a:xfrm>
            <a:off x="5420201" y="1634153"/>
            <a:ext cx="3066098" cy="57340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单击此处添加文本内容</a:t>
            </a:r>
            <a:endParaRPr kumimoji="0" lang="zh-CN" altLang="en-US" sz="2000" b="0" i="0" u="none" strike="noStrike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8" name="文本框 23"/>
          <p:cNvSpPr txBox="1"/>
          <p:nvPr>
            <p:custDataLst>
              <p:tags r:id="rId9"/>
            </p:custDataLst>
          </p:nvPr>
        </p:nvSpPr>
        <p:spPr>
          <a:xfrm>
            <a:off x="4778693" y="1646060"/>
            <a:ext cx="527685" cy="549593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100" b="0" i="0" u="none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01</a:t>
            </a:r>
            <a:endParaRPr kumimoji="0" lang="en-US" altLang="zh-CN" sz="2100" b="0" i="0" u="none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5" name="文本框 27"/>
          <p:cNvSpPr txBox="1"/>
          <p:nvPr>
            <p:custDataLst>
              <p:tags r:id="rId10"/>
            </p:custDataLst>
          </p:nvPr>
        </p:nvSpPr>
        <p:spPr>
          <a:xfrm>
            <a:off x="5420201" y="2775292"/>
            <a:ext cx="3066098" cy="57340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0" i="0" u="none" strike="noStrike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单击此处添加文本内容</a:t>
            </a:r>
            <a:endParaRPr kumimoji="0" lang="zh-CN" altLang="en-US" sz="2000" b="0" i="0" u="none" strike="noStrike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9" name="文本框 26"/>
          <p:cNvSpPr txBox="1"/>
          <p:nvPr>
            <p:custDataLst>
              <p:tags r:id="rId11"/>
            </p:custDataLst>
          </p:nvPr>
        </p:nvSpPr>
        <p:spPr>
          <a:xfrm>
            <a:off x="4778693" y="2787198"/>
            <a:ext cx="527685" cy="549593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100" b="0" i="0" u="none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02</a:t>
            </a:r>
            <a:endParaRPr kumimoji="0" lang="en-US" altLang="zh-CN" sz="2100" b="0" i="0" u="none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83568" y="1448106"/>
            <a:ext cx="7715250" cy="34150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44958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第一句：车站的人可真多！密密麻麻的，一眼望不到头，像是一群倾巢而出的蚂蚁。座位上坐满了人，过道上站满了人，连柱子周围都挤满了人。人们挨挨挤挤的，连转身的空间也没有了，有人脚丫子被踩了也不晓得是谁踩的。吵嚷声，尖叫声，抱怨声充满了整个车站。即便是这样，摩肩接踵的人们还是不断地从入口挤进来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644361" y="996776"/>
            <a:ext cx="1661928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参考答案：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14375" y="1563638"/>
            <a:ext cx="7715250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44958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第二句：我喜欢夏天的夜晚。一轮明月高高地悬挂在天上，淡淡的月光像轻柔的纱。河面上像被人撒了一层碎银，晶晶亮。夏夜的风是令人期待的，徐徐吹来，格外清新、凉爽。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512168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日积月累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88224" y="798309"/>
            <a:ext cx="2177446" cy="18044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矩形 9"/>
          <p:cNvSpPr>
            <a:spLocks noChangeArrowheads="1"/>
          </p:cNvSpPr>
          <p:nvPr/>
        </p:nvSpPr>
        <p:spPr bwMode="auto">
          <a:xfrm>
            <a:off x="971600" y="1635646"/>
            <a:ext cx="6091237" cy="27127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早发白帝城 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ctr">
              <a:lnSpc>
                <a:spcPct val="150000"/>
              </a:lnSpc>
              <a:spcAft>
                <a:spcPts val="500"/>
              </a:spcAft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唐</a:t>
            </a:r>
            <a:r>
              <a:rPr lang="en-US" altLang="zh-CN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·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李白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  <a:spcAft>
                <a:spcPts val="50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朝辞白帝彩云间，千里江陵一日还。</a:t>
            </a:r>
            <a:endParaRPr lang="en-US" altLang="zh-CN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两岸猿声啼不住，轻舟已过万重山。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4145972" y="1579306"/>
            <a:ext cx="5440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dì</a:t>
            </a:r>
            <a:endParaRPr lang="en-US" altLang="zh-CN" sz="2400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4822713" y="2766814"/>
            <a:ext cx="771849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líng</a:t>
            </a:r>
            <a:endParaRPr lang="en-US" altLang="zh-CN" sz="1800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1370873" y="2771039"/>
            <a:ext cx="4681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cí</a:t>
            </a:r>
            <a:endParaRPr lang="en-US" altLang="zh-CN" sz="1800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TextBox 7"/>
          <p:cNvSpPr txBox="1"/>
          <p:nvPr/>
        </p:nvSpPr>
        <p:spPr>
          <a:xfrm>
            <a:off x="5933349" y="2780564"/>
            <a:ext cx="771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huán</a:t>
            </a:r>
            <a:endParaRPr lang="en-US" altLang="zh-CN" sz="1800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2466248" y="3475889"/>
            <a:ext cx="5061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tí</a:t>
            </a:r>
            <a:endParaRPr lang="en-US" altLang="zh-CN" sz="1800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TextBox 10"/>
          <p:cNvSpPr txBox="1"/>
          <p:nvPr/>
        </p:nvSpPr>
        <p:spPr>
          <a:xfrm>
            <a:off x="1666148" y="3475889"/>
            <a:ext cx="771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yuán</a:t>
            </a:r>
            <a:endParaRPr lang="en-US" altLang="zh-CN" sz="1800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512168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日积月累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58874" y="1937553"/>
            <a:ext cx="65563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朝辞白帝彩云间，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千里江陵一日还。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6424" y="1492250"/>
            <a:ext cx="2203451" cy="398780"/>
          </a:xfrm>
          <a:prstGeom prst="rect">
            <a:avLst/>
          </a:prstGeom>
          <a:noFill/>
          <a:ln w="28575">
            <a:solidFill>
              <a:srgbClr val="FFFFFF">
                <a:lumMod val="85000"/>
              </a:srgbClr>
            </a:solidFill>
            <a:miter lim="800000"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辞：这里指出发。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2925" y="3651655"/>
            <a:ext cx="8058149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早晨告别彩霞缭绕的白帝城，千里之遥的江陵一天可达。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25774" y="1244600"/>
            <a:ext cx="3051176" cy="706755"/>
          </a:xfrm>
          <a:prstGeom prst="rect">
            <a:avLst/>
          </a:prstGeom>
          <a:noFill/>
          <a:ln w="28575">
            <a:solidFill>
              <a:srgbClr val="FFFFFF">
                <a:lumMod val="85000"/>
              </a:srgbClr>
            </a:solidFill>
            <a:miter lim="800000"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白帝：白帝城。故址在今四川奉节白帝山上。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73859" y="2635250"/>
            <a:ext cx="4172026" cy="645160"/>
          </a:xfrm>
          <a:prstGeom prst="rect">
            <a:avLst/>
          </a:prstGeom>
          <a:noFill/>
          <a:ln w="28575">
            <a:solidFill>
              <a:srgbClr val="FFFFFF">
                <a:lumMod val="85000"/>
              </a:srgbClr>
            </a:solidFill>
            <a:miter lim="800000"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彩云间：因白帝城在白帝山上，地势高耸，从山下江中仰望，仿佛耸入云间。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25856" y="1372624"/>
            <a:ext cx="2536826" cy="645160"/>
          </a:xfrm>
          <a:prstGeom prst="rect">
            <a:avLst/>
          </a:prstGeom>
          <a:noFill/>
          <a:ln w="28575">
            <a:solidFill>
              <a:srgbClr val="FFFFFF">
                <a:lumMod val="85000"/>
              </a:srgbClr>
            </a:solidFill>
            <a:miter lim="800000"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千里：这里是大略的说法，形容两地相距之远。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15332" y="2635250"/>
            <a:ext cx="2233367" cy="398780"/>
          </a:xfrm>
          <a:prstGeom prst="rect">
            <a:avLst/>
          </a:prstGeom>
          <a:noFill/>
          <a:ln w="28575">
            <a:solidFill>
              <a:srgbClr val="FFFFFF">
                <a:lumMod val="85000"/>
              </a:srgbClr>
            </a:solidFill>
            <a:miter lim="800000"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江陵：今湖北江陵。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7" grpId="0" bldLvl="0" animBg="1"/>
      <p:bldP spid="8" grpId="0" bldLvl="0" animBg="1"/>
      <p:bldP spid="9" grpId="0" bldLvl="0" animBg="1"/>
      <p:bldP spid="10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512168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日积月累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87337" y="944488"/>
            <a:ext cx="812800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ctr" eaLnBrk="0" hangingPunct="0"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两岸猿声啼不住，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轻舟已过万重山。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0"/>
            </p:custDataLst>
          </p:nvPr>
        </p:nvSpPr>
        <p:spPr>
          <a:xfrm>
            <a:off x="728662" y="3363838"/>
            <a:ext cx="768667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两岸的猿猴叫个不停，轻捷的船儿早已驶过万重大山。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93900" y="2552626"/>
            <a:ext cx="1350962" cy="460375"/>
          </a:xfrm>
          <a:prstGeom prst="rect">
            <a:avLst/>
          </a:prstGeom>
          <a:noFill/>
          <a:ln w="28575">
            <a:solidFill>
              <a:srgbClr val="FFFFFF">
                <a:lumMod val="85000"/>
              </a:srgbClr>
            </a:solidFill>
            <a:miter lim="800000"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啼：叫。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63975" y="2562151"/>
            <a:ext cx="3979936" cy="460375"/>
          </a:xfrm>
          <a:prstGeom prst="rect">
            <a:avLst/>
          </a:prstGeom>
          <a:noFill/>
          <a:ln w="28575">
            <a:solidFill>
              <a:srgbClr val="FFFFFF">
                <a:lumMod val="85000"/>
              </a:srgbClr>
            </a:solidFill>
            <a:miter lim="800000"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轻舟：指载得轻行得快的船。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  <p:bldP spid="7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512168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日积月累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6456" y="905237"/>
            <a:ext cx="5172075" cy="40786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首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句是写诗人离开白帝城。“彩云间”三字既说明白帝城地势的高峻，又表现出其间景色的绚丽多彩。次句是写诗人回江陵的情况。“千里”二字写出了路途之遥，“一日还”三字说明了旅途用时之短。第三句是诗人心情欢愉的表现。第四句从对舟行之速的描写中，我们感受到诗人欢乐轻松的心情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382" y="987574"/>
            <a:ext cx="3021162" cy="2166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47564" y="1779662"/>
            <a:ext cx="7344816" cy="2445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交流内容：</a:t>
            </a:r>
            <a:endParaRPr lang="en-US" altLang="zh-CN" sz="27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     本栏目介绍关键句的位置和作用，在文段中，关键句就是能够概括这段文字主要内容的句子，它能让我们更好地理解一段话的意思。</a:t>
            </a:r>
            <a:endParaRPr lang="zh-CN" altLang="en-US" sz="25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5" name="流程图: 可选过程 4"/>
          <p:cNvSpPr/>
          <p:nvPr>
            <p:custDataLst>
              <p:tags r:id="rId11"/>
            </p:custDataLst>
          </p:nvPr>
        </p:nvSpPr>
        <p:spPr>
          <a:xfrm>
            <a:off x="467544" y="1466314"/>
            <a:ext cx="7704856" cy="3121660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l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83831" y="1212377"/>
            <a:ext cx="7668852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交流指导：</a:t>
            </a:r>
            <a:endParaRPr lang="en-US" altLang="zh-CN" sz="27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（</a:t>
            </a:r>
            <a:r>
              <a:rPr lang="en-US" altLang="zh-CN" sz="25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1</a:t>
            </a:r>
            <a:r>
              <a:rPr lang="zh-CN" altLang="en-US" sz="25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）结合本单元课文，说说哪些文段用了关键句。</a:t>
            </a:r>
            <a:endParaRPr lang="zh-CN" altLang="en-US" sz="25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（</a:t>
            </a:r>
            <a:r>
              <a:rPr lang="en-US" altLang="zh-CN" sz="25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2</a:t>
            </a:r>
            <a:r>
              <a:rPr lang="zh-CN" altLang="en-US" sz="25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）准确地在文中找到并留心观察关键句的位置。</a:t>
            </a:r>
            <a:endParaRPr lang="zh-CN" altLang="en-US" sz="25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（</a:t>
            </a:r>
            <a:r>
              <a:rPr lang="en-US" altLang="zh-CN" sz="25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3</a:t>
            </a:r>
            <a:r>
              <a:rPr lang="zh-CN" altLang="en-US" sz="25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  <a:sym typeface="宋体" panose="02010600030101010101" pitchFamily="2" charset="-122"/>
              </a:rPr>
              <a:t>）读书时，注意找出关键句；写作时，运用关键句，可以让我们的表达更加清楚，更有条理。</a:t>
            </a:r>
            <a:endParaRPr lang="zh-CN" altLang="en-US" sz="25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5" name="流程图: 可选过程 4"/>
          <p:cNvSpPr/>
          <p:nvPr>
            <p:custDataLst>
              <p:tags r:id="rId11"/>
            </p:custDataLst>
          </p:nvPr>
        </p:nvSpPr>
        <p:spPr>
          <a:xfrm>
            <a:off x="467544" y="1059582"/>
            <a:ext cx="8136904" cy="3312368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 noProof="1">
              <a:solidFill>
                <a:schemeClr val="l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323528" y="483518"/>
            <a:ext cx="1440160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交流范例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矩形标注 3"/>
          <p:cNvSpPr/>
          <p:nvPr>
            <p:custDataLst>
              <p:tags r:id="rId10"/>
            </p:custDataLst>
          </p:nvPr>
        </p:nvSpPr>
        <p:spPr>
          <a:xfrm>
            <a:off x="1345565" y="1118870"/>
            <a:ext cx="7526020" cy="1298575"/>
          </a:xfrm>
          <a:prstGeom prst="wedgeRectCallout">
            <a:avLst>
              <a:gd name="adj1" fmla="val -53322"/>
              <a:gd name="adj2" fmla="val -968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我发现这个单元的课文大多有中心句，有的在课文的开头，有的在课文的结尾。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富饶的西沙群岛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的中心句是“那里风景优美，物产丰富，是个可爱的地方”。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15" y="1236980"/>
            <a:ext cx="81724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标注 5"/>
          <p:cNvSpPr/>
          <p:nvPr>
            <p:custDataLst>
              <p:tags r:id="rId12"/>
            </p:custDataLst>
          </p:nvPr>
        </p:nvSpPr>
        <p:spPr>
          <a:xfrm>
            <a:off x="1553210" y="2643505"/>
            <a:ext cx="6155055" cy="1143000"/>
          </a:xfrm>
          <a:prstGeom prst="wedgeRectCallout">
            <a:avLst>
              <a:gd name="adj1" fmla="val 53190"/>
              <a:gd name="adj2" fmla="val -559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不但课文有中心句，有些段落也有中心句，如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海滨小城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中“小城的公园更美”“小城的街道也美”都是相应段落的中心句。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705" y="2726055"/>
            <a:ext cx="686435" cy="85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矩形标注 10"/>
          <p:cNvSpPr/>
          <p:nvPr>
            <p:custDataLst>
              <p:tags r:id="rId14"/>
            </p:custDataLst>
          </p:nvPr>
        </p:nvSpPr>
        <p:spPr>
          <a:xfrm>
            <a:off x="1402715" y="4063365"/>
            <a:ext cx="5873750" cy="752475"/>
          </a:xfrm>
          <a:prstGeom prst="wedgeRectCallout">
            <a:avLst>
              <a:gd name="adj1" fmla="val -55004"/>
              <a:gd name="adj2" fmla="val -187"/>
            </a:avLst>
          </a:prstGeom>
          <a:solidFill>
            <a:schemeClr val="lt2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我总结： 通过交流，我们认识到关键句可能位于文章或段落的开头、中间或结尾。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" y="4079240"/>
            <a:ext cx="61785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椭圆形标注 25"/>
          <p:cNvSpPr/>
          <p:nvPr/>
        </p:nvSpPr>
        <p:spPr>
          <a:xfrm>
            <a:off x="244376" y="3264993"/>
            <a:ext cx="2595796" cy="1096961"/>
          </a:xfrm>
          <a:prstGeom prst="wedgeEllipseCallout">
            <a:avLst>
              <a:gd name="adj1" fmla="val 39762"/>
              <a:gd name="adj2" fmla="val -70116"/>
            </a:avLst>
          </a:prstGeom>
          <a:solidFill>
            <a:srgbClr val="4A7B29">
              <a:lumMod val="20000"/>
              <a:lumOff val="80000"/>
            </a:srgbClr>
          </a:solidFill>
          <a:ln w="6350" cap="flat" cmpd="sng" algn="ctr">
            <a:solidFill>
              <a:srgbClr val="4A7B29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每行加点的字有什么共同的特点？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734915" y="1182522"/>
            <a:ext cx="80729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读一读，认一认，想一想每行加点的字有什么共同的特点。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2482850" y="1707515"/>
            <a:ext cx="3479800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蝌蚪    飞蛾    螃蟹 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鲤鱼    鲫鱼    鲨鱼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2551430" y="2033270"/>
            <a:ext cx="335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矩形 29"/>
          <p:cNvSpPr>
            <a:spLocks noChangeArrowheads="1"/>
          </p:cNvSpPr>
          <p:nvPr/>
        </p:nvSpPr>
        <p:spPr bwMode="auto">
          <a:xfrm>
            <a:off x="2840355" y="2033270"/>
            <a:ext cx="335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矩形 30"/>
          <p:cNvSpPr>
            <a:spLocks noChangeArrowheads="1"/>
          </p:cNvSpPr>
          <p:nvPr/>
        </p:nvSpPr>
        <p:spPr bwMode="auto">
          <a:xfrm>
            <a:off x="4115435" y="2053590"/>
            <a:ext cx="335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矩形 31"/>
          <p:cNvSpPr>
            <a:spLocks noChangeArrowheads="1"/>
          </p:cNvSpPr>
          <p:nvPr/>
        </p:nvSpPr>
        <p:spPr bwMode="auto">
          <a:xfrm>
            <a:off x="5022215" y="2053590"/>
            <a:ext cx="335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矩形 32"/>
          <p:cNvSpPr>
            <a:spLocks noChangeArrowheads="1"/>
          </p:cNvSpPr>
          <p:nvPr/>
        </p:nvSpPr>
        <p:spPr bwMode="auto">
          <a:xfrm>
            <a:off x="5321935" y="2053590"/>
            <a:ext cx="335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33"/>
          <p:cNvSpPr>
            <a:spLocks noChangeArrowheads="1"/>
          </p:cNvSpPr>
          <p:nvPr/>
        </p:nvSpPr>
        <p:spPr bwMode="auto">
          <a:xfrm>
            <a:off x="2560955" y="2602230"/>
            <a:ext cx="335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矩形 34"/>
          <p:cNvSpPr>
            <a:spLocks noChangeArrowheads="1"/>
          </p:cNvSpPr>
          <p:nvPr/>
        </p:nvSpPr>
        <p:spPr bwMode="auto">
          <a:xfrm>
            <a:off x="3799205" y="2602865"/>
            <a:ext cx="335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矩形 35"/>
          <p:cNvSpPr>
            <a:spLocks noChangeArrowheads="1"/>
          </p:cNvSpPr>
          <p:nvPr/>
        </p:nvSpPr>
        <p:spPr bwMode="auto">
          <a:xfrm>
            <a:off x="5027295" y="2617470"/>
            <a:ext cx="3352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圆角矩形标注 30"/>
          <p:cNvSpPr/>
          <p:nvPr/>
        </p:nvSpPr>
        <p:spPr>
          <a:xfrm>
            <a:off x="3073998" y="3175943"/>
            <a:ext cx="5712635" cy="1584509"/>
          </a:xfrm>
          <a:prstGeom prst="wedgeRoundRectCallout">
            <a:avLst>
              <a:gd name="adj1" fmla="val 544"/>
              <a:gd name="adj2" fmla="val -65434"/>
              <a:gd name="adj3" fmla="val 16667"/>
            </a:avLst>
          </a:prstGeom>
          <a:solidFill>
            <a:srgbClr val="51C3F9">
              <a:lumMod val="20000"/>
              <a:lumOff val="80000"/>
            </a:srgbClr>
          </a:solidFill>
          <a:ln w="6350" cap="flat" cmpd="sng" algn="ctr">
            <a:solidFill>
              <a:srgbClr val="51C3F9">
                <a:lumMod val="75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这些字都是左右结构或者上下结构的，偏旁由两部分组成，一部分跟字的形状、意义有关，叫“形旁”，另一部分跟字的拼音有关，叫“声旁”。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2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11560" y="1492136"/>
            <a:ext cx="8191500" cy="28613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）形旁相同的汉字，意义有一定的联系。同一个形旁和不同的声旁组合可以构成许多意义相关的字，根据形旁可以推测出汉字的意义。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蝌蚪 蛾 螃 蟹（虫字旁）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鲤 鲫 鲨（鱼字旁）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539552" y="1132235"/>
            <a:ext cx="8191500" cy="341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）声旁一般可以推测其读音，但是，由于古今读音有变化，因此，不能完全根据声旁来读，还要勤查字典。加点字的读音如下：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蝌（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kē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 蚪（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dǒu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 蛾（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é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螃（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páng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 蟹（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xiè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 鲤（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lǐ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 鲫（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jì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鲨（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shā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251520" y="365636"/>
            <a:ext cx="1728192" cy="460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lt1"/>
                </a:solidFill>
                <a:latin typeface="幼圆" charset="0"/>
                <a:ea typeface="幼圆" charset="0"/>
              </a:rPr>
              <a:t>识字加油站</a:t>
            </a:r>
            <a:endParaRPr lang="zh-CN" altLang="en-US" sz="2400" b="1" dirty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TextBox 44"/>
          <p:cNvSpPr txBox="1">
            <a:spLocks noChangeArrowheads="1"/>
          </p:cNvSpPr>
          <p:nvPr/>
        </p:nvSpPr>
        <p:spPr bwMode="auto">
          <a:xfrm>
            <a:off x="1278037" y="1351335"/>
            <a:ext cx="2284413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800" dirty="0">
                <a:solidFill>
                  <a:srgbClr val="000000"/>
                </a:solidFill>
                <a:latin typeface="幼圆" charset="0"/>
                <a:ea typeface="幼圆" charset="0"/>
              </a:rPr>
              <a:t>蝌蚪</a:t>
            </a:r>
            <a:endParaRPr lang="zh-CN" altLang="en-US" sz="4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TextBox 44"/>
          <p:cNvSpPr txBox="1">
            <a:spLocks noChangeArrowheads="1"/>
          </p:cNvSpPr>
          <p:nvPr/>
        </p:nvSpPr>
        <p:spPr bwMode="auto">
          <a:xfrm>
            <a:off x="5999373" y="1332954"/>
            <a:ext cx="2097087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800" dirty="0">
                <a:solidFill>
                  <a:srgbClr val="000000"/>
                </a:solidFill>
                <a:latin typeface="幼圆" charset="0"/>
                <a:ea typeface="幼圆" charset="0"/>
              </a:rPr>
              <a:t>蝌蚪</a:t>
            </a:r>
            <a:endParaRPr lang="zh-CN" altLang="en-US" sz="4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5" name="Group 47"/>
          <p:cNvGraphicFramePr>
            <a:graphicFrameLocks noGrp="1"/>
          </p:cNvGraphicFramePr>
          <p:nvPr/>
        </p:nvGraphicFramePr>
        <p:xfrm>
          <a:off x="611287" y="3167435"/>
          <a:ext cx="1008062" cy="1008062"/>
        </p:xfrm>
        <a:graphic>
          <a:graphicData uri="http://schemas.openxmlformats.org/drawingml/2006/table">
            <a:tbl>
              <a:tblPr/>
              <a:tblGrid>
                <a:gridCol w="504031"/>
                <a:gridCol w="504031"/>
              </a:tblGrid>
              <a:tr h="50403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3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47"/>
          <p:cNvGraphicFramePr>
            <a:graphicFrameLocks noGrp="1"/>
          </p:cNvGraphicFramePr>
          <p:nvPr/>
        </p:nvGraphicFramePr>
        <p:xfrm>
          <a:off x="5512010" y="3153817"/>
          <a:ext cx="1008062" cy="1008062"/>
        </p:xfrm>
        <a:graphic>
          <a:graphicData uri="http://schemas.openxmlformats.org/drawingml/2006/table">
            <a:tbl>
              <a:tblPr/>
              <a:tblGrid>
                <a:gridCol w="504031"/>
                <a:gridCol w="504031"/>
              </a:tblGrid>
              <a:tr h="50403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3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1pPr>
                      <a:lvl2pPr marL="3429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2pPr>
                      <a:lvl3pPr marL="6858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3pPr>
                      <a:lvl4pPr marL="10287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4pPr>
                      <a:lvl5pPr marL="13716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5pPr>
                      <a:lvl6pPr marL="17145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6pPr>
                      <a:lvl7pPr marL="20574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7pPr>
                      <a:lvl8pPr marL="24003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8pPr>
                      <a:lvl9pPr marL="2743200" algn="l" defTabSz="685800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Lao UI" panose="020B0502040204020203"/>
                          <a:ea typeface="方正卡通简体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632" marR="91632" marT="34324" marB="34324" horzOverflow="overflow">
                    <a:lnL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1979712" y="3219822"/>
            <a:ext cx="2055813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 dirty="0">
                <a:solidFill>
                  <a:srgbClr val="000000"/>
                </a:solidFill>
                <a:latin typeface="幼圆" charset="0"/>
                <a:ea typeface="幼圆" charset="0"/>
              </a:rPr>
              <a:t>黑蝌蚪</a:t>
            </a:r>
            <a:endParaRPr lang="zh-CN" altLang="en-US" sz="4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36712" y="2333997"/>
            <a:ext cx="74168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kē</a:t>
            </a:r>
            <a:endParaRPr lang="en-US" altLang="zh-CN" sz="4400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19225" y="3159497"/>
            <a:ext cx="94488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000000"/>
                </a:solidFill>
                <a:latin typeface="幼圆" charset="0"/>
                <a:ea typeface="幼圆" charset="0"/>
              </a:rPr>
              <a:t>蝌</a:t>
            </a:r>
            <a:endParaRPr lang="zh-CN" altLang="en-US" sz="6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6804248" y="3177634"/>
            <a:ext cx="194310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 dirty="0">
                <a:solidFill>
                  <a:srgbClr val="000000"/>
                </a:solidFill>
                <a:latin typeface="幼圆" charset="0"/>
                <a:ea typeface="幼圆" charset="0"/>
              </a:rPr>
              <a:t>小蝌蚪</a:t>
            </a:r>
            <a:endParaRPr lang="zh-CN" altLang="en-US" sz="4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465985" y="2287046"/>
            <a:ext cx="102108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4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dǒu</a:t>
            </a:r>
            <a:endParaRPr lang="en-US" altLang="zh-CN" sz="4400" dirty="0" err="1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524723" y="3153821"/>
            <a:ext cx="94488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rgbClr val="000000"/>
                </a:solidFill>
                <a:latin typeface="幼圆" charset="0"/>
                <a:ea typeface="幼圆" charset="0"/>
              </a:rPr>
              <a:t>蚪</a:t>
            </a:r>
            <a:endParaRPr lang="zh-CN" altLang="en-US" sz="6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2" y="879657"/>
            <a:ext cx="2665933" cy="1777289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/>
      <p:bldP spid="11" grpId="0" autoUpdateAnimBg="0"/>
      <p:bldP spid="12" grpId="0" autoUpdateAnimBg="0"/>
      <p:bldP spid="1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UNIT_PLACING_PICTURE_USER_VIEWPORT" val="{&quot;height&quot;:1426,&quot;width&quot;:1334}"/>
</p:tagLst>
</file>

<file path=ppt/tags/tag232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34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35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36.xml><?xml version="1.0" encoding="utf-8"?>
<p:tagLst xmlns:p="http://schemas.openxmlformats.org/presentationml/2006/main">
  <p:tag name="KSO_WM_UNIT_ISCONTENTSTITLE" val="1"/>
  <p:tag name="KSO_WM_UNIT_ISNUMDGMTITLE" val="0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2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DIAGRAM_GROUP_CODE" val="l1-1"/>
  <p:tag name="KSO_WM_UNIT_PRESET_TEXT" val="目录"/>
  <p:tag name="KSO_WM_UNIT_TEXT_FILL_FORE_SCHEMECOLOR_INDEX" val="14"/>
  <p:tag name="KSO_WM_UNIT_TEXT_FILL_TYPE" val="1"/>
  <p:tag name="KSO_WM_UNIT_USESOURCEFORMAT_APPLY" val="1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*l_h_f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1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*l_h_i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TEXT_FILL_FORE_SCHEMECOLOR_INDEX" val="13"/>
  <p:tag name="KSO_WM_UNIT_TEXT_FILL_TYPE" val="1"/>
  <p:tag name="KSO_WM_UNIT_USESOURCEFORMAT_APPLY" val="1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*l_h_f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2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*l_h_i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TEXT_FILL_FORE_SCHEMECOLOR_INDEX" val="13"/>
  <p:tag name="KSO_WM_UNIT_TEXT_FILL_TYPE" val="1"/>
  <p:tag name="KSO_WM_UNIT_USESOURCEFORMAT_APPLY" val="1"/>
</p:tagLst>
</file>

<file path=ppt/tags/tag241.xml><?xml version="1.0" encoding="utf-8"?>
<p:tagLst xmlns:p="http://schemas.openxmlformats.org/presentationml/2006/main">
  <p:tag name="KSO_WM_SLIDE_ID" val="custom20205259_2"/>
  <p:tag name="KSO_WM_TEMPLATE_SUBCATEGORY" val="0"/>
  <p:tag name="KSO_WM_TEMPLATE_MASTER_TYPE" val="1"/>
  <p:tag name="KSO_WM_TEMPLATE_COLOR_TYPE" val="1"/>
  <p:tag name="KSO_WM_SLIDE_ITEM_CNT" val="2"/>
  <p:tag name="KSO_WM_SLIDE_INDEX" val="2"/>
  <p:tag name="KSO_WM_TAG_VERSION" val="1.0"/>
  <p:tag name="KSO_WM_BEAUTIFY_FLAG" val="#wm#"/>
  <p:tag name="KSO_WM_TEMPLATE_CATEGORY" val="custom"/>
  <p:tag name="KSO_WM_TEMPLATE_INDEX" val="20205259"/>
  <p:tag name="KSO_WM_SLIDE_LAYOUT" val="a_l"/>
  <p:tag name="KSO_WM_SLIDE_LAYOUT_CNT" val="1_1"/>
  <p:tag name="KSO_WM_DIAGRAM_GROUP_CODE" val="l1-1"/>
  <p:tag name="KSO_WM_SLIDE_DIAGTYPE" val="l"/>
  <p:tag name="KSO_WM_SLIDE_TYPE" val="contents"/>
  <p:tag name="KSO_WM_SLIDE_SUBTYPE" val="diag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5.xml><?xml version="1.0" encoding="utf-8"?>
<p:tagLst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4.xml><?xml version="1.0" encoding="utf-8"?>
<p:tagLst xmlns:p="http://schemas.openxmlformats.org/presentationml/2006/main">
  <p:tag name="KSO_WM_UNIT_PLACING_PICTURE_USER_VIEWPORT" val="{&quot;height&quot;:3853.5543307086614,&quot;width&quot;:5700.524409448819}"/>
</p:tagLst>
</file>

<file path=ppt/tags/tag355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57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7f4df51-7616-485d-99a7-fd0c3aba7254}"/>
  <p:tag name="KSO_WM_UNIT_TYPE" val="i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4.xml><?xml version="1.0" encoding="utf-8"?>
<p:tagLst xmlns:p="http://schemas.openxmlformats.org/presentationml/2006/main">
  <p:tag name="KSO_WM_DOC_GUID" val="{e6da1093-942a-4ae6-96c9-5de2b87aca2a}"/>
  <p:tag name="COMMONDATA" val="eyJoZGlkIjoiZWE3NjZlYjJkMjNiZjRmNDUwNDg2MDIyMjNiOTJhMjAifQ==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2372</Words>
  <Application>WPS 演示</Application>
  <PresentationFormat>全屏显示(16:9)</PresentationFormat>
  <Paragraphs>293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Arial</vt:lpstr>
      <vt:lpstr>宋体</vt:lpstr>
      <vt:lpstr>Wingdings</vt:lpstr>
      <vt:lpstr>黑体</vt:lpstr>
      <vt:lpstr>Times New Roman</vt:lpstr>
      <vt:lpstr>Lao UI</vt:lpstr>
      <vt:lpstr>方正卡通简体</vt:lpstr>
      <vt:lpstr>Segoe Print</vt:lpstr>
      <vt:lpstr>Calibri</vt:lpstr>
      <vt:lpstr>等线</vt:lpstr>
      <vt:lpstr>微软雅黑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2</cp:revision>
  <dcterms:created xsi:type="dcterms:W3CDTF">2017-03-17T02:28:00Z</dcterms:created>
  <dcterms:modified xsi:type="dcterms:W3CDTF">2022-05-28T03:05:27Z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23EBB8A4B5C044D3AC155A436738F838</vt:lpwstr>
  </property>
</Properties>
</file>