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23"/>
  </p:handoutMasterIdLst>
  <p:sldIdLst>
    <p:sldId id="719" r:id="rId4"/>
    <p:sldId id="720" r:id="rId6"/>
    <p:sldId id="721" r:id="rId7"/>
    <p:sldId id="722" r:id="rId8"/>
    <p:sldId id="723" r:id="rId9"/>
    <p:sldId id="724" r:id="rId10"/>
    <p:sldId id="725" r:id="rId11"/>
    <p:sldId id="726" r:id="rId12"/>
    <p:sldId id="727" r:id="rId13"/>
    <p:sldId id="728" r:id="rId14"/>
    <p:sldId id="729" r:id="rId15"/>
    <p:sldId id="730" r:id="rId16"/>
    <p:sldId id="731" r:id="rId17"/>
    <p:sldId id="732" r:id="rId18"/>
    <p:sldId id="733" r:id="rId19"/>
    <p:sldId id="734" r:id="rId20"/>
    <p:sldId id="735" r:id="rId21"/>
    <p:sldId id="736" r:id="rId2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8"/>
    </p:embeddedFont>
    <p:embeddedFont>
      <p:font typeface="微软雅黑" panose="020B0503020204020204" pitchFamily="34" charset="-122"/>
      <p:regular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993300"/>
    <a:srgbClr val="FF4BC7"/>
    <a:srgbClr val="FF7C80"/>
    <a:srgbClr val="FF6600"/>
    <a:srgbClr val="FF5050"/>
    <a:srgbClr val="FF0066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 autoAdjust="0"/>
    <p:restoredTop sz="94660"/>
  </p:normalViewPr>
  <p:slideViewPr>
    <p:cSldViewPr>
      <p:cViewPr varScale="1">
        <p:scale>
          <a:sx n="103" d="100"/>
          <a:sy n="103" d="100"/>
        </p:scale>
        <p:origin x="120" y="300"/>
      </p:cViewPr>
      <p:guideLst>
        <p:guide orient="horz" pos="2471"/>
        <p:guide pos="51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75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7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424.xml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" Type="http://schemas.openxmlformats.org/officeDocument/2006/relationships/tags" Target="../tags/tag327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35.xml"/><Relationship Id="rId11" Type="http://schemas.openxmlformats.org/officeDocument/2006/relationships/tags" Target="../tags/tag334.xml"/><Relationship Id="rId10" Type="http://schemas.openxmlformats.org/officeDocument/2006/relationships/tags" Target="../tags/tag333.xml"/><Relationship Id="rId1" Type="http://schemas.openxmlformats.org/officeDocument/2006/relationships/tags" Target="../tags/tag32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4" Type="http://schemas.openxmlformats.org/officeDocument/2006/relationships/notesSlide" Target="../notesSlides/notesSlide1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4" Type="http://schemas.openxmlformats.org/officeDocument/2006/relationships/notesSlide" Target="../notesSlides/notesSlide1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59.xml"/><Relationship Id="rId11" Type="http://schemas.openxmlformats.org/officeDocument/2006/relationships/tags" Target="../tags/tag358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tags" Target="../tags/tag361.xml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70.xml"/><Relationship Id="rId11" Type="http://schemas.openxmlformats.org/officeDocument/2006/relationships/image" Target="../media/image20.png"/><Relationship Id="rId10" Type="http://schemas.openxmlformats.org/officeDocument/2006/relationships/tags" Target="../tags/tag369.xml"/><Relationship Id="rId1" Type="http://schemas.openxmlformats.org/officeDocument/2006/relationships/tags" Target="../tags/tag36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9.xml"/><Relationship Id="rId8" Type="http://schemas.openxmlformats.org/officeDocument/2006/relationships/tags" Target="../tags/tag378.xml"/><Relationship Id="rId7" Type="http://schemas.openxmlformats.org/officeDocument/2006/relationships/tags" Target="../tags/tag377.xml"/><Relationship Id="rId6" Type="http://schemas.openxmlformats.org/officeDocument/2006/relationships/tags" Target="../tags/tag376.xml"/><Relationship Id="rId5" Type="http://schemas.openxmlformats.org/officeDocument/2006/relationships/tags" Target="../tags/tag375.xml"/><Relationship Id="rId4" Type="http://schemas.openxmlformats.org/officeDocument/2006/relationships/tags" Target="../tags/tag374.xml"/><Relationship Id="rId3" Type="http://schemas.openxmlformats.org/officeDocument/2006/relationships/tags" Target="../tags/tag373.xml"/><Relationship Id="rId2" Type="http://schemas.openxmlformats.org/officeDocument/2006/relationships/tags" Target="../tags/tag372.xml"/><Relationship Id="rId14" Type="http://schemas.openxmlformats.org/officeDocument/2006/relationships/notesSlide" Target="../notesSlides/notesSlide1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81.xml"/><Relationship Id="rId11" Type="http://schemas.openxmlformats.org/officeDocument/2006/relationships/image" Target="../media/image20.png"/><Relationship Id="rId10" Type="http://schemas.openxmlformats.org/officeDocument/2006/relationships/tags" Target="../tags/tag380.xml"/><Relationship Id="rId1" Type="http://schemas.openxmlformats.org/officeDocument/2006/relationships/tags" Target="../tags/tag37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0.xml"/><Relationship Id="rId8" Type="http://schemas.openxmlformats.org/officeDocument/2006/relationships/tags" Target="../tags/tag389.xml"/><Relationship Id="rId7" Type="http://schemas.openxmlformats.org/officeDocument/2006/relationships/tags" Target="../tags/tag388.xml"/><Relationship Id="rId6" Type="http://schemas.openxmlformats.org/officeDocument/2006/relationships/tags" Target="../tags/tag387.xml"/><Relationship Id="rId5" Type="http://schemas.openxmlformats.org/officeDocument/2006/relationships/tags" Target="../tags/tag386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4" Type="http://schemas.openxmlformats.org/officeDocument/2006/relationships/notesSlide" Target="../notesSlides/notesSlide1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92.xml"/><Relationship Id="rId11" Type="http://schemas.openxmlformats.org/officeDocument/2006/relationships/image" Target="../media/image21.png"/><Relationship Id="rId10" Type="http://schemas.openxmlformats.org/officeDocument/2006/relationships/tags" Target="../tags/tag391.xml"/><Relationship Id="rId1" Type="http://schemas.openxmlformats.org/officeDocument/2006/relationships/tags" Target="../tags/tag38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5" Type="http://schemas.openxmlformats.org/officeDocument/2006/relationships/notesSlide" Target="../notesSlides/notesSlide1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03.xml"/><Relationship Id="rId12" Type="http://schemas.openxmlformats.org/officeDocument/2006/relationships/image" Target="../media/image23.png"/><Relationship Id="rId11" Type="http://schemas.openxmlformats.org/officeDocument/2006/relationships/tags" Target="../tags/tag402.xml"/><Relationship Id="rId10" Type="http://schemas.openxmlformats.org/officeDocument/2006/relationships/image" Target="../media/image22.png"/><Relationship Id="rId1" Type="http://schemas.openxmlformats.org/officeDocument/2006/relationships/tags" Target="../tags/tag39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4" Type="http://schemas.openxmlformats.org/officeDocument/2006/relationships/notesSlide" Target="../notesSlides/notesSlide1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13.xml"/><Relationship Id="rId11" Type="http://schemas.openxmlformats.org/officeDocument/2006/relationships/image" Target="../media/image24.png"/><Relationship Id="rId10" Type="http://schemas.openxmlformats.org/officeDocument/2006/relationships/image" Target="../media/image22.png"/><Relationship Id="rId1" Type="http://schemas.openxmlformats.org/officeDocument/2006/relationships/tags" Target="../tags/tag40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5" Type="http://schemas.openxmlformats.org/officeDocument/2006/relationships/notesSlide" Target="../notesSlides/notesSlide18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23.xml"/><Relationship Id="rId12" Type="http://schemas.openxmlformats.org/officeDocument/2006/relationships/image" Target="../media/image26.png"/><Relationship Id="rId11" Type="http://schemas.openxmlformats.org/officeDocument/2006/relationships/image" Target="../media/image25.png"/><Relationship Id="rId10" Type="http://schemas.openxmlformats.org/officeDocument/2006/relationships/image" Target="../media/image22.png"/><Relationship Id="rId1" Type="http://schemas.openxmlformats.org/officeDocument/2006/relationships/tags" Target="../tags/tag41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241.xml"/><Relationship Id="rId13" Type="http://schemas.openxmlformats.org/officeDocument/2006/relationships/image" Target="../media/image12.jpeg"/><Relationship Id="rId12" Type="http://schemas.openxmlformats.org/officeDocument/2006/relationships/image" Target="../media/image11.jpeg"/><Relationship Id="rId11" Type="http://schemas.openxmlformats.org/officeDocument/2006/relationships/image" Target="../media/image10.jpe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1.xml"/><Relationship Id="rId11" Type="http://schemas.openxmlformats.org/officeDocument/2006/relationships/image" Target="../media/image14.jpeg"/><Relationship Id="rId10" Type="http://schemas.openxmlformats.org/officeDocument/2006/relationships/image" Target="../media/image13.jpeg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62.xml"/><Relationship Id="rId11" Type="http://schemas.openxmlformats.org/officeDocument/2006/relationships/image" Target="../media/image15.jpeg"/><Relationship Id="rId10" Type="http://schemas.openxmlformats.org/officeDocument/2006/relationships/tags" Target="../tags/tag261.xml"/><Relationship Id="rId1" Type="http://schemas.openxmlformats.org/officeDocument/2006/relationships/tags" Target="../tags/tag25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4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86.xml"/><Relationship Id="rId12" Type="http://schemas.openxmlformats.org/officeDocument/2006/relationships/tags" Target="../tags/tag285.xml"/><Relationship Id="rId11" Type="http://schemas.openxmlformats.org/officeDocument/2006/relationships/tags" Target="../tags/tag284.xml"/><Relationship Id="rId10" Type="http://schemas.openxmlformats.org/officeDocument/2006/relationships/image" Target="../media/image16.png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98.xml"/><Relationship Id="rId12" Type="http://schemas.openxmlformats.org/officeDocument/2006/relationships/tags" Target="../tags/tag297.xml"/><Relationship Id="rId11" Type="http://schemas.openxmlformats.org/officeDocument/2006/relationships/tags" Target="../tags/tag296.xml"/><Relationship Id="rId10" Type="http://schemas.openxmlformats.org/officeDocument/2006/relationships/image" Target="../media/image17.png"/><Relationship Id="rId1" Type="http://schemas.openxmlformats.org/officeDocument/2006/relationships/tags" Target="../tags/tag2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6" Type="http://schemas.openxmlformats.org/officeDocument/2006/relationships/notesSlide" Target="../notesSlides/notesSlide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11.xml"/><Relationship Id="rId13" Type="http://schemas.openxmlformats.org/officeDocument/2006/relationships/tags" Target="../tags/tag310.xml"/><Relationship Id="rId12" Type="http://schemas.openxmlformats.org/officeDocument/2006/relationships/tags" Target="../tags/tag309.xml"/><Relationship Id="rId11" Type="http://schemas.openxmlformats.org/officeDocument/2006/relationships/tags" Target="../tags/tag308.xml"/><Relationship Id="rId10" Type="http://schemas.openxmlformats.org/officeDocument/2006/relationships/image" Target="../media/image18.png"/><Relationship Id="rId1" Type="http://schemas.openxmlformats.org/officeDocument/2006/relationships/tags" Target="../tags/tag29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23.xml"/><Relationship Id="rId12" Type="http://schemas.openxmlformats.org/officeDocument/2006/relationships/image" Target="../media/image19.png"/><Relationship Id="rId11" Type="http://schemas.openxmlformats.org/officeDocument/2006/relationships/tags" Target="../tags/tag322.xml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口语交际：身边的“小事”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700081"/>
            <a:ext cx="1656184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395536" y="1246245"/>
            <a:ext cx="655272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思考定主题：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021" y="2355726"/>
            <a:ext cx="8093958" cy="1225713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lg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回忆自己身边发生的“小事”，选择一件让你印象深刻的“小事”作为交流的内容。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700081"/>
            <a:ext cx="1656184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方法指导：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395536" y="1246245"/>
            <a:ext cx="655272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3.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交际表观点：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021" y="2355726"/>
            <a:ext cx="8093958" cy="1225713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lg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要把你发现的“小事”和自己的感受清楚地讲给同学听，注意把事情内容的重点讲明白，把你对“小事”的看法说清楚。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700081"/>
            <a:ext cx="1656184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方法</a:t>
            </a:r>
            <a:r>
              <a:rPr lang="zh-CN" altLang="en-US" sz="2400" b="1" dirty="0" smtClean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指导</a:t>
            </a:r>
            <a:endParaRPr lang="zh-CN" altLang="en-US" sz="2400" b="1" dirty="0" smtClean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矩形 12"/>
          <p:cNvSpPr>
            <a:spLocks noChangeArrowheads="1"/>
          </p:cNvSpPr>
          <p:nvPr/>
        </p:nvSpPr>
        <p:spPr bwMode="auto">
          <a:xfrm>
            <a:off x="395536" y="1246245"/>
            <a:ext cx="655272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4.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汇总交流。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TextBox 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021" y="2499742"/>
            <a:ext cx="8093958" cy="662759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lg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小组汇总，尽可能反映每个人的想法，和其他小组交流。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700081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欣赏</a:t>
            </a:r>
            <a:r>
              <a:rPr lang="zh-CN" altLang="en-US" sz="2400" b="1" dirty="0" smtClean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范例</a:t>
            </a:r>
            <a:endParaRPr lang="zh-CN" altLang="en-US" sz="2400" b="1" dirty="0" smtClean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123728" y="1491630"/>
            <a:ext cx="6624736" cy="2356025"/>
          </a:xfrm>
          <a:prstGeom prst="roundRect">
            <a:avLst/>
          </a:prstGeom>
          <a:solidFill>
            <a:schemeClr val="lt1"/>
          </a:solidFill>
          <a:ln>
            <a:solidFill>
              <a:schemeClr val="accent5"/>
            </a:solidFill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541655" algn="ctr"/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“对不起”，顿时，我就觉得脸蛋烧烧的，匆忙中抬头看去，她的脸也涨得通红。这时，关门声响了起来，我们各自急匆匆地向家人的方向走去。</a:t>
            </a:r>
            <a:endParaRPr lang="zh-CN" altLang="en-US" sz="2200" noProof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indent="541655" algn="ctr"/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虽然这只是一件小事，但我却印象很深，如果每个人都像我们一样，遇到这种事时，学着说声“对不起”，那我们的城市会变得更加美好！</a:t>
            </a:r>
            <a:endParaRPr lang="zh-CN" altLang="en-US" sz="2200" noProof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539552" y="2040782"/>
            <a:ext cx="1161446" cy="2185254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700081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欣赏</a:t>
            </a:r>
            <a:r>
              <a:rPr lang="zh-CN" altLang="en-US" sz="2400" b="1" dirty="0" smtClean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范例</a:t>
            </a:r>
            <a:endParaRPr lang="zh-CN" altLang="en-US" sz="2400" b="1" dirty="0" smtClean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267744" y="699542"/>
            <a:ext cx="6624736" cy="3852731"/>
          </a:xfrm>
          <a:prstGeom prst="roundRect">
            <a:avLst/>
          </a:prstGeom>
          <a:solidFill>
            <a:schemeClr val="lt1"/>
          </a:solidFill>
          <a:ln>
            <a:solidFill>
              <a:schemeClr val="accent5"/>
            </a:solidFill>
            <a:prstDash val="lgDashDot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541655" algn="ctr"/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身边的“小事”</a:t>
            </a:r>
            <a:endParaRPr lang="zh-CN" altLang="en-US" sz="2200" noProof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indent="541655"/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今天，屋外下起了雨，淅淅沥沥，雨滴落在屋顶上，发出“滴滴答答”的响声。“唉，今天真不是个好天气！”我感叹道，“今天我要回家，正好碰上这个天气，倒霉啊！”</a:t>
            </a:r>
            <a:endParaRPr lang="zh-CN" altLang="en-US" sz="2200" noProof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indent="541655"/>
            <a:r>
              <a:rPr lang="zh-CN" altLang="en-US" sz="2200" noProof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中午，外公外婆要把我送回家，一路上寒风凛冽，冻得我直发抖。幸亏公交车来得及时，我们赶紧上去，因为“求座心切”，没注意，我撞上了一个和我身材差不多的女孩，我们两个愣了一下，同时说出</a:t>
            </a:r>
            <a:endParaRPr lang="zh-CN" altLang="en-US" sz="2200" noProof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539552" y="2040782"/>
            <a:ext cx="1152128" cy="2167722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700081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欣赏</a:t>
            </a:r>
            <a:r>
              <a:rPr lang="zh-CN" altLang="en-US" sz="2400" b="1" dirty="0" smtClean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范例</a:t>
            </a:r>
            <a:endParaRPr lang="zh-CN" altLang="en-US" sz="2400" b="1" dirty="0" smtClean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文本框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96298" y="1373936"/>
            <a:ext cx="5105400" cy="2556513"/>
          </a:xfrm>
          <a:prstGeom prst="wedgeRoundRectCallout">
            <a:avLst>
              <a:gd name="adj1" fmla="val 73726"/>
              <a:gd name="adj2" fmla="val 1573"/>
              <a:gd name="adj3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“对不起”是多么不起眼的一句话呀，它在生活中却如春雨一般 去掉逗号，滋润着人们的心田。如果每一个人都能在遇到这种小事时，学着说声“对不起”，那我们的社会将变得更加和谐。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2240" y="1491630"/>
            <a:ext cx="2640899" cy="271617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5" descr="5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2" y="536371"/>
            <a:ext cx="2050873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67533" y="949311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交际任务</a:t>
            </a:r>
            <a:endParaRPr lang="zh-CN" altLang="zh-CN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213742" y="1821655"/>
            <a:ext cx="6879679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1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．仔细观察图片，看看图中都有哪些人，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b="0" dirty="0">
                <a:solidFill>
                  <a:srgbClr val="000000"/>
                </a:solidFill>
                <a:latin typeface="幼圆" charset="0"/>
                <a:cs typeface="幼圆" charset="0"/>
              </a:rPr>
              <a:t>      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他们在干什么，补全句子。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536" y="1386544"/>
            <a:ext cx="2775835" cy="209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内容占位符 1"/>
          <p:cNvSpPr txBox="1"/>
          <p:nvPr/>
        </p:nvSpPr>
        <p:spPr bwMode="auto">
          <a:xfrm>
            <a:off x="500063" y="3000375"/>
            <a:ext cx="815498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31800" indent="-4572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	      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小刚和弟弟走在上学的路</a:t>
            </a:r>
            <a:endParaRPr lang="en-US" altLang="zh-CN" sz="26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eaLnBrk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	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上，忽然，弟弟的帽子</a:t>
            </a:r>
            <a:r>
              <a:rPr lang="en-US" altLang="zh-CN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____________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，弟弟要</a:t>
            </a:r>
            <a:r>
              <a:rPr lang="en-US" altLang="zh-CN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____________________</a:t>
            </a:r>
            <a:r>
              <a:rPr lang="zh-CN" altLang="en-US" sz="2600" dirty="0">
                <a:solidFill>
                  <a:srgbClr val="000000"/>
                </a:solidFill>
                <a:latin typeface="幼圆" charset="0"/>
                <a:cs typeface="幼圆" charset="0"/>
              </a:rPr>
              <a:t>，小刚连忙劝阻。</a:t>
            </a:r>
            <a:endParaRPr lang="zh-CN" altLang="en-US" sz="26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83968" y="3612652"/>
            <a:ext cx="1960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被风刮掉了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971600" y="4226389"/>
            <a:ext cx="3786187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翻越围栏去捡帽子</a:t>
            </a:r>
            <a:endParaRPr kumimoji="0" lang="zh-CN" altLang="en-US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5" descr="5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2" y="536371"/>
            <a:ext cx="2050873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367533" y="949311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交际任务</a:t>
            </a:r>
            <a:endParaRPr lang="zh-CN" altLang="zh-CN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内容占位符 2"/>
          <p:cNvSpPr txBox="1"/>
          <p:nvPr/>
        </p:nvSpPr>
        <p:spPr bwMode="auto">
          <a:xfrm>
            <a:off x="534144" y="1449933"/>
            <a:ext cx="8154988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2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．观察图片，想象人物对话。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        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小刚连忙对弟弟说：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“_____________________”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弟弟听了哥哥的话，知道自己做得不对，不好意思地说：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“________”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3</a:t>
            </a: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．你想对图中的弟弟说些什么？</a:t>
            </a: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______________________________</a:t>
            </a:r>
            <a:endParaRPr kumimoji="0" lang="en-US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31640" y="2617538"/>
            <a:ext cx="44291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不要翻越围栏，危险！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228184" y="3248990"/>
            <a:ext cx="150368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Times New Roman" panose="02020603050405020304" pitchFamily="18" charset="0"/>
              </a:rPr>
              <a:t>我错了。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989434" y="4418183"/>
            <a:ext cx="6000750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不要翻越围栏，危险！</a:t>
            </a:r>
            <a:r>
              <a:rPr kumimoji="0" lang="zh-CN" altLang="en-US" sz="260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</a:t>
            </a:r>
            <a:r>
              <a:rPr kumimoji="0" lang="zh-CN" altLang="en-US" sz="2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我错了。</a:t>
            </a:r>
            <a:endParaRPr kumimoji="0" lang="zh-CN" altLang="en-US" sz="2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pic>
        <p:nvPicPr>
          <p:cNvPr id="14" name="图片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44" y="5355183"/>
            <a:ext cx="3681413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5" descr="5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5" y="384108"/>
            <a:ext cx="2050873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4"/>
          <p:cNvSpPr txBox="1">
            <a:spLocks noChangeArrowheads="1"/>
          </p:cNvSpPr>
          <p:nvPr/>
        </p:nvSpPr>
        <p:spPr bwMode="auto">
          <a:xfrm>
            <a:off x="355814" y="881836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交际任务</a:t>
            </a:r>
            <a:endParaRPr lang="zh-CN" altLang="zh-CN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214537" y="1421145"/>
            <a:ext cx="8714926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Autofit/>
          </a:bodyPr>
          <a:lstStyle>
            <a:lvl1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1pPr>
            <a:lvl2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defRPr>
            </a:lvl3pPr>
            <a:lvl4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431800" indent="-457200" algn="l" defTabSz="4572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2600" b="1" kern="1200">
                <a:solidFill>
                  <a:schemeClr val="tx1"/>
                </a:solidFill>
                <a:latin typeface="+mn-lt"/>
                <a:ea typeface="仿宋_GB2312" pitchFamily="49" charset="-122"/>
                <a:cs typeface="Times New Roman" panose="02020603050405020304" pitchFamily="18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marR="0" lvl="0" indent="-457200" algn="l" defTabSz="457200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4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．就我们身边的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“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小事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”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的处理方法，判断对错。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lvl="0">
              <a:spcBef>
                <a:spcPct val="0"/>
              </a:spcBef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（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1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）我们不要乱丢垃圾，而要把它们丢到垃圾箱里。</a:t>
            </a:r>
            <a:r>
              <a:rPr lang="zh-CN" altLang="en-US" sz="2400" b="0" dirty="0">
                <a:solidFill>
                  <a:srgbClr val="000000"/>
                </a:solidFill>
                <a:latin typeface="幼圆" charset="0"/>
                <a:cs typeface="幼圆" charset="0"/>
              </a:rPr>
              <a:t>（  ）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	</a:t>
            </a:r>
            <a:endParaRPr lang="en-US" altLang="zh-CN" sz="2400" b="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marL="431800" lvl="0">
              <a:spcBef>
                <a:spcPct val="0"/>
              </a:spcBef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（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2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）如果我们发现身边的人有破坏环境的行为，要提醒他们，说服他们不要再这样做。（   ）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  <a:p>
            <a:pPr marL="431800" lvl="0">
              <a:spcBef>
                <a:spcPct val="0"/>
              </a:spcBef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（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3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）为了让别人感受到人间的温暖，我们可以竭尽一切，甚至不顾惜自己的生命。（   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7934"/>
            <a:ext cx="35300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995686"/>
            <a:ext cx="44355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899" y="3147814"/>
            <a:ext cx="369627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484057"/>
            <a:ext cx="973342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导入：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915816" y="1275606"/>
            <a:ext cx="3513364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eaLnBrk="1" hangingPunct="1">
              <a:defRPr sz="3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>
              <a:defRPr/>
            </a:pPr>
            <a:r>
              <a:rPr lang="zh-CN" altLang="en-US" sz="4000" b="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身边的“小事”</a:t>
            </a:r>
            <a:endParaRPr lang="zh-CN" altLang="en-US" sz="4000" b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8" name="Picture 2" descr="C:\Users\Administrator\Desktop\111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63" y="2214045"/>
            <a:ext cx="2569195" cy="2095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Administrator\Desktop\11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056" y="2452170"/>
            <a:ext cx="2500624" cy="159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Administrator\Desktop\1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856" y="2147370"/>
            <a:ext cx="2798074" cy="199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500587"/>
            <a:ext cx="973342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导入：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4" name="Picture 2" descr="C:\Users\Administrator\Desktop\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7654"/>
            <a:ext cx="3909523" cy="237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istrator\Desktop\3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655" y="1692224"/>
            <a:ext cx="3280483" cy="2290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4282" y="500587"/>
            <a:ext cx="973342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导入：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5" name="Rectangle 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932040" y="1737065"/>
            <a:ext cx="3600400" cy="2306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 indent="532130" eaLnBrk="0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你的身边有哪些“小事”？这节口语交际课我们就来和同学交流你的发现，谈谈你的看法。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6" name="Picture 3" descr="C:\Users\Administrator\Desktop\·1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35646"/>
            <a:ext cx="4031834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95536" y="700081"/>
            <a:ext cx="2160240" cy="437515"/>
          </a:xfrm>
          <a:prstGeom prst="rect">
            <a:avLst/>
          </a:prstGeom>
          <a:solidFill>
            <a:schemeClr val="lt1"/>
          </a:solidFill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明确交际要求：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5" name="矩形 1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49274" y="1922131"/>
            <a:ext cx="804545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63855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本次口语交际的话题是“身边的‘小事’”。重点是交流你对身边“小事”的看法。我们的身边每天都在发生各种各样的“小事”，这些“小事”看上去是小事，实则是大事，它们以不同的方式影响着我们的生活。那么，你身边发生过哪些“小事”呢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264200" y="1326294"/>
            <a:ext cx="8381305" cy="1291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72263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读教材</a:t>
            </a:r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97</a:t>
            </a: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页，说说这次口语交际给我们提出了哪些要求。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indent="722630">
              <a:lnSpc>
                <a:spcPct val="150000"/>
              </a:lnSpc>
              <a:defRPr/>
            </a:pPr>
            <a:endParaRPr lang="zh-CN" altLang="en-US" sz="24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433705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交际方法：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矩形 12"/>
          <p:cNvSpPr>
            <a:spLocks noChangeArrowheads="1"/>
          </p:cNvSpPr>
          <p:nvPr/>
        </p:nvSpPr>
        <p:spPr bwMode="auto">
          <a:xfrm>
            <a:off x="683568" y="947746"/>
            <a:ext cx="8029575" cy="175323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271780" indent="-271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1.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看图寻思路。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1780" indent="-2717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仔细看看图画，我们发现，上面两幅图表现的是令人感到温暖的行为。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0" name="Picture 1" descr="C:\Users\Administrator\AppData\Roaming\Tencent\Users\541737432\QQ\WinTemp\RichOle\XRM80J@[XIY{IEMR6B7(5_9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43608" y="2615510"/>
            <a:ext cx="2750321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云形标注 4"/>
          <p:cNvSpPr/>
          <p:nvPr>
            <p:custDataLst>
              <p:tags r:id="rId11"/>
            </p:custDataLst>
          </p:nvPr>
        </p:nvSpPr>
        <p:spPr>
          <a:xfrm>
            <a:off x="4576445" y="2693035"/>
            <a:ext cx="3389630" cy="1839595"/>
          </a:xfrm>
          <a:prstGeom prst="cloudCallout">
            <a:avLst>
              <a:gd name="adj1" fmla="val -69591"/>
              <a:gd name="adj2" fmla="val 2314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矩形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922520" y="2940050"/>
            <a:ext cx="26797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图一侧重公共礼仪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一位青年进门时为后面的人扶住门。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433705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交际方法：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9" name="Picture 1" descr="C:\Users\Administrator\AppData\Roaming\Tencent\Users\541737432\QQ\WinTemp\RichOle\Z(6~}7R})]OSH)RU)086J{X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3568" y="1707654"/>
            <a:ext cx="3459936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云形标注 3"/>
          <p:cNvSpPr/>
          <p:nvPr>
            <p:custDataLst>
              <p:tags r:id="rId11"/>
            </p:custDataLst>
          </p:nvPr>
        </p:nvSpPr>
        <p:spPr>
          <a:xfrm>
            <a:off x="4720590" y="1786890"/>
            <a:ext cx="3389630" cy="1840230"/>
          </a:xfrm>
          <a:prstGeom prst="cloudCallout">
            <a:avLst>
              <a:gd name="adj1" fmla="val -69591"/>
              <a:gd name="adj2" fmla="val 2314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矩形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038090" y="2094865"/>
            <a:ext cx="267970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图二侧重公共环境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及时清理宠物的排泄物。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433705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交际方法：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pic>
        <p:nvPicPr>
          <p:cNvPr id="3" name="Picture 7" descr="C:\Users\Administrator\AppData\Roaming\Tencent\Users\541737432\QQ\WinTemp\RichOle\2GG]MV9@HLISHT}W0_]UADE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27584" y="1995686"/>
            <a:ext cx="3271454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云形标注 3"/>
          <p:cNvSpPr/>
          <p:nvPr>
            <p:custDataLst>
              <p:tags r:id="rId11"/>
            </p:custDataLst>
          </p:nvPr>
        </p:nvSpPr>
        <p:spPr>
          <a:xfrm>
            <a:off x="4735830" y="2162175"/>
            <a:ext cx="3416300" cy="1852930"/>
          </a:xfrm>
          <a:prstGeom prst="cloudCallout">
            <a:avLst>
              <a:gd name="adj1" fmla="val -69591"/>
              <a:gd name="adj2" fmla="val 2314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矩形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056505" y="2472055"/>
            <a:ext cx="2701290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图三侧重公共秩序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上公交车时插队。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13"/>
            </p:custDataLst>
          </p:nvPr>
        </p:nvSpPr>
        <p:spPr>
          <a:xfrm>
            <a:off x="1251070" y="1269383"/>
            <a:ext cx="6583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下面两幅图表现的是社会生活中的不文明的行为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3528" y="433705"/>
            <a:ext cx="1656184" cy="4375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68588" tIns="34295" rIns="68588" bIns="34295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197485" algn="l"/>
              </a:tabLs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交际方法：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云形标注 2"/>
          <p:cNvSpPr/>
          <p:nvPr>
            <p:custDataLst>
              <p:tags r:id="rId10"/>
            </p:custDataLst>
          </p:nvPr>
        </p:nvSpPr>
        <p:spPr>
          <a:xfrm>
            <a:off x="4722495" y="2100580"/>
            <a:ext cx="3416300" cy="1852930"/>
          </a:xfrm>
          <a:prstGeom prst="cloudCallout">
            <a:avLst>
              <a:gd name="adj1" fmla="val -69591"/>
              <a:gd name="adj2" fmla="val 2314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sz="20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043170" y="2277110"/>
            <a:ext cx="270129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图四侧重旅游文明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——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在旅游景点乱涂乱画，攀爬到树木上拍照。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6" name="Picture 1" descr="C:\Users\Administrator\AppData\Roaming\Tencent\Users\541737432\QQ\WinTemp\RichOle\`MO@D9@TCNCFQTH6P[CHMXW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5576" y="1779662"/>
            <a:ext cx="3313922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46.xml><?xml version="1.0" encoding="utf-8"?>
<p:tagLst xmlns:p="http://schemas.openxmlformats.org/presentationml/2006/main"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58.xml><?xml version="1.0" encoding="utf-8"?>
<p:tagLst xmlns:p="http://schemas.openxmlformats.org/presentationml/2006/main">
  <p:tag name="KSO_WM_UNIT_LINE_FORE_SCHEMECOLOR_INDEX_BRIGHTNESS" val="-0.25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0"/>
  <p:tag name="KSO_WM_UNIT_LINE_FORE_SCHEMECOLOR_INDEX" val="9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3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da0e332-b8dd-4202-9e46-ee09c0779cb9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4.xml><?xml version="1.0" encoding="utf-8"?>
<p:tagLst xmlns:p="http://schemas.openxmlformats.org/presentationml/2006/main">
  <p:tag name="KSO_WM_DOC_GUID" val="{679de01e-c4c9-46e0-8810-9b02e482afcc}"/>
  <p:tag name="COMMONDATA" val="eyJoZGlkIjoiZWE3NjZlYjJkMjNiZjRmNDUwNDg2MDIyMjNiOTJhMjAifQ==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8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1400</Words>
  <Application>WPS 演示</Application>
  <PresentationFormat>全屏显示(16:9)</PresentationFormat>
  <Paragraphs>108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楷体_GB2312</vt:lpstr>
      <vt:lpstr>新宋体</vt:lpstr>
      <vt:lpstr>仿宋_GB2312</vt:lpstr>
      <vt:lpstr>仿宋</vt:lpstr>
      <vt:lpstr>Arial</vt:lpstr>
      <vt:lpstr>等线</vt:lpstr>
      <vt:lpstr>Arial Unicode MS</vt:lpstr>
      <vt:lpstr>幼圆</vt:lpstr>
      <vt:lpstr>汉仪乐喵体W</vt:lpstr>
      <vt:lpstr>幼圆</vt:lpstr>
      <vt:lpstr>3_Office 主题​​</vt:lpstr>
      <vt:lpstr>18_Office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2</cp:revision>
  <dcterms:created xsi:type="dcterms:W3CDTF">2017-03-17T02:28:00Z</dcterms:created>
  <dcterms:modified xsi:type="dcterms:W3CDTF">2022-05-28T05:07:48Z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618C87C2CC8040EF8400E825B634A019</vt:lpwstr>
  </property>
</Properties>
</file>