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sldIdLst>
    <p:sldId id="1413" r:id="rId4"/>
    <p:sldId id="1414" r:id="rId6"/>
    <p:sldId id="1415" r:id="rId7"/>
    <p:sldId id="1416" r:id="rId8"/>
    <p:sldId id="1417" r:id="rId9"/>
    <p:sldId id="1418" r:id="rId10"/>
    <p:sldId id="1419" r:id="rId11"/>
    <p:sldId id="1420" r:id="rId12"/>
    <p:sldId id="1421" r:id="rId13"/>
    <p:sldId id="1422" r:id="rId14"/>
    <p:sldId id="1423" r:id="rId15"/>
    <p:sldId id="1424" r:id="rId16"/>
    <p:sldId id="1425" r:id="rId17"/>
    <p:sldId id="1426" r:id="rId18"/>
    <p:sldId id="1427" r:id="rId19"/>
    <p:sldId id="1428" r:id="rId20"/>
    <p:sldId id="1429" r:id="rId21"/>
    <p:sldId id="1430" r:id="rId22"/>
    <p:sldId id="1431" r:id="rId2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8"/>
    </p:embeddedFont>
    <p:embeddedFont>
      <p:font typeface="微软雅黑" panose="020B0503020204020204" charset="-122"/>
      <p:regular r:id="rId29"/>
    </p:embeddedFont>
    <p:embeddedFont>
      <p:font typeface="Calibri" panose="020F0502020204030204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FFFF"/>
    <a:srgbClr val="FFCC99"/>
    <a:srgbClr val="0000FF"/>
    <a:srgbClr val="993300"/>
    <a:srgbClr val="800000"/>
    <a:srgbClr val="CC6600"/>
    <a:srgbClr val="FFCCFF"/>
    <a:srgbClr val="00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04" autoAdjust="0"/>
    <p:restoredTop sz="96366" autoAdjust="0"/>
  </p:normalViewPr>
  <p:slideViewPr>
    <p:cSldViewPr>
      <p:cViewPr varScale="1">
        <p:scale>
          <a:sx n="99" d="100"/>
          <a:sy n="99" d="100"/>
        </p:scale>
        <p:origin x="96" y="462"/>
      </p:cViewPr>
      <p:guideLst>
        <p:guide orient="horz" pos="1529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447.xml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3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tags" Target="../tags/tag341.xml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47.xml"/><Relationship Id="rId10" Type="http://schemas.openxmlformats.org/officeDocument/2006/relationships/tags" Target="../tags/tag346.xml"/><Relationship Id="rId1" Type="http://schemas.openxmlformats.org/officeDocument/2006/relationships/tags" Target="../tags/tag33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8" Type="http://schemas.openxmlformats.org/officeDocument/2006/relationships/slideLayout" Target="../slideLayouts/slideLayout10.xml"/><Relationship Id="rId17" Type="http://schemas.openxmlformats.org/officeDocument/2006/relationships/tags" Target="../tags/tag364.xml"/><Relationship Id="rId16" Type="http://schemas.openxmlformats.org/officeDocument/2006/relationships/tags" Target="../tags/tag363.xml"/><Relationship Id="rId15" Type="http://schemas.openxmlformats.org/officeDocument/2006/relationships/tags" Target="../tags/tag362.xml"/><Relationship Id="rId14" Type="http://schemas.openxmlformats.org/officeDocument/2006/relationships/tags" Target="../tags/tag361.xml"/><Relationship Id="rId13" Type="http://schemas.openxmlformats.org/officeDocument/2006/relationships/tags" Target="../tags/tag360.xml"/><Relationship Id="rId12" Type="http://schemas.openxmlformats.org/officeDocument/2006/relationships/tags" Target="../tags/tag359.xml"/><Relationship Id="rId11" Type="http://schemas.openxmlformats.org/officeDocument/2006/relationships/tags" Target="../tags/tag358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75.xml"/><Relationship Id="rId10" Type="http://schemas.openxmlformats.org/officeDocument/2006/relationships/tags" Target="../tags/tag374.xml"/><Relationship Id="rId1" Type="http://schemas.openxmlformats.org/officeDocument/2006/relationships/tags" Target="../tags/tag36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4.xml"/><Relationship Id="rId8" Type="http://schemas.openxmlformats.org/officeDocument/2006/relationships/tags" Target="../tags/tag383.xml"/><Relationship Id="rId7" Type="http://schemas.openxmlformats.org/officeDocument/2006/relationships/tags" Target="../tags/tag382.xml"/><Relationship Id="rId6" Type="http://schemas.openxmlformats.org/officeDocument/2006/relationships/tags" Target="../tags/tag381.xml"/><Relationship Id="rId5" Type="http://schemas.openxmlformats.org/officeDocument/2006/relationships/tags" Target="../tags/tag380.xml"/><Relationship Id="rId4" Type="http://schemas.openxmlformats.org/officeDocument/2006/relationships/tags" Target="../tags/tag379.xml"/><Relationship Id="rId3" Type="http://schemas.openxmlformats.org/officeDocument/2006/relationships/tags" Target="../tags/tag378.xml"/><Relationship Id="rId2" Type="http://schemas.openxmlformats.org/officeDocument/2006/relationships/tags" Target="../tags/tag377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389.xml"/><Relationship Id="rId14" Type="http://schemas.openxmlformats.org/officeDocument/2006/relationships/tags" Target="../tags/tag388.xml"/><Relationship Id="rId13" Type="http://schemas.openxmlformats.org/officeDocument/2006/relationships/image" Target="../media/image14.png"/><Relationship Id="rId12" Type="http://schemas.openxmlformats.org/officeDocument/2006/relationships/tags" Target="../tags/tag387.xml"/><Relationship Id="rId11" Type="http://schemas.openxmlformats.org/officeDocument/2006/relationships/tags" Target="../tags/tag386.xml"/><Relationship Id="rId10" Type="http://schemas.openxmlformats.org/officeDocument/2006/relationships/tags" Target="../tags/tag385.xml"/><Relationship Id="rId1" Type="http://schemas.openxmlformats.org/officeDocument/2006/relationships/tags" Target="../tags/tag37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8.xml"/><Relationship Id="rId8" Type="http://schemas.openxmlformats.org/officeDocument/2006/relationships/tags" Target="../tags/tag397.xml"/><Relationship Id="rId7" Type="http://schemas.openxmlformats.org/officeDocument/2006/relationships/tags" Target="../tags/tag396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tags" Target="../tags/tag39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01.xml"/><Relationship Id="rId11" Type="http://schemas.openxmlformats.org/officeDocument/2006/relationships/tags" Target="../tags/tag400.xml"/><Relationship Id="rId10" Type="http://schemas.openxmlformats.org/officeDocument/2006/relationships/tags" Target="../tags/tag399.xml"/><Relationship Id="rId1" Type="http://schemas.openxmlformats.org/officeDocument/2006/relationships/tags" Target="../tags/tag39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11.xml"/><Relationship Id="rId10" Type="http://schemas.openxmlformats.org/officeDocument/2006/relationships/image" Target="../media/image15.png"/><Relationship Id="rId1" Type="http://schemas.openxmlformats.org/officeDocument/2006/relationships/tags" Target="../tags/tag40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0.xml"/><Relationship Id="rId8" Type="http://schemas.openxmlformats.org/officeDocument/2006/relationships/tags" Target="../tags/tag419.xml"/><Relationship Id="rId7" Type="http://schemas.openxmlformats.org/officeDocument/2006/relationships/tags" Target="../tags/tag418.xml"/><Relationship Id="rId6" Type="http://schemas.openxmlformats.org/officeDocument/2006/relationships/tags" Target="../tags/tag417.xml"/><Relationship Id="rId5" Type="http://schemas.openxmlformats.org/officeDocument/2006/relationships/tags" Target="../tags/tag416.xml"/><Relationship Id="rId4" Type="http://schemas.openxmlformats.org/officeDocument/2006/relationships/tags" Target="../tags/tag415.xml"/><Relationship Id="rId3" Type="http://schemas.openxmlformats.org/officeDocument/2006/relationships/tags" Target="../tags/tag414.xml"/><Relationship Id="rId2" Type="http://schemas.openxmlformats.org/officeDocument/2006/relationships/tags" Target="../tags/tag41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22.xml"/><Relationship Id="rId10" Type="http://schemas.openxmlformats.org/officeDocument/2006/relationships/tags" Target="../tags/tag421.xml"/><Relationship Id="rId1" Type="http://schemas.openxmlformats.org/officeDocument/2006/relationships/tags" Target="../tags/tag41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1.xml"/><Relationship Id="rId8" Type="http://schemas.openxmlformats.org/officeDocument/2006/relationships/tags" Target="../tags/tag430.xml"/><Relationship Id="rId7" Type="http://schemas.openxmlformats.org/officeDocument/2006/relationships/tags" Target="../tags/tag429.xml"/><Relationship Id="rId6" Type="http://schemas.openxmlformats.org/officeDocument/2006/relationships/tags" Target="../tags/tag428.xml"/><Relationship Id="rId5" Type="http://schemas.openxmlformats.org/officeDocument/2006/relationships/tags" Target="../tags/tag427.xml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36.xml"/><Relationship Id="rId13" Type="http://schemas.openxmlformats.org/officeDocument/2006/relationships/tags" Target="../tags/tag435.xml"/><Relationship Id="rId12" Type="http://schemas.openxmlformats.org/officeDocument/2006/relationships/tags" Target="../tags/tag434.xml"/><Relationship Id="rId11" Type="http://schemas.openxmlformats.org/officeDocument/2006/relationships/tags" Target="../tags/tag433.xml"/><Relationship Id="rId10" Type="http://schemas.openxmlformats.org/officeDocument/2006/relationships/tags" Target="../tags/tag432.xml"/><Relationship Id="rId1" Type="http://schemas.openxmlformats.org/officeDocument/2006/relationships/tags" Target="../tags/tag42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46.xml"/><Relationship Id="rId1" Type="http://schemas.openxmlformats.org/officeDocument/2006/relationships/tags" Target="../tags/tag43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41.xml"/><Relationship Id="rId11" Type="http://schemas.openxmlformats.org/officeDocument/2006/relationships/image" Target="../media/image10.png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2.xml"/><Relationship Id="rId11" Type="http://schemas.openxmlformats.org/officeDocument/2006/relationships/image" Target="../media/image11.png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63.xml"/><Relationship Id="rId11" Type="http://schemas.openxmlformats.org/officeDocument/2006/relationships/image" Target="../media/image12.png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74.xml"/><Relationship Id="rId11" Type="http://schemas.openxmlformats.org/officeDocument/2006/relationships/image" Target="../media/image11.png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86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98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10.xml"/><Relationship Id="rId11" Type="http://schemas.openxmlformats.org/officeDocument/2006/relationships/tags" Target="../tags/tag309.xml"/><Relationship Id="rId10" Type="http://schemas.openxmlformats.org/officeDocument/2006/relationships/tags" Target="../tags/tag308.xml"/><Relationship Id="rId1" Type="http://schemas.openxmlformats.org/officeDocument/2006/relationships/tags" Target="../tags/tag29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22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tags" Target="../tags/tag321.xml"/><Relationship Id="rId10" Type="http://schemas.openxmlformats.org/officeDocument/2006/relationships/tags" Target="../tags/tag320.xml"/><Relationship Id="rId1" Type="http://schemas.openxmlformats.org/officeDocument/2006/relationships/tags" Target="../tags/tag3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语文园地七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88965" y="1084784"/>
            <a:ext cx="72673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读一读，想象句子描写的情形，然后照样子写句子。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331595" y="1682750"/>
            <a:ext cx="4255770" cy="2399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它的声音小得几乎听不见了。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王老师急得直跺脚。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他跑得像兔子一样快。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妈妈累得</a:t>
            </a:r>
            <a:r>
              <a:rPr lang="zh-CN" altLang="en-US" sz="2000" u="sng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   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u="sng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得</a:t>
            </a:r>
            <a:r>
              <a:rPr lang="zh-CN" altLang="en-US" sz="2000" u="sng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   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2665095" y="2003425"/>
            <a:ext cx="30988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矩形 28"/>
          <p:cNvSpPr>
            <a:spLocks noChangeArrowheads="1"/>
          </p:cNvSpPr>
          <p:nvPr/>
        </p:nvSpPr>
        <p:spPr bwMode="auto">
          <a:xfrm>
            <a:off x="2438400" y="2427605"/>
            <a:ext cx="30988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0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矩形 29"/>
          <p:cNvSpPr>
            <a:spLocks noChangeArrowheads="1"/>
          </p:cNvSpPr>
          <p:nvPr/>
        </p:nvSpPr>
        <p:spPr bwMode="auto">
          <a:xfrm>
            <a:off x="1923415" y="2905125"/>
            <a:ext cx="30988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0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矩形 30"/>
          <p:cNvSpPr>
            <a:spLocks noChangeArrowheads="1"/>
          </p:cNvSpPr>
          <p:nvPr/>
        </p:nvSpPr>
        <p:spPr bwMode="auto">
          <a:xfrm>
            <a:off x="2169795" y="3329940"/>
            <a:ext cx="30988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0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矩形 31"/>
          <p:cNvSpPr>
            <a:spLocks noChangeArrowheads="1"/>
          </p:cNvSpPr>
          <p:nvPr/>
        </p:nvSpPr>
        <p:spPr bwMode="auto">
          <a:xfrm>
            <a:off x="2169795" y="3792220"/>
            <a:ext cx="30988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0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圆角矩形标注 38"/>
          <p:cNvSpPr/>
          <p:nvPr>
            <p:custDataLst>
              <p:tags r:id="rId12"/>
            </p:custDataLst>
          </p:nvPr>
        </p:nvSpPr>
        <p:spPr>
          <a:xfrm>
            <a:off x="5099520" y="1812173"/>
            <a:ext cx="2838451" cy="776288"/>
          </a:xfrm>
          <a:prstGeom prst="wedgeRoundRectCallout">
            <a:avLst>
              <a:gd name="adj1" fmla="val -66499"/>
              <a:gd name="adj2" fmla="val 3221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读一读这些句子，你发现了什么？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矩形标注 40"/>
          <p:cNvSpPr/>
          <p:nvPr>
            <p:custDataLst>
              <p:tags r:id="rId13"/>
            </p:custDataLst>
          </p:nvPr>
        </p:nvSpPr>
        <p:spPr bwMode="auto">
          <a:xfrm>
            <a:off x="4843190" y="2857426"/>
            <a:ext cx="3761257" cy="1568449"/>
          </a:xfrm>
          <a:prstGeom prst="wedgeRectCallout">
            <a:avLst>
              <a:gd name="adj1" fmla="val -60677"/>
              <a:gd name="adj2" fmla="val -3312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这几个句子都有“得”字，我们发现“得”字后面的内容能让被描述的情形更加具体生动。</a:t>
            </a:r>
            <a:endParaRPr lang="zh-CN" altLang="en-US" sz="2400" kern="1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2193653" y="3360660"/>
            <a:ext cx="3561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我高兴       跳起来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99795" y="1965643"/>
            <a:ext cx="7914005" cy="2030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运用找到的规律，补充下面的句子。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）妈妈累得</a:t>
            </a:r>
            <a:r>
              <a:rPr lang="zh-CN" altLang="en-US" sz="2800" u="sng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r>
              <a:rPr lang="zh-CN" altLang="en-US" sz="2800" u="sng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得</a:t>
            </a:r>
            <a:r>
              <a:rPr lang="zh-CN" altLang="en-US" sz="2800" u="sng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8"/>
          <p:cNvSpPr>
            <a:spLocks noChangeArrowheads="1"/>
          </p:cNvSpPr>
          <p:nvPr/>
        </p:nvSpPr>
        <p:spPr bwMode="auto">
          <a:xfrm>
            <a:off x="2960370" y="3056255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3848100" y="371094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3485878" y="2717723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直不起腰</a:t>
            </a:r>
            <a:endParaRPr lang="zh-CN" altLang="zh-CN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58617" y="1253071"/>
            <a:ext cx="3027680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练一练，学运用：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37769" y="912539"/>
            <a:ext cx="72673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读下面的句子，注意加点的词语，说说你有什么发现。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2910" y="1374775"/>
            <a:ext cx="7633970" cy="2454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536575" eaLnBrk="0" hangingPunct="0">
              <a:lnSpc>
                <a:spcPct val="17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小溪淙淙，流向河流；河流潺潺，流向大海；大海啦啦，汹涌澎拜。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indent="536575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遥远的夜空有一个弯弯的月亮，弯弯的月亮下面是那弯弯的小桥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……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27"/>
          <p:cNvSpPr>
            <a:spLocks noChangeArrowheads="1"/>
          </p:cNvSpPr>
          <p:nvPr/>
        </p:nvSpPr>
        <p:spPr bwMode="auto">
          <a:xfrm>
            <a:off x="3188335" y="1788160"/>
            <a:ext cx="468884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   • •           • •   • 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矩形 28"/>
          <p:cNvSpPr>
            <a:spLocks noChangeArrowheads="1"/>
          </p:cNvSpPr>
          <p:nvPr/>
        </p:nvSpPr>
        <p:spPr bwMode="auto">
          <a:xfrm>
            <a:off x="3486150" y="2977515"/>
            <a:ext cx="468884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 • • •   • • • • 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801370" y="3493770"/>
            <a:ext cx="15544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 • • • 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圆角矩形标注 9"/>
          <p:cNvSpPr/>
          <p:nvPr>
            <p:custDataLst>
              <p:tags r:id="rId12"/>
            </p:custDataLst>
          </p:nvPr>
        </p:nvSpPr>
        <p:spPr>
          <a:xfrm>
            <a:off x="426343" y="3939902"/>
            <a:ext cx="3106738" cy="776287"/>
          </a:xfrm>
          <a:prstGeom prst="wedgeRoundRectCallout">
            <a:avLst>
              <a:gd name="adj1" fmla="val 33025"/>
              <a:gd name="adj2" fmla="val -7453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</a:rPr>
              <a:t>读一读这些句子，通过加点的词语，你发现了什么？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标注 10"/>
          <p:cNvSpPr/>
          <p:nvPr>
            <p:custDataLst>
              <p:tags r:id="rId13"/>
            </p:custDataLst>
          </p:nvPr>
        </p:nvSpPr>
        <p:spPr bwMode="auto">
          <a:xfrm>
            <a:off x="3949007" y="3597002"/>
            <a:ext cx="4871466" cy="1076325"/>
          </a:xfrm>
          <a:prstGeom prst="wedgeRectCallout">
            <a:avLst>
              <a:gd name="adj1" fmla="val -39198"/>
              <a:gd name="adj2" fmla="val -6901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indent="449580">
              <a:defRPr/>
            </a:pPr>
            <a:r>
              <a:rPr lang="zh-CN" altLang="en-US" sz="1600" kern="1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/>
              </a:rPr>
              <a:t>读这两个例句，我们发现，例句后一个短句开头的词语与前一个短句结尾的词语相同，第一句突出了小溪、河流、大海之间相互依存的关系，语意相连，气势贯通，这是一种修辞手法，叫顶真。</a:t>
            </a:r>
            <a:endParaRPr lang="zh-CN" altLang="en-US" sz="1600" kern="1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/>
            </a:endParaRPr>
          </a:p>
        </p:txBody>
      </p:sp>
      <p:sp>
        <p:nvSpPr>
          <p:cNvPr id="12" name="TextBox 11"/>
          <p:cNvSpPr txBox="1"/>
          <p:nvPr>
            <p:custDataLst>
              <p:tags r:id="rId14"/>
            </p:custDataLst>
          </p:nvPr>
        </p:nvSpPr>
        <p:spPr>
          <a:xfrm>
            <a:off x="1553468" y="1296714"/>
            <a:ext cx="9334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cóng</a:t>
            </a:r>
            <a:endParaRPr lang="en-US" altLang="zh-CN" sz="14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TextBox 12"/>
          <p:cNvSpPr txBox="1"/>
          <p:nvPr>
            <p:custDataLst>
              <p:tags r:id="rId15"/>
            </p:custDataLst>
          </p:nvPr>
        </p:nvSpPr>
        <p:spPr>
          <a:xfrm>
            <a:off x="1334393" y="1972990"/>
            <a:ext cx="23050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xiōng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péng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pài</a:t>
            </a:r>
            <a:endParaRPr lang="en-US" altLang="zh-CN" sz="14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TextBox 13"/>
          <p:cNvSpPr txBox="1"/>
          <p:nvPr>
            <p:custDataLst>
              <p:tags r:id="rId16"/>
            </p:custDataLst>
          </p:nvPr>
        </p:nvSpPr>
        <p:spPr>
          <a:xfrm>
            <a:off x="4582418" y="1315764"/>
            <a:ext cx="9334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chán</a:t>
            </a:r>
            <a:endParaRPr lang="en-US" altLang="zh-CN" sz="14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15034" y="2020754"/>
            <a:ext cx="755967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63855" indent="-363855" algn="just" latinLnBrk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读一读下面的句子，接着往下写。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latinLnBrk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遥远的夜空有一个弯弯的月亮，弯弯的月亮下面是那弯弯的小桥，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_____________________________________________________________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187624" y="3147814"/>
            <a:ext cx="762317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      弯弯的小桥下面是那弯弯的小河，弯弯的小河里有条弯弯的小船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29284" y="1273994"/>
            <a:ext cx="23164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练一练，学运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用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书写提示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圆角矩形标注 2"/>
          <p:cNvSpPr/>
          <p:nvPr>
            <p:custDataLst>
              <p:tags r:id="rId10"/>
            </p:custDataLst>
          </p:nvPr>
        </p:nvSpPr>
        <p:spPr>
          <a:xfrm>
            <a:off x="827584" y="4001577"/>
            <a:ext cx="3200400" cy="776287"/>
          </a:xfrm>
          <a:prstGeom prst="wedgeRoundRectCallout">
            <a:avLst>
              <a:gd name="adj1" fmla="val -33055"/>
              <a:gd name="adj2" fmla="val -7079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同学们，观察上面的字，说说有什么特点。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圆角矩形标注 3"/>
          <p:cNvSpPr/>
          <p:nvPr>
            <p:custDataLst>
              <p:tags r:id="rId11"/>
            </p:custDataLst>
          </p:nvPr>
        </p:nvSpPr>
        <p:spPr bwMode="auto">
          <a:xfrm>
            <a:off x="4335960" y="955166"/>
            <a:ext cx="3997324" cy="1021768"/>
          </a:xfrm>
          <a:prstGeom prst="wedgeRoundRectCallout">
            <a:avLst>
              <a:gd name="adj1" fmla="val -60549"/>
              <a:gd name="adj2" fmla="val -14390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这几字，都有撇和捺。“父”“及”</a:t>
            </a:r>
            <a:endParaRPr lang="en-US" altLang="zh-CN" sz="1800" kern="1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defRPr/>
            </a:pPr>
            <a:r>
              <a:rPr lang="zh-CN" altLang="en-US" sz="1800" kern="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“柔”“蒙”“奏”“雾”这六个字中，不止一撇，且各不相同。</a:t>
            </a:r>
            <a:endParaRPr lang="zh-CN" altLang="en-US" sz="1800" kern="1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圆角矩形标注 4"/>
          <p:cNvSpPr/>
          <p:nvPr>
            <p:custDataLst>
              <p:tags r:id="rId12"/>
            </p:custDataLst>
          </p:nvPr>
        </p:nvSpPr>
        <p:spPr bwMode="auto">
          <a:xfrm>
            <a:off x="4278809" y="3350702"/>
            <a:ext cx="3911600" cy="714958"/>
          </a:xfrm>
          <a:prstGeom prst="wedgeRoundRectCallout">
            <a:avLst>
              <a:gd name="adj1" fmla="val -57529"/>
              <a:gd name="adj2" fmla="val -2906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/>
              </a:rPr>
              <a:t>这些字中的撇和捺要写得舒展，字形才优美。</a:t>
            </a:r>
            <a:endParaRPr lang="zh-CN" altLang="en-US" sz="1800" kern="1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/>
            </a:endParaRPr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40308" y="926589"/>
            <a:ext cx="28400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圆角矩形标注 7"/>
          <p:cNvSpPr/>
          <p:nvPr>
            <p:custDataLst>
              <p:tags r:id="rId14"/>
            </p:custDataLst>
          </p:nvPr>
        </p:nvSpPr>
        <p:spPr bwMode="auto">
          <a:xfrm>
            <a:off x="4269283" y="2169602"/>
            <a:ext cx="3902075" cy="1021768"/>
          </a:xfrm>
          <a:prstGeom prst="wedgeRoundRectCallout">
            <a:avLst>
              <a:gd name="adj1" fmla="val -57529"/>
              <a:gd name="adj2" fmla="val -2906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“奏”中有两捺，第二个捺变为“点”。我们在观察字形时，要注意笔画的变化，笔画的走势。</a:t>
            </a:r>
            <a:endParaRPr lang="zh-CN" altLang="en-US" sz="1800" kern="1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书写提示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15616" y="2305847"/>
            <a:ext cx="6408712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）注意间架结构和布局。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）注意握笔和坐姿。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3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）做到撇捺舒展，字形优美。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99393" y="1411040"/>
            <a:ext cx="2672080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照样子，</a:t>
            </a: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写一写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827405" y="1419860"/>
            <a:ext cx="6786245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采莲曲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唐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·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王昌龄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荷叶罗裙一色裁，芙蓉向脸两边开。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乱入池中看不见，闻歌始觉有人来。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4043680" y="2614930"/>
            <a:ext cx="155575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f</a:t>
            </a: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ú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r</a:t>
            </a:r>
            <a:r>
              <a:rPr lang="zh-CN" altLang="zh-CN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ó</a:t>
            </a:r>
            <a:r>
              <a:rPr lang="en-US" altLang="zh-CN" sz="20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ng</a:t>
            </a:r>
            <a:endParaRPr lang="en-US" altLang="zh-CN" sz="20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7" name="Picture 2" descr="C:\Users\Administrator\AppData\Roaming\Tencent\Users\541737432\QQ\WinTemp\RichOle\@(1ZXEL8G2USNIPS0ADKYZ9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70364" y="584190"/>
            <a:ext cx="2918040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721346" y="2615009"/>
            <a:ext cx="933450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luó</a:t>
            </a:r>
            <a:endParaRPr lang="en-US" altLang="zh-CN" sz="135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01650" y="1276112"/>
            <a:ext cx="814070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atinLnBrk="1">
              <a:lnSpc>
                <a:spcPct val="150000"/>
              </a:lnSpc>
              <a:defRPr/>
            </a:pPr>
            <a:r>
              <a:rPr lang="zh-CN" altLang="zh-CN" sz="2400" kern="1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作者简介：</a:t>
            </a:r>
            <a:endParaRPr lang="zh-CN" altLang="zh-CN" sz="2400" kern="1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indent="627380" latinLnBrk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王昌龄，唐代诗人。字少伯，京兆长安（今陕西西安）人。他是盛唐著名的边塞诗人，擅长七绝。他的边塞诗气势雄浑，格调高昂；也有愤慨时政及刻画宫怨之作。代表诗作有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出塞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》《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芙蓉楼送辛渐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》《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从军行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76506" y="2036435"/>
            <a:ext cx="65563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荷叶罗裙一色裁，芙蓉向脸两边开。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877810" y="1163226"/>
            <a:ext cx="3392229" cy="829945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罗裙：用细软而有疏孔的丝织品制成的裙子。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2556" y="3844116"/>
            <a:ext cx="8058149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采莲女的罗裙绿得像荷叶一样，出水的荷花正朝着采莲女的脸庞开放。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1333606" y="2742198"/>
            <a:ext cx="3598434" cy="829945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一色裁：像是用同一颜色的衣料剪裁的。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12"/>
            </p:custDataLst>
          </p:nvPr>
        </p:nvSpPr>
        <p:spPr>
          <a:xfrm>
            <a:off x="4550271" y="1508858"/>
            <a:ext cx="2870689" cy="460375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芙蓉：荷花的别名。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13"/>
            </p:custDataLst>
          </p:nvPr>
        </p:nvSpPr>
        <p:spPr>
          <a:xfrm>
            <a:off x="5513013" y="2754027"/>
            <a:ext cx="2392918" cy="460375"/>
          </a:xfrm>
          <a:prstGeom prst="rect">
            <a:avLst/>
          </a:prstGeom>
          <a:noFill/>
          <a:ln w="28575">
            <a:solidFill>
              <a:schemeClr val="lt1">
                <a:lumMod val="85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向脸：向着脸边。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7" grpId="0" bldLvl="0" animBg="1"/>
      <p:bldP spid="8" grpId="0" bldLvl="0" animBg="1"/>
      <p:bldP spid="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2810" y="963538"/>
            <a:ext cx="8128000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2800" kern="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乱入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池中看不见，</a:t>
            </a:r>
            <a:r>
              <a:rPr lang="zh-CN" altLang="en-US" sz="2800" kern="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闻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歌</a:t>
            </a:r>
            <a:r>
              <a:rPr lang="zh-CN" altLang="en-US" sz="2800" kern="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始觉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有人来。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3363838"/>
            <a:ext cx="768667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碧罗裙和芙蓉面混杂在荷花池中难以辨认，听到歌声才发觉池中有人来采莲。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3893" y="2524051"/>
            <a:ext cx="2828599" cy="460375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幼圆" charset="0"/>
                <a:ea typeface="幼圆" charset="0"/>
              </a:rPr>
              <a:t>乱入：杂入、混入。</a:t>
            </a:r>
            <a:endParaRPr lang="zh-CN" altLang="en-US" sz="2400" kern="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77098" y="1231081"/>
            <a:ext cx="1703682" cy="460375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闻：听到。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17178" y="2552626"/>
            <a:ext cx="4076922" cy="460375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幼圆" charset="0"/>
                <a:ea typeface="幼圆" charset="0"/>
              </a:rPr>
              <a:t>始觉：开始觉察。方才觉得。</a:t>
            </a:r>
            <a:endParaRPr lang="zh-CN" altLang="en-US" sz="2400" kern="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7" grpId="0" bldLvl="0" animBg="1"/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59502" y="2083007"/>
            <a:ext cx="6213780" cy="1163206"/>
          </a:xfrm>
          <a:prstGeom prst="wedgeRoundRectCallout">
            <a:avLst>
              <a:gd name="adj1" fmla="val -54276"/>
              <a:gd name="adj2" fmla="val -26195"/>
              <a:gd name="adj3" fmla="val 16667"/>
            </a:avLst>
          </a:prstGeom>
          <a:noFill/>
          <a:ln w="28575">
            <a:solidFill>
              <a:srgbClr val="92D050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631825">
              <a:lnSpc>
                <a:spcPct val="13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读书时，我会画出写得好的语句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记录在摘抄本上。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395536" y="1680764"/>
            <a:ext cx="1172106" cy="2088232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59502" y="2083007"/>
            <a:ext cx="6213780" cy="1694499"/>
          </a:xfrm>
          <a:prstGeom prst="wedgeRoundRectCallout">
            <a:avLst>
              <a:gd name="adj1" fmla="val -54276"/>
              <a:gd name="adj2" fmla="val -26195"/>
              <a:gd name="adj3" fmla="val 16667"/>
            </a:avLst>
          </a:prstGeom>
          <a:noFill/>
          <a:ln w="28575">
            <a:solidFill>
              <a:srgbClr val="92D050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631825">
              <a:lnSpc>
                <a:spcPct val="13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我喜欢归类摘抄。把描写同类事物的语句分门别类地写下来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经常翻看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对我的习作很有帮助。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2" t="-4052" r="-249" b="71762"/>
          <a:stretch>
            <a:fillRect/>
          </a:stretch>
        </p:blipFill>
        <p:spPr>
          <a:xfrm>
            <a:off x="683568" y="1491630"/>
            <a:ext cx="871762" cy="194421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59502" y="2083007"/>
            <a:ext cx="6213780" cy="1163206"/>
          </a:xfrm>
          <a:prstGeom prst="wedgeRoundRectCallout">
            <a:avLst>
              <a:gd name="adj1" fmla="val -54276"/>
              <a:gd name="adj2" fmla="val -26195"/>
              <a:gd name="adj3" fmla="val 16667"/>
            </a:avLst>
          </a:prstGeom>
          <a:noFill/>
          <a:ln w="28575">
            <a:solidFill>
              <a:srgbClr val="92D050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631825">
              <a:lnSpc>
                <a:spcPct val="13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摘抄时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遇到写得生动的语句，我会在旁边写写感受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特别喜欢的我还会背下来。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8" t="73197" r="28450" b="-788"/>
          <a:stretch>
            <a:fillRect/>
          </a:stretch>
        </p:blipFill>
        <p:spPr>
          <a:xfrm>
            <a:off x="470215" y="1220675"/>
            <a:ext cx="1146786" cy="195156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51720" y="2211710"/>
            <a:ext cx="6472938" cy="631913"/>
          </a:xfrm>
          <a:prstGeom prst="wedgeRoundRectCallout">
            <a:avLst>
              <a:gd name="adj1" fmla="val -54276"/>
              <a:gd name="adj2" fmla="val -26195"/>
              <a:gd name="adj3" fmla="val 16667"/>
            </a:avLst>
          </a:prstGeom>
          <a:noFill/>
          <a:ln w="28575">
            <a:solidFill>
              <a:srgbClr val="92D050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631825">
              <a:lnSpc>
                <a:spcPct val="13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我会在合适的地方给摘抄的内容注明出处。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2" t="-4052" r="-249" b="71762"/>
          <a:stretch>
            <a:fillRect/>
          </a:stretch>
        </p:blipFill>
        <p:spPr>
          <a:xfrm>
            <a:off x="589832" y="1481661"/>
            <a:ext cx="907551" cy="2018122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27584" y="1275606"/>
            <a:ext cx="7704856" cy="325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交流内容：</a:t>
            </a:r>
            <a:endParaRPr lang="en-US" altLang="zh-CN" sz="27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    这次“交流平台”要求我们学会摘抄优美语句的方法，了解摘抄的好处。你可以在学课文时摘抄，也可以在进行课外阅读时摘抄，还可以把别人说得很有道理的话记录下来。养成摘抄的好习惯，有助于记忆课文内容、提高文学素养，还能更好地运用到写作中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>
            <p:custDataLst>
              <p:tags r:id="rId11"/>
            </p:custDataLst>
          </p:nvPr>
        </p:nvSpPr>
        <p:spPr>
          <a:xfrm>
            <a:off x="539552" y="1329367"/>
            <a:ext cx="8136904" cy="3121660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l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77888" y="1131166"/>
            <a:ext cx="7668852" cy="3484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交流</a:t>
            </a:r>
            <a:r>
              <a:rPr lang="zh-CN" altLang="en-US" sz="27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指导</a:t>
            </a:r>
            <a:endParaRPr lang="en-US" altLang="zh-CN" sz="27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摘抄的方法有很多： 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）随机摘抄。阅读时先画出优美语句，然后抄在本子上，注意不要抄错字哦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!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2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）归类摘抄。这样的摘抄方式便于翻阅和查找，比如按照春、夏、秋、冬的类别将写景的句子进行归类。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>
            <p:custDataLst>
              <p:tags r:id="rId11"/>
            </p:custDataLst>
          </p:nvPr>
        </p:nvSpPr>
        <p:spPr>
          <a:xfrm>
            <a:off x="467544" y="1059582"/>
            <a:ext cx="7992888" cy="3816424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l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37574" y="1380083"/>
            <a:ext cx="7668852" cy="325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交流</a:t>
            </a:r>
            <a:r>
              <a:rPr lang="zh-CN" altLang="en-US" sz="27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指导</a:t>
            </a:r>
            <a:endParaRPr lang="en-US" altLang="zh-CN" sz="27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3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）先抄下来，再写上感受。阅读时，把自己的感受写下来，再抄写优美语句，这种方法能让你理解得更加深入透彻。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4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）标明摘抄内容的出处。其实这不是一种摘抄方法，而是一种让摘抄更完美的做法，也就是说前三种方法都可以用上这一做法，让自己摘抄的内容更加清楚。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>
            <p:custDataLst>
              <p:tags r:id="rId11"/>
            </p:custDataLst>
          </p:nvPr>
        </p:nvSpPr>
        <p:spPr>
          <a:xfrm>
            <a:off x="467544" y="1059582"/>
            <a:ext cx="7992888" cy="3816424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l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交流范例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矩形标注 3"/>
          <p:cNvSpPr/>
          <p:nvPr>
            <p:custDataLst>
              <p:tags r:id="rId10"/>
            </p:custDataLst>
          </p:nvPr>
        </p:nvSpPr>
        <p:spPr>
          <a:xfrm>
            <a:off x="1927536" y="1396852"/>
            <a:ext cx="6071433" cy="1142999"/>
          </a:xfrm>
          <a:prstGeom prst="wedgeRectCallout">
            <a:avLst>
              <a:gd name="adj1" fmla="val -62233"/>
              <a:gd name="adj2" fmla="val 50941"/>
            </a:avLst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阅读中，我也有一些积累优美语句的方法：比如分修辞手法积累句子，然后再试着仿写句子。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标注 5"/>
          <p:cNvSpPr/>
          <p:nvPr>
            <p:custDataLst>
              <p:tags r:id="rId11"/>
            </p:custDataLst>
          </p:nvPr>
        </p:nvSpPr>
        <p:spPr>
          <a:xfrm>
            <a:off x="759969" y="2910431"/>
            <a:ext cx="6021621" cy="1482800"/>
          </a:xfrm>
          <a:prstGeom prst="wedgeRectCallout">
            <a:avLst>
              <a:gd name="adj1" fmla="val 56783"/>
              <a:gd name="adj2" fmla="val -20600"/>
            </a:avLst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当读到好词佳句，遇到不懂的字词时，我会先查字典，理解词句的意思，然后抄写下来。这种方法能让我更好地理解词句的意思，用得更准确</a:t>
            </a:r>
            <a:r>
              <a:rPr lang="en-US" altLang="zh-CN" sz="2400" dirty="0">
                <a:solidFill>
                  <a:schemeClr val="l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!</a:t>
            </a:r>
            <a:endParaRPr lang="en-US" altLang="zh-CN" sz="2400" dirty="0">
              <a:solidFill>
                <a:schemeClr val="l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8" t="73197" r="28450" b="-788"/>
          <a:stretch>
            <a:fillRect/>
          </a:stretch>
        </p:blipFill>
        <p:spPr>
          <a:xfrm>
            <a:off x="323528" y="1291824"/>
            <a:ext cx="881642" cy="13530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2" t="2277" r="39997" b="75508"/>
          <a:stretch>
            <a:fillRect/>
          </a:stretch>
        </p:blipFill>
        <p:spPr>
          <a:xfrm>
            <a:off x="7386901" y="2787774"/>
            <a:ext cx="1224136" cy="1899000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</p:tagLst>
</file>

<file path=ppt/tags/tag3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5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</p:tagLst>
</file>

<file path=ppt/tags/tag387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</p:tagLst>
</file>

<file path=ppt/tags/tag388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2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33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34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35.xml><?xml version="1.0" encoding="utf-8"?>
<p:tagLst xmlns:p="http://schemas.openxmlformats.org/presentationml/2006/main">
  <p:tag name="KSO_WM_UNIT_LINE_FORE_SCHEMECOLOR_INDEX_BRIGHTNESS" val="-0.15"/>
  <p:tag name="KSO_WM_UNIT_LINE_FORE_SCHEMECOLOR_INDEX" val="14"/>
  <p:tag name="KSO_WM_UNIT_LINE_FILL_TYPE" val="2"/>
</p:tagLst>
</file>

<file path=ppt/tags/tag4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ce9937d-e0ee-4e87-bb5b-7bf09b7abb39}"/>
  <p:tag name="KSO_WM_UNIT_TYPE" val="i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7.xml><?xml version="1.0" encoding="utf-8"?>
<p:tagLst xmlns:p="http://schemas.openxmlformats.org/presentationml/2006/main">
  <p:tag name="KSO_WM_DOC_GUID" val="{e6da1093-942a-4ae6-96c9-5de2b87aca2a}"/>
  <p:tag name="COMMONDATA" val="eyJoZGlkIjoiZWE3NjZlYjJkMjNiZjRmNDUwNDg2MDIyMjNiOTJhMjAifQ==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1874</Words>
  <Application>WPS 演示</Application>
  <PresentationFormat>全屏显示(16:9)</PresentationFormat>
  <Paragraphs>178</Paragraphs>
  <Slides>19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Arial</vt:lpstr>
      <vt:lpstr>宋体</vt:lpstr>
      <vt:lpstr>Wingdings</vt:lpstr>
      <vt:lpstr>黑体</vt:lpstr>
      <vt:lpstr>Times New Roman</vt:lpstr>
      <vt:lpstr>等线</vt:lpstr>
      <vt:lpstr>微软雅黑</vt:lpstr>
      <vt:lpstr>Calibri</vt:lpstr>
      <vt:lpstr>Arial Unicode MS</vt:lpstr>
      <vt:lpstr>Times New Roman</vt:lpstr>
      <vt:lpstr>幼圆</vt:lpstr>
      <vt:lpstr>汉仪乐喵体W</vt:lpstr>
      <vt:lpstr>Arial</vt:lpstr>
      <vt:lpstr>幼圆</vt:lpstr>
      <vt:lpstr>3_Office 主题​​</vt:lpstr>
      <vt:lpstr>5_Office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2</cp:revision>
  <dcterms:created xsi:type="dcterms:W3CDTF">2017-03-17T02:28:00Z</dcterms:created>
  <dcterms:modified xsi:type="dcterms:W3CDTF">2022-05-28T05:07:22Z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FCF64E95685849DC9C25B1C59E951039</vt:lpwstr>
  </property>
</Properties>
</file>