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2" r:id="rId3"/>
    <p:sldMasterId id="2147483654" r:id="rId4"/>
  </p:sldMasterIdLst>
  <p:notesMasterIdLst>
    <p:notesMasterId r:id="rId25"/>
  </p:notesMasterIdLst>
  <p:sldIdLst>
    <p:sldId id="304" r:id="rId5"/>
    <p:sldId id="305" r:id="rId6"/>
    <p:sldId id="306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1" r:id="rId22"/>
    <p:sldId id="322" r:id="rId23"/>
    <p:sldId id="323" r:id="rId24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 varScale="1">
        <p:scale>
          <a:sx n="72" d="100"/>
          <a:sy n="72" d="100"/>
        </p:scale>
        <p:origin x="-110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448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997073" y="811340"/>
            <a:ext cx="2475702" cy="3520821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579317" y="975808"/>
            <a:ext cx="892014" cy="116576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2743200" y="3071336"/>
            <a:ext cx="1614488" cy="1711166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3473013" y="3488807"/>
            <a:ext cx="593843" cy="954975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5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5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465264" y="2864760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464498" y="3232732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462398" y="3600704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461632" y="3968675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464869" y="2133269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462793" y="2501241"/>
            <a:ext cx="1153829" cy="1312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2878222" y="205482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2878222" y="242027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2878222" y="278571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2878222" y="3151160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2878222" y="3516605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2878222" y="3882051"/>
            <a:ext cx="180635" cy="180635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2827812" y="1952852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2827812" y="2320407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2827812" y="305551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2827812" y="3790628"/>
            <a:ext cx="290746" cy="309832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2025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2025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8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7928351" y="714381"/>
            <a:ext cx="713238" cy="404168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502444" y="714375"/>
            <a:ext cx="7371076" cy="4041680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02448" y="714381"/>
            <a:ext cx="8139178" cy="404168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75" y="2955475"/>
            <a:ext cx="2176461" cy="2350212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7205663" y="2930843"/>
            <a:ext cx="2127885" cy="2197418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36684" y="303371"/>
            <a:ext cx="1153001" cy="1110615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35719" y="227171"/>
            <a:ext cx="1338739" cy="141874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1733435" y="1615466"/>
            <a:ext cx="5671430" cy="1020063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405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1723800" y="2704100"/>
            <a:ext cx="5629621" cy="894418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1575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19600" y="228150"/>
            <a:ext cx="8704800" cy="46872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/>
          <a:lstStyle>
            <a:lvl1pPr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3617595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/>
          <a:lstStyle>
            <a:lvl1pPr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3825900" y="577454"/>
            <a:ext cx="4860000" cy="381595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293370" y="4106704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405" y="4673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/>
          <a:lstStyle>
            <a:lvl1pPr algn="ctr">
              <a:defRPr sz="2025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2"/>
          <p:cNvSpPr>
            <a:spLocks noGrp="1"/>
          </p:cNvSpPr>
          <p:nvPr>
            <p:ph type="dt" sz="half" idx="10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3"/>
          <p:cNvSpPr>
            <a:spLocks noGrp="1"/>
          </p:cNvSpPr>
          <p:nvPr>
            <p:ph type="ftr" sz="quarter" idx="11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4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95650-16F7-49FD-8704-E7B040C90EB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3771901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/>
          <a:lstStyle>
            <a:lvl1pPr algn="ctr">
              <a:defRPr sz="18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445500" y="3885300"/>
            <a:ext cx="8251200" cy="7587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430530" y="24289"/>
            <a:ext cx="1096328" cy="1161574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15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7224" y="4076717"/>
            <a:ext cx="832176" cy="804742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0"/>
            <a:ext cx="8278200" cy="331473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719418"/>
            <a:ext cx="9144000" cy="370466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15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142100" y="1004400"/>
            <a:ext cx="6858000" cy="1790100"/>
          </a:xfrm>
        </p:spPr>
        <p:txBody>
          <a:bodyPr lIns="90000" tIns="46800" rIns="90000" bIns="46800" anchor="b"/>
          <a:lstStyle>
            <a:lvl1pPr algn="ctr">
              <a:defRPr sz="3375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41810" y="2897100"/>
            <a:ext cx="6858000" cy="1242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30492" y="-432435"/>
            <a:ext cx="2127885" cy="2197418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15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68580" tIns="34290" rIns="68580" bIns="3429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7495223" y="3395663"/>
            <a:ext cx="1648778" cy="1747838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 21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27" name="内容占位符 26"/>
          <p:cNvSpPr>
            <a:spLocks noGrp="1"/>
          </p:cNvSpPr>
          <p:nvPr>
            <p:ph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24"/>
          <p:cNvSpPr>
            <a:spLocks noGrp="1"/>
          </p:cNvSpPr>
          <p:nvPr>
            <p:ph type="dt" sz="half" idx="10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8229601" y="4855369"/>
            <a:ext cx="758825" cy="1857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8448C-9CBE-402A-B0E0-6BDAE231BB2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794159"/>
            <a:ext cx="1874520" cy="23493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8965" y="3194209"/>
            <a:ext cx="2201704" cy="1966436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329525" y="336415"/>
            <a:ext cx="8484951" cy="4470671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7689533" y="294323"/>
            <a:ext cx="1153001" cy="1110615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1716353" y="1606100"/>
            <a:ext cx="5671694" cy="1041992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3375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1716354" y="2682761"/>
            <a:ext cx="5671694" cy="894843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35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5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7604760" y="218123"/>
            <a:ext cx="1338739" cy="141874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15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2" y="714381"/>
            <a:ext cx="8139178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36" y="3069827"/>
            <a:ext cx="2048434" cy="1678070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7078163" y="220976"/>
            <a:ext cx="1563393" cy="1789935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184083" y="2635881"/>
            <a:ext cx="4775835" cy="758666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135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079771" y="731715"/>
            <a:ext cx="6984459" cy="368007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15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8" y="714381"/>
            <a:ext cx="3962432" cy="4041680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1"/>
            <a:ext cx="3962432" cy="4041680"/>
          </a:xfrm>
        </p:spPr>
        <p:txBody>
          <a:bodyPr lIns="90000" tIns="46800" rIns="90000" bIns="46800">
            <a:normAutofit/>
          </a:bodyPr>
          <a:lstStyle>
            <a:lvl1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9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240" y="3572613"/>
            <a:ext cx="1458595" cy="1197968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2" y="332426"/>
            <a:ext cx="8139178" cy="33147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135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8" y="714381"/>
            <a:ext cx="3962432" cy="285752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125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3" y="714381"/>
            <a:ext cx="3962432" cy="285752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125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257175" indent="0">
              <a:buNone/>
              <a:defRPr sz="1125" b="1"/>
            </a:lvl2pPr>
            <a:lvl3pPr marL="514350" indent="0">
              <a:buNone/>
              <a:defRPr sz="1015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3" y="1054894"/>
            <a:ext cx="3962432" cy="3701064"/>
          </a:xfrm>
        </p:spPr>
        <p:txBody>
          <a:bodyPr vert="horz" lIns="90000" tIns="46800" rIns="90000" bIns="46800" rtlCol="0">
            <a:normAutofit/>
          </a:bodyPr>
          <a:lstStyle>
            <a:lvl1pPr marL="128905" marR="0" lvl="0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386080" marR="0" lvl="1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643255" marR="0" lvl="2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900430" marR="0" lvl="3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1157605" marR="0" lvl="4" indent="-12827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9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6.xml"/><Relationship Id="rId19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1.xml"/><Relationship Id="rId16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502412" y="332423"/>
            <a:ext cx="8139178" cy="331473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502412" y="714381"/>
            <a:ext cx="8139178" cy="40416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5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</p:sldLayoutIdLst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135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1289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38608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905510" algn="l"/>
        </a:tabLst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64325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900430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157605" indent="-128270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9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1.xml"/><Relationship Id="rId14" Type="http://schemas.openxmlformats.org/officeDocument/2006/relationships/tags" Target="../tags/tag239.xml"/><Relationship Id="rId13" Type="http://schemas.openxmlformats.org/officeDocument/2006/relationships/image" Target="../media/image10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39.xml"/><Relationship Id="rId12" Type="http://schemas.openxmlformats.org/officeDocument/2006/relationships/hyperlink" Target="http://www.baidu.com/s?wd=%E7%B2%BE%E5%8D%AB&amp;hl_tag=textlink&amp;tn=SE_hldp01350_v6v6zkg6" TargetMode="External"/><Relationship Id="rId11" Type="http://schemas.openxmlformats.org/officeDocument/2006/relationships/hyperlink" Target="http://www.baidu.com/s?wd=%E7%82%8E%E5%B8%9D&amp;hl_tag=textlink&amp;tn=SE_hldp01350_v6v6zkg6" TargetMode="Externa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tags" Target="../tags/tag349.xml"/><Relationship Id="rId1" Type="http://schemas.openxmlformats.org/officeDocument/2006/relationships/tags" Target="../tags/tag34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63.xml"/><Relationship Id="rId11" Type="http://schemas.openxmlformats.org/officeDocument/2006/relationships/tags" Target="../tags/tag362.xml"/><Relationship Id="rId10" Type="http://schemas.openxmlformats.org/officeDocument/2006/relationships/tags" Target="../tags/tag361.xml"/><Relationship Id="rId1" Type="http://schemas.openxmlformats.org/officeDocument/2006/relationships/tags" Target="../tags/tag35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2.xml"/><Relationship Id="rId8" Type="http://schemas.openxmlformats.org/officeDocument/2006/relationships/tags" Target="../tags/tag371.xml"/><Relationship Id="rId7" Type="http://schemas.openxmlformats.org/officeDocument/2006/relationships/tags" Target="../tags/tag370.xml"/><Relationship Id="rId6" Type="http://schemas.openxmlformats.org/officeDocument/2006/relationships/tags" Target="../tags/tag369.xml"/><Relationship Id="rId5" Type="http://schemas.openxmlformats.org/officeDocument/2006/relationships/tags" Target="../tags/tag368.xml"/><Relationship Id="rId4" Type="http://schemas.openxmlformats.org/officeDocument/2006/relationships/tags" Target="../tags/tag367.xml"/><Relationship Id="rId3" Type="http://schemas.openxmlformats.org/officeDocument/2006/relationships/tags" Target="../tags/tag366.xml"/><Relationship Id="rId2" Type="http://schemas.openxmlformats.org/officeDocument/2006/relationships/tags" Target="../tags/tag365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75.xml"/><Relationship Id="rId11" Type="http://schemas.openxmlformats.org/officeDocument/2006/relationships/tags" Target="../tags/tag374.xml"/><Relationship Id="rId10" Type="http://schemas.openxmlformats.org/officeDocument/2006/relationships/tags" Target="../tags/tag373.xml"/><Relationship Id="rId1" Type="http://schemas.openxmlformats.org/officeDocument/2006/relationships/tags" Target="../tags/tag364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4.xml"/><Relationship Id="rId8" Type="http://schemas.openxmlformats.org/officeDocument/2006/relationships/tags" Target="../tags/tag383.xml"/><Relationship Id="rId7" Type="http://schemas.openxmlformats.org/officeDocument/2006/relationships/tags" Target="../tags/tag382.xml"/><Relationship Id="rId6" Type="http://schemas.openxmlformats.org/officeDocument/2006/relationships/tags" Target="../tags/tag381.xml"/><Relationship Id="rId5" Type="http://schemas.openxmlformats.org/officeDocument/2006/relationships/tags" Target="../tags/tag380.xml"/><Relationship Id="rId4" Type="http://schemas.openxmlformats.org/officeDocument/2006/relationships/tags" Target="../tags/tag379.xml"/><Relationship Id="rId3" Type="http://schemas.openxmlformats.org/officeDocument/2006/relationships/tags" Target="../tags/tag378.xml"/><Relationship Id="rId2" Type="http://schemas.openxmlformats.org/officeDocument/2006/relationships/tags" Target="../tags/tag377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387.xml"/><Relationship Id="rId11" Type="http://schemas.openxmlformats.org/officeDocument/2006/relationships/tags" Target="../tags/tag386.xml"/><Relationship Id="rId10" Type="http://schemas.openxmlformats.org/officeDocument/2006/relationships/tags" Target="../tags/tag385.xml"/><Relationship Id="rId1" Type="http://schemas.openxmlformats.org/officeDocument/2006/relationships/tags" Target="../tags/tag376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6.xml"/><Relationship Id="rId8" Type="http://schemas.openxmlformats.org/officeDocument/2006/relationships/tags" Target="../tags/tag395.xml"/><Relationship Id="rId7" Type="http://schemas.openxmlformats.org/officeDocument/2006/relationships/tags" Target="../tags/tag394.xml"/><Relationship Id="rId6" Type="http://schemas.openxmlformats.org/officeDocument/2006/relationships/tags" Target="../tags/tag393.xml"/><Relationship Id="rId5" Type="http://schemas.openxmlformats.org/officeDocument/2006/relationships/tags" Target="../tags/tag392.xml"/><Relationship Id="rId4" Type="http://schemas.openxmlformats.org/officeDocument/2006/relationships/tags" Target="../tags/tag391.xml"/><Relationship Id="rId3" Type="http://schemas.openxmlformats.org/officeDocument/2006/relationships/tags" Target="../tags/tag390.xml"/><Relationship Id="rId2" Type="http://schemas.openxmlformats.org/officeDocument/2006/relationships/tags" Target="../tags/tag389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99.xml"/><Relationship Id="rId12" Type="http://schemas.openxmlformats.org/officeDocument/2006/relationships/tags" Target="../tags/tag398.xml"/><Relationship Id="rId11" Type="http://schemas.openxmlformats.org/officeDocument/2006/relationships/tags" Target="../tags/tag397.xml"/><Relationship Id="rId10" Type="http://schemas.openxmlformats.org/officeDocument/2006/relationships/image" Target="../media/image14.jpeg"/><Relationship Id="rId1" Type="http://schemas.openxmlformats.org/officeDocument/2006/relationships/tags" Target="../tags/tag388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8.xml"/><Relationship Id="rId8" Type="http://schemas.openxmlformats.org/officeDocument/2006/relationships/tags" Target="../tags/tag407.xml"/><Relationship Id="rId7" Type="http://schemas.openxmlformats.org/officeDocument/2006/relationships/tags" Target="../tags/tag406.xml"/><Relationship Id="rId6" Type="http://schemas.openxmlformats.org/officeDocument/2006/relationships/tags" Target="../tags/tag405.xml"/><Relationship Id="rId5" Type="http://schemas.openxmlformats.org/officeDocument/2006/relationships/tags" Target="../tags/tag404.xml"/><Relationship Id="rId4" Type="http://schemas.openxmlformats.org/officeDocument/2006/relationships/tags" Target="../tags/tag403.xml"/><Relationship Id="rId3" Type="http://schemas.openxmlformats.org/officeDocument/2006/relationships/tags" Target="../tags/tag402.xml"/><Relationship Id="rId2" Type="http://schemas.openxmlformats.org/officeDocument/2006/relationships/tags" Target="../tags/tag401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10.xml"/><Relationship Id="rId10" Type="http://schemas.openxmlformats.org/officeDocument/2006/relationships/tags" Target="../tags/tag409.xml"/><Relationship Id="rId1" Type="http://schemas.openxmlformats.org/officeDocument/2006/relationships/tags" Target="../tags/tag40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9.xml"/><Relationship Id="rId8" Type="http://schemas.openxmlformats.org/officeDocument/2006/relationships/tags" Target="../tags/tag418.xml"/><Relationship Id="rId7" Type="http://schemas.openxmlformats.org/officeDocument/2006/relationships/tags" Target="../tags/tag417.xml"/><Relationship Id="rId6" Type="http://schemas.openxmlformats.org/officeDocument/2006/relationships/tags" Target="../tags/tag416.xml"/><Relationship Id="rId5" Type="http://schemas.openxmlformats.org/officeDocument/2006/relationships/tags" Target="../tags/tag415.xml"/><Relationship Id="rId4" Type="http://schemas.openxmlformats.org/officeDocument/2006/relationships/tags" Target="../tags/tag414.xml"/><Relationship Id="rId3" Type="http://schemas.openxmlformats.org/officeDocument/2006/relationships/tags" Target="../tags/tag413.xml"/><Relationship Id="rId2" Type="http://schemas.openxmlformats.org/officeDocument/2006/relationships/tags" Target="../tags/tag412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21.xml"/><Relationship Id="rId10" Type="http://schemas.openxmlformats.org/officeDocument/2006/relationships/tags" Target="../tags/tag420.xml"/><Relationship Id="rId1" Type="http://schemas.openxmlformats.org/officeDocument/2006/relationships/tags" Target="../tags/tag41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43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1.xml"/><Relationship Id="rId8" Type="http://schemas.openxmlformats.org/officeDocument/2006/relationships/tags" Target="../tags/tag440.xml"/><Relationship Id="rId7" Type="http://schemas.openxmlformats.org/officeDocument/2006/relationships/tags" Target="../tags/tag439.xml"/><Relationship Id="rId6" Type="http://schemas.openxmlformats.org/officeDocument/2006/relationships/tags" Target="../tags/tag438.xml"/><Relationship Id="rId5" Type="http://schemas.openxmlformats.org/officeDocument/2006/relationships/tags" Target="../tags/tag437.xml"/><Relationship Id="rId4" Type="http://schemas.openxmlformats.org/officeDocument/2006/relationships/tags" Target="../tags/tag436.xml"/><Relationship Id="rId3" Type="http://schemas.openxmlformats.org/officeDocument/2006/relationships/tags" Target="../tags/tag435.xml"/><Relationship Id="rId2" Type="http://schemas.openxmlformats.org/officeDocument/2006/relationships/tags" Target="../tags/tag434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444.xml"/><Relationship Id="rId11" Type="http://schemas.openxmlformats.org/officeDocument/2006/relationships/tags" Target="../tags/tag443.xml"/><Relationship Id="rId10" Type="http://schemas.openxmlformats.org/officeDocument/2006/relationships/tags" Target="../tags/tag442.xml"/><Relationship Id="rId1" Type="http://schemas.openxmlformats.org/officeDocument/2006/relationships/tags" Target="../tags/tag43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49.xml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tags" Target="../tags/tag240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5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image" Target="../media/image10.png"/><Relationship Id="rId1" Type="http://schemas.openxmlformats.org/officeDocument/2006/relationships/tags" Target="../tags/tag44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60.xml"/><Relationship Id="rId11" Type="http://schemas.openxmlformats.org/officeDocument/2006/relationships/tags" Target="../tags/tag259.xml"/><Relationship Id="rId10" Type="http://schemas.openxmlformats.org/officeDocument/2006/relationships/image" Target="../media/image13.jpeg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0.xml"/><Relationship Id="rId8" Type="http://schemas.openxmlformats.org/officeDocument/2006/relationships/tags" Target="../tags/tag279.xml"/><Relationship Id="rId7" Type="http://schemas.openxmlformats.org/officeDocument/2006/relationships/tags" Target="../tags/tag278.xml"/><Relationship Id="rId6" Type="http://schemas.openxmlformats.org/officeDocument/2006/relationships/tags" Target="../tags/tag277.xml"/><Relationship Id="rId5" Type="http://schemas.openxmlformats.org/officeDocument/2006/relationships/tags" Target="../tags/tag276.xml"/><Relationship Id="rId4" Type="http://schemas.openxmlformats.org/officeDocument/2006/relationships/tags" Target="../tags/tag275.xml"/><Relationship Id="rId3" Type="http://schemas.openxmlformats.org/officeDocument/2006/relationships/tags" Target="../tags/tag274.xml"/><Relationship Id="rId2" Type="http://schemas.openxmlformats.org/officeDocument/2006/relationships/tags" Target="../tags/tag273.xml"/><Relationship Id="rId11" Type="http://schemas.openxmlformats.org/officeDocument/2006/relationships/slideLayout" Target="../slideLayouts/slideLayout11.xml"/><Relationship Id="rId10" Type="http://schemas.openxmlformats.org/officeDocument/2006/relationships/tags" Target="../tags/tag281.xml"/><Relationship Id="rId1" Type="http://schemas.openxmlformats.org/officeDocument/2006/relationships/tags" Target="../tags/tag272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0.xml"/><Relationship Id="rId8" Type="http://schemas.openxmlformats.org/officeDocument/2006/relationships/tags" Target="../tags/tag289.xml"/><Relationship Id="rId7" Type="http://schemas.openxmlformats.org/officeDocument/2006/relationships/tags" Target="../tags/tag288.xml"/><Relationship Id="rId6" Type="http://schemas.openxmlformats.org/officeDocument/2006/relationships/tags" Target="../tags/tag287.xml"/><Relationship Id="rId5" Type="http://schemas.openxmlformats.org/officeDocument/2006/relationships/tags" Target="../tags/tag286.xml"/><Relationship Id="rId4" Type="http://schemas.openxmlformats.org/officeDocument/2006/relationships/tags" Target="../tags/tag285.xml"/><Relationship Id="rId3" Type="http://schemas.openxmlformats.org/officeDocument/2006/relationships/tags" Target="../tags/tag284.xml"/><Relationship Id="rId2" Type="http://schemas.openxmlformats.org/officeDocument/2006/relationships/tags" Target="../tags/tag283.xml"/><Relationship Id="rId13" Type="http://schemas.openxmlformats.org/officeDocument/2006/relationships/slideLayout" Target="../slideLayouts/slideLayout11.xml"/><Relationship Id="rId12" Type="http://schemas.openxmlformats.org/officeDocument/2006/relationships/tags" Target="../tags/tag293.xml"/><Relationship Id="rId11" Type="http://schemas.openxmlformats.org/officeDocument/2006/relationships/tags" Target="../tags/tag292.xml"/><Relationship Id="rId10" Type="http://schemas.openxmlformats.org/officeDocument/2006/relationships/tags" Target="../tags/tag291.xml"/><Relationship Id="rId1" Type="http://schemas.openxmlformats.org/officeDocument/2006/relationships/tags" Target="../tags/tag282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tags" Target="../tags/tag29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4" Type="http://schemas.openxmlformats.org/officeDocument/2006/relationships/slideLayout" Target="../slideLayouts/slideLayout11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tags" Target="../tags/tag314.xml"/><Relationship Id="rId1" Type="http://schemas.openxmlformats.org/officeDocument/2006/relationships/tags" Target="../tags/tag30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2" Type="http://schemas.openxmlformats.org/officeDocument/2006/relationships/slideLayout" Target="../slideLayouts/slideLayout11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532649"/>
            <a:ext cx="3695700" cy="11239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33662" y="1984212"/>
            <a:ext cx="3027557" cy="391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kumimoji="1" lang="zh-CN" altLang="en-US" sz="2100" b="1" dirty="0" smtClean="0">
                <a:solidFill>
                  <a:schemeClr val="lt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第四单元  </a:t>
            </a:r>
            <a:endParaRPr kumimoji="1" lang="zh-CN" altLang="en-US" sz="2100" b="1" dirty="0" smtClean="0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153805" y="2675932"/>
            <a:ext cx="2740159" cy="34544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13  </a:t>
            </a:r>
            <a:r>
              <a:rPr lang="zh-CN" altLang="en-US" sz="18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精卫填海</a:t>
            </a:r>
            <a:endParaRPr lang="zh-CN" altLang="en-US" sz="1800" b="1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72013" y="4716941"/>
            <a:ext cx="2740159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15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版四年级上册</a:t>
            </a:r>
            <a:endParaRPr lang="zh-CN" altLang="en-US" sz="15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0263" y="1074770"/>
            <a:ext cx="3777842" cy="3375944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60783" y="1192696"/>
            <a:ext cx="716280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1"/>
              </a:rPr>
              <a:t>   炎帝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的小女儿，名叫女娃。有一次，女娃去东海游玩，溺水身亡，再也没有回来，所以化为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hlinkClick r:id="rId12"/>
              </a:rPr>
              <a:t>精卫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鸟。它经常叼着西山上的树枝和石块，用来填塞东海。 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文章翻译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wheel spokes="4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01724" y="2301734"/>
            <a:ext cx="5657851" cy="5607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炎帝之少女，名曰女娃。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1"/>
            </p:custDataLst>
          </p:nvPr>
        </p:nvSpPr>
        <p:spPr>
          <a:xfrm>
            <a:off x="2105024" y="896797"/>
            <a:ext cx="4635501" cy="56070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结合注释，讲述故事起因。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971550" y="2476575"/>
            <a:ext cx="7131049" cy="499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女娃游于东海，溺而不返，故为精卫。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1"/>
            </p:custDataLst>
          </p:nvPr>
        </p:nvSpPr>
        <p:spPr>
          <a:xfrm>
            <a:off x="2641599" y="1109738"/>
            <a:ext cx="4635501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结合注释，讲述故事经过。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2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593852" y="2594045"/>
            <a:ext cx="5930900" cy="49911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常衔西山之木石，以堙于东海。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TextBox 3"/>
          <p:cNvSpPr txBox="1"/>
          <p:nvPr>
            <p:custDataLst>
              <p:tags r:id="rId11"/>
            </p:custDataLst>
          </p:nvPr>
        </p:nvSpPr>
        <p:spPr>
          <a:xfrm>
            <a:off x="2438400" y="1252608"/>
            <a:ext cx="4635501" cy="49911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</a:rPr>
              <a:t>结合注释，讲述故事结果。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1507" name="文本框 1126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8600" y="914400"/>
            <a:ext cx="891540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1.  </a:t>
            </a:r>
            <a:r>
              <a:rPr lang="zh-CN" altLang="en-US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精卫为什么要填海？</a:t>
            </a: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1508" name="文本框 1126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57200" y="2057400"/>
            <a:ext cx="8610600" cy="230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</a:t>
            </a:r>
            <a:r>
              <a:rPr lang="zh-CN" altLang="en-US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它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不甘于被海水淹死的命运，精魂化鸟，誓将东海填平报仇，同时也是替人类除害造福，不让东海继续为患。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2531" name="内容占位符 3" descr="t01d87458be95f6ab6a.jpg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2201516" y="2915841"/>
            <a:ext cx="4114946" cy="2227659"/>
          </a:xfrm>
          <a:prstGeom prst="rect">
            <a:avLst/>
          </a:prstGeom>
        </p:spPr>
      </p:pic>
      <p:sp>
        <p:nvSpPr>
          <p:cNvPr id="4" name="文本框 1434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858617" y="1079211"/>
            <a:ext cx="60926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2.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精卫鸟有怎样的形象？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14342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2201516" y="1971097"/>
            <a:ext cx="5406887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</a:rPr>
              <a:t>至死不屈，顽强奋斗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3555" name="文本框 2560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55650" y="814387"/>
            <a:ext cx="8064500" cy="224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5000"/>
              </a:lnSpc>
            </a:pP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1.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精卫“衔西山之木石”填海的原因是</a:t>
            </a:r>
            <a:r>
              <a:rPr lang="zh-CN" altLang="en-US" sz="2800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     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。（原文）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>
              <a:lnSpc>
                <a:spcPct val="125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2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.“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精卫填海”这一故事表现了精卫怎样的精神？文中哪个字最能体现此精神？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5604" name="矩形 25603"/>
          <p:cNvSpPr>
            <a:spLocks noChangeArrowheads="1"/>
          </p:cNvSpPr>
          <p:nvPr/>
        </p:nvSpPr>
        <p:spPr bwMode="auto">
          <a:xfrm>
            <a:off x="1476375" y="1404937"/>
            <a:ext cx="3383280" cy="478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游于东海，溺而不返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5606" name="文本框 25605"/>
          <p:cNvSpPr txBox="1">
            <a:spLocks noChangeArrowheads="1"/>
          </p:cNvSpPr>
          <p:nvPr/>
        </p:nvSpPr>
        <p:spPr bwMode="auto">
          <a:xfrm>
            <a:off x="914401" y="3257550"/>
            <a:ext cx="7561263" cy="58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不畏艰险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、矢志不渝、坚持不懈的志向和毅力</a:t>
            </a: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  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合作探究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4579" name="文本占位符 47106"/>
          <p:cNvSpPr>
            <a:spLocks noGrp="1" noRot="1" noChangeArrowheads="1"/>
          </p:cNvSpPr>
          <p:nvPr>
            <p:ph idx="4294967295"/>
            <p:custDataLst>
              <p:tags r:id="rId10"/>
            </p:custDataLst>
          </p:nvPr>
        </p:nvSpPr>
        <p:spPr>
          <a:xfrm>
            <a:off x="304800" y="1165622"/>
            <a:ext cx="8686800" cy="3394472"/>
          </a:xfr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fontAlgn="t">
              <a:lnSpc>
                <a:spcPct val="140000"/>
              </a:lnSpc>
              <a:buClrTx/>
              <a:buSzTx/>
              <a:buFontTx/>
              <a:buNone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  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这是一篇很有教育意义的神话传说。炎帝之女女娃因游玩东海而被淹死，变成小鸟，决心口衔高山木石，去填塞大海，这种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至死不屈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的精神和顽强的毅力，象征着劳动人民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征服自然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的强烈愿望和坚强决心。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课堂小结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603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98525" y="1788319"/>
            <a:ext cx="3098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25605" name="Text Box 9"/>
          <p:cNvSpPr txBox="1">
            <a:spLocks noChangeArrowheads="1"/>
          </p:cNvSpPr>
          <p:nvPr/>
        </p:nvSpPr>
        <p:spPr bwMode="auto">
          <a:xfrm>
            <a:off x="1268895" y="387935"/>
            <a:ext cx="5902960" cy="3969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        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精卫填海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鸠山之巅高又高，茂密柘林有奇鸟。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此鸟名唤小精卫，头戴彩冠红指爪。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本是炎帝小爱女，春日结伴看海潮。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一个恶浪扑面来，冤魂化作精卫鸟。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从此精卫衔木石，奋飞不息穿波涛。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沧海无边恨无限，发誓填出康庄道。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7" name="Text Box 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124200" y="473869"/>
            <a:ext cx="14351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说一说 </a:t>
            </a:r>
            <a:endParaRPr lang="zh-CN" altLang="en-US" sz="28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6628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19200" y="1543051"/>
            <a:ext cx="7010400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多少年过去了，精卫还在为自己的填海大业奔忙着。你想对精卫鸟说句什么话？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 smtClean="0">
                <a:solidFill>
                  <a:schemeClr val="accent1"/>
                </a:solidFill>
                <a:latin typeface="幼圆" charset="0"/>
                <a:ea typeface="幼圆" charset="0"/>
              </a:rPr>
              <a:t>拓展延伸</a:t>
            </a:r>
            <a:endParaRPr lang="zh-CN" altLang="en-US" sz="2000" b="1" dirty="0" smtClean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新课导入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1999" y="943041"/>
            <a:ext cx="3259828" cy="3814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4050817" y="779408"/>
            <a:ext cx="4536592" cy="2906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509384" y="316482"/>
            <a:ext cx="2195889" cy="1962284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33435" y="1615466"/>
            <a:ext cx="5671430" cy="102006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54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70" name="图片 14340" descr="a2_85_08_01300000164141121074086435922_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26" y="840271"/>
            <a:ext cx="3551583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文本框 1434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495800" y="722244"/>
            <a:ext cx="464820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dk1"/>
                </a:solidFill>
                <a:latin typeface="幼圆" charset="0"/>
                <a:ea typeface="幼圆" charset="0"/>
              </a:rPr>
              <a:t>《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</a:rPr>
              <a:t>山海经</a:t>
            </a:r>
            <a:r>
              <a:rPr lang="en-US" altLang="zh-CN" dirty="0">
                <a:solidFill>
                  <a:schemeClr val="dk1"/>
                </a:solidFill>
                <a:latin typeface="幼圆" charset="0"/>
                <a:ea typeface="幼圆" charset="0"/>
              </a:rPr>
              <a:t>》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</a:rPr>
              <a:t>是我国第一部描述山川、物产、风情的大型地理著作，又是我国古代第一部神话传说的大汇编</a:t>
            </a:r>
            <a:r>
              <a:rPr lang="zh-CN" altLang="en-US" sz="4000" dirty="0">
                <a:solidFill>
                  <a:schemeClr val="dk1"/>
                </a:solidFill>
                <a:latin typeface="幼圆" charset="0"/>
                <a:ea typeface="幼圆" charset="0"/>
              </a:rPr>
              <a:t>。</a:t>
            </a:r>
            <a:endParaRPr lang="zh-CN" altLang="en-US" sz="40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文常知识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316" name="文本框 13315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85801" y="1118152"/>
            <a:ext cx="7453313" cy="240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ct val="50000"/>
              </a:spcBef>
            </a:pPr>
            <a:r>
              <a:rPr lang="en-US" altLang="zh-CN" sz="3600" dirty="0">
                <a:solidFill>
                  <a:schemeClr val="dk1"/>
                </a:solidFill>
                <a:latin typeface="幼圆" charset="0"/>
                <a:cs typeface="幼圆" charset="0"/>
              </a:rPr>
              <a:t>                        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精卫填海　　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algn="just" eaLnBrk="1" hangingPunct="1">
              <a:lnSpc>
                <a:spcPct val="125000"/>
              </a:lnSpc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 炎帝之少女，名曰女娃。女娃游于东海，溺而不返，故为精卫。常衔西山之木石，以堙于东海。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整体感知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046559" y="848917"/>
            <a:ext cx="3969941" cy="5302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少女  女娃   精卫 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5201" y="2038349"/>
            <a:ext cx="3778251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游  溺  返  衔  湮 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46700" y="850899"/>
            <a:ext cx="2444750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炎帝  名曰 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3799" y="2038351"/>
            <a:ext cx="3975101" cy="53022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0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溺而不返   堙于东海</a:t>
            </a:r>
            <a:endParaRPr lang="zh-CN" altLang="en-US" sz="30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388" name="Text Box 4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898525" y="1788319"/>
            <a:ext cx="309880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zh-CN">
              <a:solidFill>
                <a:schemeClr val="dk1"/>
              </a:solidFill>
              <a:latin typeface="幼圆" charset="0"/>
              <a:cs typeface="幼圆" charset="0"/>
            </a:endParaRPr>
          </a:p>
        </p:txBody>
      </p:sp>
      <p:sp>
        <p:nvSpPr>
          <p:cNvPr id="16390" name="Text Box 6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66800" y="1200150"/>
            <a:ext cx="784860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炎帝之少女（这，指精卫鸟）  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溺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而不返（淹没）   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故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为精卫（所以）   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eaLnBrk="1" hangingPunct="1"/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以</a:t>
            </a:r>
            <a:r>
              <a:rPr lang="zh-CN" altLang="en-US" u="sng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堙</a:t>
            </a:r>
            <a:r>
              <a:rPr lang="zh-CN" altLang="en-US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于东海（填塞）</a:t>
            </a:r>
            <a:endParaRPr lang="zh-CN" altLang="en-US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7411" name="文本占位符 23554"/>
          <p:cNvSpPr>
            <a:spLocks noGrp="1" noChangeArrowheads="1"/>
          </p:cNvSpPr>
          <p:nvPr>
            <p:ph idx="4294967295"/>
            <p:custDataLst>
              <p:tags r:id="rId10"/>
            </p:custDataLst>
          </p:nvPr>
        </p:nvSpPr>
        <p:spPr>
          <a:xfrm>
            <a:off x="457200" y="1085023"/>
            <a:ext cx="8368748" cy="2890630"/>
          </a:xfrm>
        </p:spPr>
        <p:txBody>
          <a:bodyPr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1.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炎帝：传说中原始社会的部落首领。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2.  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曰：叫做。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3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．少女：小女儿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4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．东海：中国东部的大海。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5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．溺（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nì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）：淹没。衔（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xián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）：用嘴含或叼。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6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．堙（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yīn</a:t>
            </a:r>
            <a:r>
              <a:rPr lang="en-US" altLang="zh-CN" sz="28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）：填塞。</a:t>
            </a:r>
            <a:endParaRPr lang="en-US" altLang="zh-CN" sz="2800" dirty="0" smtClean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字词梳理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4" name="矩形 43011"/>
          <p:cNvSpPr>
            <a:spLocks noRot="1" noChangeArrowheads="1"/>
          </p:cNvSpPr>
          <p:nvPr/>
        </p:nvSpPr>
        <p:spPr bwMode="auto">
          <a:xfrm>
            <a:off x="304800" y="857251"/>
            <a:ext cx="8540750" cy="3145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20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anose="05000000000000000000" pitchFamily="2" charset="2"/>
              <a:buNone/>
            </a:pP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女娃游于东海，溺而不返，故为精卫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r>
              <a:rPr lang="zh-CN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常衔西山之木石，以堙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于东海。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5" name="矩形 43012"/>
          <p:cNvSpPr>
            <a:spLocks noChangeArrowheads="1"/>
          </p:cNvSpPr>
          <p:nvPr/>
        </p:nvSpPr>
        <p:spPr bwMode="auto">
          <a:xfrm>
            <a:off x="3339408" y="709940"/>
            <a:ext cx="53848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nì</a:t>
            </a:r>
            <a:endParaRPr lang="en-US" altLang="zh-CN" sz="2800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436" name="矩形 43013"/>
          <p:cNvSpPr>
            <a:spLocks noChangeArrowheads="1"/>
          </p:cNvSpPr>
          <p:nvPr/>
        </p:nvSpPr>
        <p:spPr bwMode="auto">
          <a:xfrm>
            <a:off x="1961184" y="1600200"/>
            <a:ext cx="1143000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yīn</a:t>
            </a:r>
            <a:endParaRPr lang="en-US" altLang="zh-CN" sz="2800" dirty="0" err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标注 4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289175" y="571500"/>
            <a:ext cx="1143000" cy="400050"/>
          </a:xfrm>
          <a:prstGeom prst="wedgeRectCallout">
            <a:avLst>
              <a:gd name="adj1" fmla="val 62222"/>
              <a:gd name="adj2" fmla="val 121130"/>
            </a:avLst>
          </a:prstGeom>
          <a:solidFill>
            <a:srgbClr val="FFFF00"/>
          </a:solidFill>
          <a:ln w="9525">
            <a:solidFill>
              <a:schemeClr val="dk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</a:rPr>
              <a:t>淹没。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矩形标注 5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3104184" y="1600200"/>
            <a:ext cx="2133600" cy="400050"/>
          </a:xfrm>
          <a:prstGeom prst="wedgeRectCallout">
            <a:avLst>
              <a:gd name="adj1" fmla="val -71505"/>
              <a:gd name="adj2" fmla="val 112204"/>
            </a:avLst>
          </a:prstGeom>
          <a:solidFill>
            <a:srgbClr val="FFFF00"/>
          </a:solidFill>
          <a:ln w="9525">
            <a:solidFill>
              <a:schemeClr val="dk1"/>
            </a:solidFill>
            <a:miter lim="800000"/>
          </a:ln>
        </p:spPr>
        <p:txBody>
          <a:bodyPr anchor="ctr"/>
          <a:lstStyle/>
          <a:p>
            <a:pPr algn="ctr"/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填塞（</a:t>
            </a:r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s</a:t>
            </a:r>
            <a:r>
              <a:rPr lang="en-US" altLang="en-US" sz="2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ā</a:t>
            </a:r>
            <a:r>
              <a:rPr lang="en-US" altLang="zh-CN" sz="2800" dirty="0" err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i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）。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2"/>
            </p:custDataLst>
          </p:nvPr>
        </p:nvSpPr>
        <p:spPr>
          <a:xfrm>
            <a:off x="523185" y="2690191"/>
            <a:ext cx="8335617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（有一次）女娃去东海游玩，淹死在了大海里就再也没有返还，所以化成了精卫鸟。（为了报仇）（它）常常叼衔西山上的树枝和石块，用来填塞东海（想把它填平）。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文章翻译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6" grpId="0" bldLvl="0" animBg="1"/>
      <p:bldP spid="6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8281988" y="4321969"/>
            <a:ext cx="742474" cy="84343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15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61" name="Text Box 6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46922" y="1438690"/>
            <a:ext cx="7162800" cy="206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32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dirty="0">
                <a:solidFill>
                  <a:schemeClr val="dk1"/>
                </a:solidFill>
                <a:latin typeface="幼圆" charset="0"/>
                <a:ea typeface="幼圆" charset="0"/>
              </a:rPr>
              <a:t>炎帝之少女，名曰女娃。女娃游于东海，溺而不返，故为精卫，常衔西山之木石，以堙于东海。</a:t>
            </a:r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 eaLnBrk="1" hangingPunct="1"/>
            <a:endParaRPr lang="zh-CN" altLang="en-US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9462" name="WordArt 8"/>
          <p:cNvSpPr>
            <a:spLocks noChangeArrowheads="1" noChangeShapeType="1" noTextEdit="1"/>
          </p:cNvSpPr>
          <p:nvPr/>
        </p:nvSpPr>
        <p:spPr bwMode="auto">
          <a:xfrm>
            <a:off x="2968487" y="650081"/>
            <a:ext cx="2438400" cy="5500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200" kern="10" dirty="0">
                <a:ln w="19050">
                  <a:solidFill>
                    <a:srgbClr val="000000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幼圆" charset="0"/>
                <a:ea typeface="幼圆" charset="0"/>
              </a:rPr>
              <a:t>精卫填海</a:t>
            </a:r>
            <a:endParaRPr lang="zh-CN" altLang="en-US" sz="3200" kern="10" dirty="0">
              <a:ln w="19050">
                <a:solidFill>
                  <a:srgbClr val="000000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幼圆" charset="0"/>
              <a:ea typeface="幼圆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8871" y="153171"/>
            <a:ext cx="1436742" cy="37592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2000" b="1" dirty="0">
                <a:solidFill>
                  <a:schemeClr val="accent1"/>
                </a:solidFill>
                <a:latin typeface="幼圆" charset="0"/>
                <a:ea typeface="幼圆" charset="0"/>
              </a:rPr>
              <a:t>细读感悟</a:t>
            </a:r>
            <a:endParaRPr lang="zh-CN" altLang="en-US" sz="2000" b="1" dirty="0">
              <a:solidFill>
                <a:schemeClr val="accent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741146a2-2e61-40a6-8948-384536513198}"/>
  <p:tag name="KSO_WM_UNIT_TYPE" val="i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UNIT_PLACING_PICTURE_USER_VIEWPORT" val="{&quot;height&quot;:3090.2110236220474,&quot;width&quot;:3458.0929133858267}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4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48.xml><?xml version="1.0" encoding="utf-8"?>
<p:tagLst xmlns:p="http://schemas.openxmlformats.org/presentationml/2006/main">
  <p:tag name="COMMONDATA" val="eyJoZGlkIjoiZWE3NjZlYjJkMjNiZjRmNDUwNDg2MDIyMjNiOTJhMjAifQ==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1188</Words>
  <Application>WPS 演示</Application>
  <PresentationFormat>全屏显示(16:9)</PresentationFormat>
  <Paragraphs>132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8" baseType="lpstr">
      <vt:lpstr>Arial</vt:lpstr>
      <vt:lpstr>宋体</vt:lpstr>
      <vt:lpstr>Wingdings</vt:lpstr>
      <vt:lpstr>黑体</vt:lpstr>
      <vt:lpstr>Songti SC Black</vt:lpstr>
      <vt:lpstr>Times New Roman</vt:lpstr>
      <vt:lpstr>微软雅黑</vt:lpstr>
      <vt:lpstr>等线</vt:lpstr>
      <vt:lpstr>等线 Light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1_Office 主题​​</vt:lpstr>
      <vt:lpstr>4_Office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35</cp:revision>
  <dcterms:created xsi:type="dcterms:W3CDTF">2020-06-05T01:16:00Z</dcterms:created>
  <dcterms:modified xsi:type="dcterms:W3CDTF">2022-05-27T02:10:52Z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5405DFABF3DC43EAA6233880DC0D14B0</vt:lpwstr>
  </property>
</Properties>
</file>