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30"/>
  </p:handoutMasterIdLst>
  <p:sldIdLst>
    <p:sldId id="580" r:id="rId4"/>
    <p:sldId id="581" r:id="rId5"/>
    <p:sldId id="582" r:id="rId7"/>
    <p:sldId id="583" r:id="rId8"/>
    <p:sldId id="584" r:id="rId9"/>
    <p:sldId id="585" r:id="rId10"/>
    <p:sldId id="586" r:id="rId11"/>
    <p:sldId id="587" r:id="rId12"/>
    <p:sldId id="588" r:id="rId13"/>
    <p:sldId id="589" r:id="rId14"/>
    <p:sldId id="590" r:id="rId15"/>
    <p:sldId id="591" r:id="rId16"/>
    <p:sldId id="592" r:id="rId17"/>
    <p:sldId id="593" r:id="rId18"/>
    <p:sldId id="594" r:id="rId19"/>
    <p:sldId id="595" r:id="rId20"/>
    <p:sldId id="596" r:id="rId21"/>
    <p:sldId id="597" r:id="rId22"/>
    <p:sldId id="598" r:id="rId23"/>
    <p:sldId id="599" r:id="rId24"/>
    <p:sldId id="600" r:id="rId25"/>
    <p:sldId id="601" r:id="rId26"/>
    <p:sldId id="602" r:id="rId27"/>
    <p:sldId id="603" r:id="rId28"/>
    <p:sldId id="604" r:id="rId29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FE0DC8"/>
    <a:srgbClr val="F5D2ED"/>
    <a:srgbClr val="FFFAD6"/>
    <a:srgbClr val="FCB9F9"/>
    <a:srgbClr val="F990F3"/>
    <a:srgbClr val="E72B4E"/>
    <a:srgbClr val="CEFFFF"/>
    <a:srgbClr val="FFF6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503" autoAdjust="0"/>
    <p:restoredTop sz="94660"/>
  </p:normalViewPr>
  <p:slideViewPr>
    <p:cSldViewPr snapToGrid="0">
      <p:cViewPr varScale="1">
        <p:scale>
          <a:sx n="54" d="100"/>
          <a:sy n="54" d="100"/>
        </p:scale>
        <p:origin x="60" y="5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5" Type="http://schemas.openxmlformats.org/officeDocument/2006/relationships/tags" Target="tags/tag490.xml"/><Relationship Id="rId34" Type="http://schemas.openxmlformats.org/officeDocument/2006/relationships/commentAuthors" Target="commentAuthors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28.xml"/><Relationship Id="rId11" Type="http://schemas.openxmlformats.org/officeDocument/2006/relationships/image" Target="../media/image15.png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39.xm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tags" Target="../tags/tag34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" Type="http://schemas.openxmlformats.org/officeDocument/2006/relationships/tags" Target="../tags/tag35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61.xml"/><Relationship Id="rId10" Type="http://schemas.openxmlformats.org/officeDocument/2006/relationships/tags" Target="../tags/tag360.xml"/><Relationship Id="rId1" Type="http://schemas.openxmlformats.org/officeDocument/2006/relationships/tags" Target="../tags/tag35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tags" Target="../tags/tag369.xml"/><Relationship Id="rId7" Type="http://schemas.openxmlformats.org/officeDocument/2006/relationships/tags" Target="../tags/tag368.xml"/><Relationship Id="rId6" Type="http://schemas.openxmlformats.org/officeDocument/2006/relationships/tags" Target="../tags/tag367.xml"/><Relationship Id="rId5" Type="http://schemas.openxmlformats.org/officeDocument/2006/relationships/tags" Target="../tags/tag366.xml"/><Relationship Id="rId4" Type="http://schemas.openxmlformats.org/officeDocument/2006/relationships/tags" Target="../tags/tag365.xml"/><Relationship Id="rId3" Type="http://schemas.openxmlformats.org/officeDocument/2006/relationships/tags" Target="../tags/tag364.xml"/><Relationship Id="rId2" Type="http://schemas.openxmlformats.org/officeDocument/2006/relationships/tags" Target="../tags/tag363.xml"/><Relationship Id="rId18" Type="http://schemas.openxmlformats.org/officeDocument/2006/relationships/slideLayout" Target="../slideLayouts/slideLayout10.xml"/><Relationship Id="rId17" Type="http://schemas.openxmlformats.org/officeDocument/2006/relationships/tags" Target="../tags/tag372.xml"/><Relationship Id="rId16" Type="http://schemas.openxmlformats.org/officeDocument/2006/relationships/image" Target="../media/image15.png"/><Relationship Id="rId15" Type="http://schemas.openxmlformats.org/officeDocument/2006/relationships/tags" Target="../tags/tag371.xml"/><Relationship Id="rId14" Type="http://schemas.openxmlformats.org/officeDocument/2006/relationships/image" Target="../media/image10.png"/><Relationship Id="rId13" Type="http://schemas.openxmlformats.org/officeDocument/2006/relationships/image" Target="../media/image19.png"/><Relationship Id="rId12" Type="http://schemas.openxmlformats.org/officeDocument/2006/relationships/image" Target="../media/image18.png"/><Relationship Id="rId11" Type="http://schemas.openxmlformats.org/officeDocument/2006/relationships/image" Target="../media/image17.png"/><Relationship Id="rId10" Type="http://schemas.openxmlformats.org/officeDocument/2006/relationships/image" Target="../media/image16.png"/><Relationship Id="rId1" Type="http://schemas.openxmlformats.org/officeDocument/2006/relationships/tags" Target="../tags/tag36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" Type="http://schemas.openxmlformats.org/officeDocument/2006/relationships/tags" Target="../tags/tag374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1.xml"/><Relationship Id="rId8" Type="http://schemas.openxmlformats.org/officeDocument/2006/relationships/tags" Target="../tags/tag390.xml"/><Relationship Id="rId7" Type="http://schemas.openxmlformats.org/officeDocument/2006/relationships/tags" Target="../tags/tag389.xml"/><Relationship Id="rId6" Type="http://schemas.openxmlformats.org/officeDocument/2006/relationships/tags" Target="../tags/tag388.xml"/><Relationship Id="rId5" Type="http://schemas.openxmlformats.org/officeDocument/2006/relationships/tags" Target="../tags/tag387.xml"/><Relationship Id="rId4" Type="http://schemas.openxmlformats.org/officeDocument/2006/relationships/tags" Target="../tags/tag386.xml"/><Relationship Id="rId3" Type="http://schemas.openxmlformats.org/officeDocument/2006/relationships/tags" Target="../tags/tag385.xml"/><Relationship Id="rId2" Type="http://schemas.openxmlformats.org/officeDocument/2006/relationships/tags" Target="../tags/tag384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92.xml"/><Relationship Id="rId1" Type="http://schemas.openxmlformats.org/officeDocument/2006/relationships/tags" Target="../tags/tag38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tags" Target="../tags/tag395.xml"/><Relationship Id="rId2" Type="http://schemas.openxmlformats.org/officeDocument/2006/relationships/tags" Target="../tags/tag394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04.xml"/><Relationship Id="rId11" Type="http://schemas.openxmlformats.org/officeDocument/2006/relationships/tags" Target="../tags/tag403.xml"/><Relationship Id="rId10" Type="http://schemas.openxmlformats.org/officeDocument/2006/relationships/tags" Target="../tags/tag402.xml"/><Relationship Id="rId1" Type="http://schemas.openxmlformats.org/officeDocument/2006/relationships/tags" Target="../tags/tag393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3.xml"/><Relationship Id="rId8" Type="http://schemas.openxmlformats.org/officeDocument/2006/relationships/tags" Target="../tags/tag412.xml"/><Relationship Id="rId7" Type="http://schemas.openxmlformats.org/officeDocument/2006/relationships/tags" Target="../tags/tag411.xml"/><Relationship Id="rId6" Type="http://schemas.openxmlformats.org/officeDocument/2006/relationships/tags" Target="../tags/tag410.xml"/><Relationship Id="rId5" Type="http://schemas.openxmlformats.org/officeDocument/2006/relationships/tags" Target="../tags/tag409.xml"/><Relationship Id="rId4" Type="http://schemas.openxmlformats.org/officeDocument/2006/relationships/tags" Target="../tags/tag408.xml"/><Relationship Id="rId3" Type="http://schemas.openxmlformats.org/officeDocument/2006/relationships/tags" Target="../tags/tag407.xml"/><Relationship Id="rId2" Type="http://schemas.openxmlformats.org/officeDocument/2006/relationships/tags" Target="../tags/tag40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15.xml"/><Relationship Id="rId10" Type="http://schemas.openxmlformats.org/officeDocument/2006/relationships/tags" Target="../tags/tag414.xml"/><Relationship Id="rId1" Type="http://schemas.openxmlformats.org/officeDocument/2006/relationships/tags" Target="../tags/tag40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4.xml"/><Relationship Id="rId8" Type="http://schemas.openxmlformats.org/officeDocument/2006/relationships/tags" Target="../tags/tag423.xml"/><Relationship Id="rId7" Type="http://schemas.openxmlformats.org/officeDocument/2006/relationships/tags" Target="../tags/tag422.xml"/><Relationship Id="rId6" Type="http://schemas.openxmlformats.org/officeDocument/2006/relationships/tags" Target="../tags/tag421.xml"/><Relationship Id="rId5" Type="http://schemas.openxmlformats.org/officeDocument/2006/relationships/tags" Target="../tags/tag420.xml"/><Relationship Id="rId4" Type="http://schemas.openxmlformats.org/officeDocument/2006/relationships/tags" Target="../tags/tag419.xml"/><Relationship Id="rId3" Type="http://schemas.openxmlformats.org/officeDocument/2006/relationships/tags" Target="../tags/tag418.xml"/><Relationship Id="rId2" Type="http://schemas.openxmlformats.org/officeDocument/2006/relationships/tags" Target="../tags/tag41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25.xml"/><Relationship Id="rId10" Type="http://schemas.openxmlformats.org/officeDocument/2006/relationships/image" Target="../media/image20.png"/><Relationship Id="rId1" Type="http://schemas.openxmlformats.org/officeDocument/2006/relationships/tags" Target="../tags/tag41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41.xml"/><Relationship Id="rId11" Type="http://schemas.openxmlformats.org/officeDocument/2006/relationships/image" Target="../media/image10.png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3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tags" Target="../tags/tag42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35.xml"/><Relationship Id="rId1" Type="http://schemas.openxmlformats.org/officeDocument/2006/relationships/tags" Target="../tags/tag426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44.xml"/><Relationship Id="rId8" Type="http://schemas.openxmlformats.org/officeDocument/2006/relationships/tags" Target="../tags/tag443.xml"/><Relationship Id="rId7" Type="http://schemas.openxmlformats.org/officeDocument/2006/relationships/tags" Target="../tags/tag442.xml"/><Relationship Id="rId6" Type="http://schemas.openxmlformats.org/officeDocument/2006/relationships/tags" Target="../tags/tag441.xml"/><Relationship Id="rId5" Type="http://schemas.openxmlformats.org/officeDocument/2006/relationships/tags" Target="../tags/tag440.xml"/><Relationship Id="rId4" Type="http://schemas.openxmlformats.org/officeDocument/2006/relationships/tags" Target="../tags/tag439.xml"/><Relationship Id="rId3" Type="http://schemas.openxmlformats.org/officeDocument/2006/relationships/tags" Target="../tags/tag438.xml"/><Relationship Id="rId2" Type="http://schemas.openxmlformats.org/officeDocument/2006/relationships/tags" Target="../tags/tag43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45.xml"/><Relationship Id="rId1" Type="http://schemas.openxmlformats.org/officeDocument/2006/relationships/tags" Target="../tags/tag436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54.xml"/><Relationship Id="rId8" Type="http://schemas.openxmlformats.org/officeDocument/2006/relationships/tags" Target="../tags/tag453.xml"/><Relationship Id="rId7" Type="http://schemas.openxmlformats.org/officeDocument/2006/relationships/tags" Target="../tags/tag452.xml"/><Relationship Id="rId6" Type="http://schemas.openxmlformats.org/officeDocument/2006/relationships/tags" Target="../tags/tag451.xml"/><Relationship Id="rId5" Type="http://schemas.openxmlformats.org/officeDocument/2006/relationships/tags" Target="../tags/tag450.xml"/><Relationship Id="rId4" Type="http://schemas.openxmlformats.org/officeDocument/2006/relationships/tags" Target="../tags/tag449.xml"/><Relationship Id="rId3" Type="http://schemas.openxmlformats.org/officeDocument/2006/relationships/tags" Target="../tags/tag448.xml"/><Relationship Id="rId2" Type="http://schemas.openxmlformats.org/officeDocument/2006/relationships/tags" Target="../tags/tag447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456.xml"/><Relationship Id="rId13" Type="http://schemas.openxmlformats.org/officeDocument/2006/relationships/image" Target="../media/image22.jpeg"/><Relationship Id="rId12" Type="http://schemas.openxmlformats.org/officeDocument/2006/relationships/image" Target="../media/image10.png"/><Relationship Id="rId11" Type="http://schemas.openxmlformats.org/officeDocument/2006/relationships/image" Target="../media/image21.png"/><Relationship Id="rId10" Type="http://schemas.openxmlformats.org/officeDocument/2006/relationships/tags" Target="../tags/tag455.xml"/><Relationship Id="rId1" Type="http://schemas.openxmlformats.org/officeDocument/2006/relationships/tags" Target="../tags/tag44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65.xml"/><Relationship Id="rId8" Type="http://schemas.openxmlformats.org/officeDocument/2006/relationships/tags" Target="../tags/tag464.xml"/><Relationship Id="rId7" Type="http://schemas.openxmlformats.org/officeDocument/2006/relationships/tags" Target="../tags/tag463.xml"/><Relationship Id="rId6" Type="http://schemas.openxmlformats.org/officeDocument/2006/relationships/tags" Target="../tags/tag462.xml"/><Relationship Id="rId5" Type="http://schemas.openxmlformats.org/officeDocument/2006/relationships/tags" Target="../tags/tag461.xml"/><Relationship Id="rId4" Type="http://schemas.openxmlformats.org/officeDocument/2006/relationships/tags" Target="../tags/tag460.xml"/><Relationship Id="rId3" Type="http://schemas.openxmlformats.org/officeDocument/2006/relationships/tags" Target="../tags/tag459.xml"/><Relationship Id="rId2" Type="http://schemas.openxmlformats.org/officeDocument/2006/relationships/tags" Target="../tags/tag45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67.xml"/><Relationship Id="rId10" Type="http://schemas.openxmlformats.org/officeDocument/2006/relationships/tags" Target="../tags/tag466.xml"/><Relationship Id="rId1" Type="http://schemas.openxmlformats.org/officeDocument/2006/relationships/tags" Target="../tags/tag45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6.xml"/><Relationship Id="rId8" Type="http://schemas.openxmlformats.org/officeDocument/2006/relationships/tags" Target="../tags/tag475.xml"/><Relationship Id="rId7" Type="http://schemas.openxmlformats.org/officeDocument/2006/relationships/tags" Target="../tags/tag474.xml"/><Relationship Id="rId6" Type="http://schemas.openxmlformats.org/officeDocument/2006/relationships/tags" Target="../tags/tag473.xml"/><Relationship Id="rId5" Type="http://schemas.openxmlformats.org/officeDocument/2006/relationships/tags" Target="../tags/tag472.xml"/><Relationship Id="rId4" Type="http://schemas.openxmlformats.org/officeDocument/2006/relationships/tags" Target="../tags/tag471.xml"/><Relationship Id="rId3" Type="http://schemas.openxmlformats.org/officeDocument/2006/relationships/tags" Target="../tags/tag470.xml"/><Relationship Id="rId2" Type="http://schemas.openxmlformats.org/officeDocument/2006/relationships/tags" Target="../tags/tag46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78.xml"/><Relationship Id="rId10" Type="http://schemas.openxmlformats.org/officeDocument/2006/relationships/tags" Target="../tags/tag477.xml"/><Relationship Id="rId1" Type="http://schemas.openxmlformats.org/officeDocument/2006/relationships/tags" Target="../tags/tag468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87.xml"/><Relationship Id="rId8" Type="http://schemas.openxmlformats.org/officeDocument/2006/relationships/tags" Target="../tags/tag486.xml"/><Relationship Id="rId7" Type="http://schemas.openxmlformats.org/officeDocument/2006/relationships/tags" Target="../tags/tag485.xml"/><Relationship Id="rId6" Type="http://schemas.openxmlformats.org/officeDocument/2006/relationships/tags" Target="../tags/tag484.xml"/><Relationship Id="rId5" Type="http://schemas.openxmlformats.org/officeDocument/2006/relationships/tags" Target="../tags/tag483.xml"/><Relationship Id="rId4" Type="http://schemas.openxmlformats.org/officeDocument/2006/relationships/tags" Target="../tags/tag482.xml"/><Relationship Id="rId3" Type="http://schemas.openxmlformats.org/officeDocument/2006/relationships/tags" Target="../tags/tag481.xml"/><Relationship Id="rId2" Type="http://schemas.openxmlformats.org/officeDocument/2006/relationships/tags" Target="../tags/tag480.xml"/><Relationship Id="rId13" Type="http://schemas.openxmlformats.org/officeDocument/2006/relationships/notesSlide" Target="../notesSlides/notesSlide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89.xml"/><Relationship Id="rId10" Type="http://schemas.openxmlformats.org/officeDocument/2006/relationships/tags" Target="../tags/tag488.xml"/><Relationship Id="rId1" Type="http://schemas.openxmlformats.org/officeDocument/2006/relationships/tags" Target="../tags/tag47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3.xml"/><Relationship Id="rId8" Type="http://schemas.openxmlformats.org/officeDocument/2006/relationships/tags" Target="../tags/tag282.xml"/><Relationship Id="rId7" Type="http://schemas.openxmlformats.org/officeDocument/2006/relationships/tags" Target="../tags/tag281.xml"/><Relationship Id="rId6" Type="http://schemas.openxmlformats.org/officeDocument/2006/relationships/tags" Target="../tags/tag280.xml"/><Relationship Id="rId5" Type="http://schemas.openxmlformats.org/officeDocument/2006/relationships/tags" Target="../tags/tag279.xml"/><Relationship Id="rId4" Type="http://schemas.openxmlformats.org/officeDocument/2006/relationships/tags" Target="../tags/tag278.xml"/><Relationship Id="rId3" Type="http://schemas.openxmlformats.org/officeDocument/2006/relationships/tags" Target="../tags/tag277.xml"/><Relationship Id="rId2" Type="http://schemas.openxmlformats.org/officeDocument/2006/relationships/tags" Target="../tags/tag27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85.xml"/><Relationship Id="rId10" Type="http://schemas.openxmlformats.org/officeDocument/2006/relationships/tags" Target="../tags/tag284.xml"/><Relationship Id="rId1" Type="http://schemas.openxmlformats.org/officeDocument/2006/relationships/tags" Target="../tags/tag27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4.xml"/><Relationship Id="rId8" Type="http://schemas.openxmlformats.org/officeDocument/2006/relationships/tags" Target="../tags/tag293.xml"/><Relationship Id="rId7" Type="http://schemas.openxmlformats.org/officeDocument/2006/relationships/tags" Target="../tags/tag292.xml"/><Relationship Id="rId6" Type="http://schemas.openxmlformats.org/officeDocument/2006/relationships/tags" Target="../tags/tag291.xml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" Type="http://schemas.openxmlformats.org/officeDocument/2006/relationships/tags" Target="../tags/tag287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96.xml"/><Relationship Id="rId11" Type="http://schemas.openxmlformats.org/officeDocument/2006/relationships/image" Target="../media/image11.png"/><Relationship Id="rId10" Type="http://schemas.openxmlformats.org/officeDocument/2006/relationships/tags" Target="../tags/tag295.xml"/><Relationship Id="rId1" Type="http://schemas.openxmlformats.org/officeDocument/2006/relationships/tags" Target="../tags/tag28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07.xml"/><Relationship Id="rId11" Type="http://schemas.openxmlformats.org/officeDocument/2006/relationships/tags" Target="../tags/tag306.xml"/><Relationship Id="rId10" Type="http://schemas.openxmlformats.org/officeDocument/2006/relationships/image" Target="../media/image12.png"/><Relationship Id="rId1" Type="http://schemas.openxmlformats.org/officeDocument/2006/relationships/tags" Target="../tags/tag29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17.xml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image" Target="../media/image10.png"/><Relationship Id="rId1" Type="http://schemas.openxmlformats.org/officeDocument/2006/relationships/tags" Target="../tags/tag30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第七单元 语文园地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四年级上册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Rectangle 2"/>
          <p:cNvSpPr/>
          <p:nvPr>
            <p:custDataLst>
              <p:tags r:id="rId10"/>
            </p:custDataLst>
          </p:nvPr>
        </p:nvSpPr>
        <p:spPr>
          <a:xfrm flipH="1">
            <a:off x="2239645" y="1253490"/>
            <a:ext cx="9411970" cy="4479290"/>
          </a:xfrm>
          <a:prstGeom prst="wedgeRectCallout">
            <a:avLst>
              <a:gd name="adj1" fmla="val 56072"/>
              <a:gd name="adj2" fmla="val -5960"/>
            </a:avLst>
          </a:prstGeom>
          <a:noFill/>
          <a:ln w="28575" cap="flat" cmpd="sng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indent="1117600" fontAlgn="base">
              <a:lnSpc>
                <a:spcPct val="130000"/>
              </a:lnSpc>
              <a:spcBef>
                <a:spcPts val="600"/>
              </a:spcBef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有的文章写了不止一件事，如《为中华之崛起而读书》一共写了三件事，可以先弄清每件事讲了什么，然后把几件事连起来，就能把握文章的主要内容了。</a:t>
            </a:r>
            <a:endParaRPr lang="zh-CN" altLang="en-US" sz="4400" b="1" strike="noStrike" noProof="1">
              <a:solidFill>
                <a:schemeClr val="dk1"/>
              </a:solidFill>
              <a:uFillTx/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4" name="图片 3" descr="1343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flipH="1">
            <a:off x="-58335" y="2871311"/>
            <a:ext cx="2241136" cy="2241136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圆角矩形标注 2"/>
          <p:cNvSpPr/>
          <p:nvPr>
            <p:custDataLst>
              <p:tags r:id="rId10"/>
            </p:custDataLst>
          </p:nvPr>
        </p:nvSpPr>
        <p:spPr>
          <a:xfrm>
            <a:off x="1716405" y="1193165"/>
            <a:ext cx="9836785" cy="5072380"/>
          </a:xfrm>
          <a:prstGeom prst="wedgeRoundRectCallout">
            <a:avLst>
              <a:gd name="adj1" fmla="val -53674"/>
              <a:gd name="adj2" fmla="val 34208"/>
              <a:gd name="adj3" fmla="val 16667"/>
            </a:avLst>
          </a:prstGeom>
          <a:solidFill>
            <a:schemeClr val="lt1"/>
          </a:solidFill>
          <a:ln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8196" name="Rectangle 2"/>
          <p:cNvSpPr txBox="1"/>
          <p:nvPr/>
        </p:nvSpPr>
        <p:spPr>
          <a:xfrm>
            <a:off x="1994535" y="1082040"/>
            <a:ext cx="9630410" cy="493331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indent="1066800" eaLnBrk="0" fontAlgn="auto" hangingPunct="0">
              <a:lnSpc>
                <a:spcPct val="130000"/>
              </a:lnSpc>
              <a:spcBef>
                <a:spcPts val="600"/>
              </a:spcBef>
              <a:extLst>
                <a:ext uri="{35155182-B16C-46BC-9424-99874614C6A1}">
                  <wpsdc:indentchars xmlns:wpsdc="http://www.wps.cn/officeDocument/2017/drawingmlCustomData" val="200" checksum="1815653725"/>
                </a:ext>
              </a:extLst>
            </a:pPr>
            <a:r>
              <a:rPr lang="zh-CN" altLang="zh-CN" sz="4200" b="1" dirty="0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了解课文内容的步骤及方法：（1）可以抓住课文的题目。课题往往是最能直接体现文章主要内容的，如看到“观潮”这个题目，我们的脑海中自然会出现问题：谁在观潮？潮是什么样的？课文的主要脉络自然就呈现了。</a:t>
            </a:r>
            <a:endParaRPr lang="zh-CN" altLang="zh-CN" sz="4200" b="1" dirty="0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圆角矩形标注 2"/>
          <p:cNvSpPr/>
          <p:nvPr>
            <p:custDataLst>
              <p:tags r:id="rId10"/>
            </p:custDataLst>
          </p:nvPr>
        </p:nvSpPr>
        <p:spPr>
          <a:xfrm>
            <a:off x="1659890" y="1068705"/>
            <a:ext cx="10183495" cy="5157470"/>
          </a:xfrm>
          <a:prstGeom prst="wedgeRoundRectCallout">
            <a:avLst>
              <a:gd name="adj1" fmla="val -53351"/>
              <a:gd name="adj2" fmla="val 34804"/>
              <a:gd name="adj3" fmla="val 16667"/>
            </a:avLst>
          </a:prstGeom>
          <a:solidFill>
            <a:schemeClr val="lt1"/>
          </a:solidFill>
          <a:ln>
            <a:solidFill>
              <a:schemeClr val="dk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9220" name="Rectangle 2"/>
          <p:cNvSpPr txBox="1"/>
          <p:nvPr/>
        </p:nvSpPr>
        <p:spPr>
          <a:xfrm>
            <a:off x="1907540" y="1083945"/>
            <a:ext cx="9839960" cy="483362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indent="-342900" eaLnBrk="0" hangingPunct="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  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  </a:t>
            </a:r>
            <a:r>
              <a:rPr lang="zh-CN" altLang="zh-CN" sz="3600" b="1" dirty="0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（2）理清事情的起因、经过、结果，也能帮我们把握文章的主要内容。例如《女娲补天》这篇课文，起因是天塌了、地裂了，人们生活在水深火热之中；经过是女娲寻找、冶炼五彩石，把天补上了；结果是那天边五彩的云霞就是女娲补天的地方，把起因、经过、结果串联起来，就是文章的主要内容了。</a:t>
            </a:r>
            <a:endParaRPr lang="zh-CN" altLang="zh-CN" sz="3600" b="1" dirty="0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圆角矩形标注 5"/>
          <p:cNvSpPr/>
          <p:nvPr>
            <p:custDataLst>
              <p:tags r:id="rId10"/>
            </p:custDataLst>
          </p:nvPr>
        </p:nvSpPr>
        <p:spPr>
          <a:xfrm>
            <a:off x="2129155" y="962025"/>
            <a:ext cx="9029700" cy="5381625"/>
          </a:xfrm>
          <a:prstGeom prst="wedgeRoundRectCallout">
            <a:avLst>
              <a:gd name="adj1" fmla="val -56697"/>
              <a:gd name="adj2" fmla="val 41630"/>
              <a:gd name="adj3" fmla="val 16667"/>
            </a:avLst>
          </a:prstGeom>
          <a:solidFill>
            <a:srgbClr val="FFF0C1"/>
          </a:solidFill>
          <a:ln w="22225" cmpd="sng">
            <a:solidFill>
              <a:srgbClr val="FF00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  <p:sp>
        <p:nvSpPr>
          <p:cNvPr id="10243" name="矩形 1"/>
          <p:cNvSpPr/>
          <p:nvPr/>
        </p:nvSpPr>
        <p:spPr>
          <a:xfrm>
            <a:off x="2545715" y="1087120"/>
            <a:ext cx="8440420" cy="51314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 dirty="0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    </a:t>
            </a:r>
            <a:r>
              <a:rPr lang="zh-CN" altLang="en-US" sz="4200" b="1" dirty="0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（3）了解文章讲了几件事，每件事讲了什么，把几件事连起来，就可以把握文章的主要内容了。我们还可以通过抓住关键词语等方法来理解课文内容，阅读课文时，可结合课文内容灵活运用。</a:t>
            </a:r>
            <a:endParaRPr lang="zh-CN" altLang="en-US" sz="4200" b="1" dirty="0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991870" y="2205355"/>
            <a:ext cx="10208895" cy="2393315"/>
          </a:xfrm>
          <a:prstGeom prst="rect">
            <a:avLst/>
          </a:prstGeom>
          <a:noFill/>
          <a:ln w="25400" cmpd="sng">
            <a:noFill/>
            <a:prstDash val="sysDot"/>
          </a:ln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志存高远 精忠报国 大义凛然 英勇无畏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  <a:p>
            <a:pPr>
              <a:lnSpc>
                <a:spcPct val="17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视死如归 铁面无私 秉公执法 刚正不阿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6935" y="2205355"/>
            <a:ext cx="612140" cy="6000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27945" y="2242820"/>
            <a:ext cx="756920" cy="52514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18835" y="3420110"/>
            <a:ext cx="937895" cy="5511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03840" y="3349625"/>
            <a:ext cx="466090" cy="621665"/>
          </a:xfrm>
          <a:prstGeom prst="rect">
            <a:avLst/>
          </a:prstGeom>
        </p:spPr>
      </p:pic>
      <p:pic>
        <p:nvPicPr>
          <p:cNvPr id="6234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7" r="93993"/>
          <a:stretch>
            <a:fillRect/>
          </a:stretch>
        </p:blipFill>
        <p:spPr>
          <a:xfrm>
            <a:off x="3153410" y="273685"/>
            <a:ext cx="215900" cy="716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35" name="文本框 6"/>
          <p:cNvSpPr txBox="1"/>
          <p:nvPr/>
        </p:nvSpPr>
        <p:spPr>
          <a:xfrm>
            <a:off x="429895" y="283210"/>
            <a:ext cx="273558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chemeClr val="accent1"/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40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5"/>
            </p:custDataLst>
          </p:nvPr>
        </p:nvSpPr>
        <p:spPr>
          <a:xfrm>
            <a:off x="1498600" y="1349375"/>
            <a:ext cx="1011809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幼圆" charset="0"/>
              </a:rPr>
              <a:t>读一读，想想这些词语一般用来形容哪些人。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1275" name="文本框 6"/>
          <p:cNvSpPr/>
          <p:nvPr/>
        </p:nvSpPr>
        <p:spPr>
          <a:xfrm>
            <a:off x="1163320" y="4598670"/>
            <a:ext cx="8200390" cy="1874654"/>
          </a:xfrm>
          <a:prstGeom prst="wedgeRoundRectCallout">
            <a:avLst>
              <a:gd name="adj1" fmla="val 54986"/>
              <a:gd name="adj2" fmla="val -14467"/>
              <a:gd name="adj3" fmla="val 16667"/>
            </a:avLst>
          </a:prstGeom>
          <a:solidFill>
            <a:srgbClr val="DBFDFF"/>
          </a:solidFill>
          <a:ln w="9525" cap="flat" cmpd="sng">
            <a:solidFill>
              <a:srgbClr val="9BFEFB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这些词语一般用来形容志向远大、热爱祖国、坚强、正直的人。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7" name="图片 16" descr="1343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516317" y="4314296"/>
            <a:ext cx="2241136" cy="2241136"/>
          </a:xfrm>
          <a:prstGeom prst="rect">
            <a:avLst/>
          </a:prstGeom>
        </p:spPr>
      </p:pic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27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598170" y="1725930"/>
            <a:ext cx="10995660" cy="4490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</a:rPr>
              <a:t>志存高远：指立志很高远，有雄心壮志。</a:t>
            </a:r>
            <a:endParaRPr lang="en-US" altLang="zh-CN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</a:rPr>
              <a:t>精忠报国：为国家竭尽忠诚，牺牲一切。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</a:rPr>
              <a:t>大义凛然：威严不可侵犯的样子，形容为了正义事业坚强不屈。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</a:rPr>
              <a:t>英勇无畏：勇敢出众，无所畏惧。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词语解释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011555" y="1235075"/>
            <a:ext cx="10381615" cy="44900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视死如归：把死看作像回家一样，形容不怕死。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铁面无私：形容公正严明，不讲情面。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秉公执法：公正地执行法律。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刚正不阿：刚强正直，不阿谀奉迎。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800735" y="3002915"/>
            <a:ext cx="10532110" cy="3451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1397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</a:rPr>
              <a:t>围观的中国人都紧握着拳头，但这是在外国人的地盘里，谁又敢怎么样呢？</a:t>
            </a:r>
            <a:endParaRPr lang="zh-CN" altLang="en-US" sz="4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</a:endParaRPr>
          </a:p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sym typeface="+mn-ea"/>
              </a:rPr>
              <a:t>围观的中国人都紧握着拳头，但这是在外国人的地盘里，谁也不敢怎么样。</a:t>
            </a:r>
            <a:endParaRPr lang="zh-CN" altLang="en-US" sz="4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1157605" y="988377"/>
            <a:ext cx="10061575" cy="1531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 dirty="0" err="1">
                <a:solidFill>
                  <a:schemeClr val="dk1"/>
                </a:solidFill>
                <a:latin typeface="幼圆" charset="0"/>
                <a:ea typeface="幼圆" charset="0"/>
              </a:rPr>
              <a:t>读下面两组例句，体会不同的语气，然后想想在后面的两个情境中你要怎么说，写</a:t>
            </a:r>
            <a:r>
              <a:rPr lang="zh-CN" altLang="en-US" sz="36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下来读一读。</a:t>
            </a:r>
            <a:endParaRPr lang="zh-CN" altLang="en-US" sz="36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1007745" y="1514475"/>
            <a:ext cx="10176510" cy="3451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114300"/>
          </a:effectLst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楷体" panose="02010609060101010101" charset="-122"/>
              </a:rPr>
              <a:t>您何必卖房子，只要您把胡子一剃，一登台，还愁没钱花？</a:t>
            </a:r>
            <a:endParaRPr lang="zh-CN" altLang="en-US" sz="4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 marL="571500" indent="-571500">
              <a:lnSpc>
                <a:spcPct val="130000"/>
              </a:lnSpc>
              <a:buFont typeface="微软雅黑" panose="020B0503020204020204" charset="-122"/>
              <a:buChar char="◇"/>
            </a:pPr>
            <a:r>
              <a:rPr lang="zh-CN" altLang="en-US" sz="4200" b="1">
                <a:solidFill>
                  <a:schemeClr val="dk1">
                    <a:lumMod val="85000"/>
                    <a:lumOff val="15000"/>
                  </a:schemeClr>
                </a:solidFill>
                <a:latin typeface="幼圆" charset="0"/>
                <a:ea typeface="幼圆" charset="0"/>
                <a:cs typeface="楷体" panose="02010609060101010101" charset="-122"/>
              </a:rPr>
              <a:t>您不用卖房子，只要您把胡子一剃，一登台，就不愁没钱花。</a:t>
            </a:r>
            <a:endParaRPr lang="zh-CN" altLang="en-US" sz="4200" b="1">
              <a:solidFill>
                <a:schemeClr val="dk1">
                  <a:lumMod val="85000"/>
                  <a:lumOff val="15000"/>
                </a:schemeClr>
              </a:solidFill>
              <a:latin typeface="幼圆" charset="0"/>
              <a:ea typeface="幼圆" charset="0"/>
              <a:cs typeface="楷体" panose="02010609060101010101" charset="-122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" name="图片 4" descr="u=312286577,2909984842&amp;fm=26&amp;gp=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1820" y="568520"/>
            <a:ext cx="9508490" cy="611060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65617" y="1285631"/>
            <a:ext cx="7950835" cy="40925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66800" fontAlgn="auto">
              <a:lnSpc>
                <a:spcPct val="130000"/>
              </a:lnSpc>
            </a:pPr>
            <a:r>
              <a:rPr lang="zh-CN" altLang="en-US" sz="4000" b="1" dirty="0">
                <a:solidFill>
                  <a:srgbClr val="FFFFFF"/>
                </a:solidFill>
                <a:latin typeface="幼圆" charset="0"/>
                <a:ea typeface="幼圆" charset="0"/>
                <a:sym typeface="+mn-ea"/>
              </a:rPr>
              <a:t>以上两组句子第一句是反问句，第二句是陈述句，反问句是用疑问的句式表达肯定的观点，反问句的语气比陈述句更加肯定有力，更能引起人们的思考。</a:t>
            </a:r>
            <a:endParaRPr lang="zh-CN" altLang="en-US" sz="4000" b="1" dirty="0">
              <a:solidFill>
                <a:srgbClr val="FFFFFF"/>
              </a:solidFill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0" name="文本框 99"/>
          <p:cNvSpPr txBox="1"/>
          <p:nvPr>
            <p:custDataLst>
              <p:tags r:id="rId10"/>
            </p:custDataLst>
          </p:nvPr>
        </p:nvSpPr>
        <p:spPr>
          <a:xfrm>
            <a:off x="1146175" y="1844675"/>
            <a:ext cx="9899650" cy="32918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0160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sz="4000" b="1">
                <a:solidFill>
                  <a:schemeClr val="dk1"/>
                </a:solidFill>
                <a:latin typeface="幼圆" charset="0"/>
                <a:ea typeface="幼圆" charset="0"/>
              </a:rPr>
              <a:t>本组课文告诉我们什么道理呢？哪篇课文让你印象最深，受益匪浅呢？下面请同学们以课文为例，畅谈自己的收获，交流自己的体会和感受。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6234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7" r="93993"/>
          <a:stretch>
            <a:fillRect/>
          </a:stretch>
        </p:blipFill>
        <p:spPr>
          <a:xfrm>
            <a:off x="2647950" y="273685"/>
            <a:ext cx="215900" cy="716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35" name="文本框 6"/>
          <p:cNvSpPr txBox="1"/>
          <p:nvPr/>
        </p:nvSpPr>
        <p:spPr>
          <a:xfrm>
            <a:off x="462915" y="283210"/>
            <a:ext cx="22250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chemeClr val="accent1"/>
                </a:solidFill>
                <a:latin typeface="幼圆" charset="0"/>
                <a:ea typeface="幼圆" charset="0"/>
              </a:rPr>
              <a:t>交流探索</a:t>
            </a:r>
            <a:endParaRPr lang="zh-CN" altLang="en-US" sz="40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文本框 6"/>
          <p:cNvSpPr txBox="1"/>
          <p:nvPr/>
        </p:nvSpPr>
        <p:spPr>
          <a:xfrm>
            <a:off x="847725" y="582295"/>
            <a:ext cx="10739755" cy="1850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200" b="1">
                <a:solidFill>
                  <a:schemeClr val="accent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    </a:t>
            </a:r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小明在公共场合乱丢垃圾，还说反正有清洁工打扫，你提醒他说</a:t>
            </a:r>
            <a:r>
              <a:rPr lang="en-US" altLang="zh-CN" sz="4400" b="1">
                <a:solidFill>
                  <a:schemeClr val="accent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……</a:t>
            </a:r>
            <a:endParaRPr lang="en-US" altLang="zh-CN" sz="4400" b="1">
              <a:solidFill>
                <a:schemeClr val="accent1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7725" y="2686685"/>
            <a:ext cx="10739755" cy="3291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    </a:t>
            </a: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示例：</a:t>
            </a:r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“小明，如果每个人都像你一样乱丢垃圾，就是有再多的清洁工，又怎么可能打扫得</a:t>
            </a: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完呢？”“小明，爱护环境，不乱扔垃圾，难道不是我们每个人应尽的责任吗？”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" name="文本框 9"/>
          <p:cNvSpPr txBox="1"/>
          <p:nvPr/>
        </p:nvSpPr>
        <p:spPr>
          <a:xfrm>
            <a:off x="758190" y="824865"/>
            <a:ext cx="10295890" cy="18503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楷体" panose="02010609060101010101" charset="-122"/>
                <a:cs typeface="幼圆" charset="0"/>
              </a:rPr>
              <a:t>过生日，你收到了梦寐以求的礼物，你有点儿不敢相信地说</a:t>
            </a:r>
            <a:r>
              <a:rPr lang="en-US" altLang="zh-CN" sz="4400" b="1">
                <a:solidFill>
                  <a:schemeClr val="accent1"/>
                </a:solidFill>
                <a:latin typeface="幼圆" charset="0"/>
                <a:ea typeface="楷体" panose="02010609060101010101" charset="-122"/>
                <a:cs typeface="幼圆" charset="0"/>
              </a:rPr>
              <a:t>……</a:t>
            </a:r>
            <a:endParaRPr lang="en-US" altLang="zh-CN" sz="4400" b="1">
              <a:solidFill>
                <a:schemeClr val="accent1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25805" y="3178175"/>
            <a:ext cx="10739755" cy="2491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    </a:t>
            </a: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示例：“我梦寐以求的不正是这样一件礼物吗？”“这件礼物如此精致，我怎么能不被它吸引？”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6535420" y="552450"/>
            <a:ext cx="4631690" cy="5753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别董大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 indent="0" algn="ctr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［唐］高适</a:t>
            </a:r>
            <a:endParaRPr lang="zh-CN" altLang="en-US" sz="3600" b="1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千里黄云白日曛，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北风吹雁雪纷纷。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莫愁前路无知己，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</a:endParaRPr>
          </a:p>
          <a:p>
            <a:pPr indent="0"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幼圆" charset="0"/>
                <a:cs typeface="楷体" panose="02010609060101010101" charset="-122"/>
              </a:rPr>
              <a:t>天下谁人不识君？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幼圆" charset="0"/>
              <a:cs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6790" y="2181860"/>
            <a:ext cx="751205" cy="411480"/>
          </a:xfrm>
          <a:prstGeom prst="rect">
            <a:avLst/>
          </a:prstGeom>
        </p:spPr>
      </p:pic>
      <p:pic>
        <p:nvPicPr>
          <p:cNvPr id="6234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7" r="93993"/>
          <a:stretch>
            <a:fillRect/>
          </a:stretch>
        </p:blipFill>
        <p:spPr>
          <a:xfrm>
            <a:off x="2647950" y="273685"/>
            <a:ext cx="215900" cy="716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35" name="文本框 6"/>
          <p:cNvSpPr txBox="1"/>
          <p:nvPr/>
        </p:nvSpPr>
        <p:spPr>
          <a:xfrm>
            <a:off x="401955" y="283210"/>
            <a:ext cx="22250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chemeClr val="accent1"/>
                </a:solidFill>
                <a:latin typeface="幼圆" charset="0"/>
                <a:ea typeface="幼圆" charset="0"/>
              </a:rPr>
              <a:t>日积月累</a:t>
            </a:r>
            <a:endParaRPr lang="zh-CN" altLang="en-US" sz="40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9" name="图片 8" descr="tim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5470" y="1443990"/>
            <a:ext cx="5867400" cy="4401185"/>
          </a:xfrm>
          <a:prstGeom prst="rect">
            <a:avLst/>
          </a:prstGeom>
          <a:effectLst>
            <a:softEdge rad="215900"/>
          </a:effectLst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574040" y="1895475"/>
            <a:ext cx="6270625" cy="3340735"/>
          </a:xfrm>
          <a:prstGeom prst="rect">
            <a:avLst/>
          </a:prstGeom>
          <a:solidFill>
            <a:schemeClr val="lt1">
              <a:alpha val="50000"/>
            </a:schemeClr>
          </a:solidFill>
          <a:ln>
            <a:noFill/>
          </a:ln>
          <a:effectLst>
            <a:softEdge rad="50800"/>
          </a:effectLst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白日曛：太阳黯淡无光。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莫：不要。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谁人：哪个人。 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君：你，这里指董大。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词语解释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23315" y="1707515"/>
            <a:ext cx="10231120" cy="4092575"/>
          </a:xfrm>
          <a:prstGeom prst="rect">
            <a:avLst/>
          </a:prstGeom>
          <a:solidFill>
            <a:schemeClr val="lt1">
              <a:alpha val="45000"/>
            </a:schemeClr>
          </a:solidFill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sz="4000" b="1">
                <a:solidFill>
                  <a:schemeClr val="dk1"/>
                </a:solidFill>
                <a:latin typeface="幼圆" charset="0"/>
                <a:ea typeface="幼圆" charset="0"/>
              </a:rPr>
              <a:t>满天阴沉沉的云，太阳也变得暗暗的，北风呼呼地吹，大雁在纷飞的雪花中向南飞去。不要担心新去的地方没有朋友，凭着你的琴声、你的音乐修养世上有谁不知道你、不敬重你呢？</a:t>
            </a:r>
            <a:endParaRPr sz="40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诗歌大意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10260" y="2694940"/>
            <a:ext cx="10374630" cy="2730500"/>
          </a:xfrm>
          <a:prstGeom prst="rect">
            <a:avLst/>
          </a:prstGeom>
          <a:solidFill>
            <a:schemeClr val="lt1">
              <a:alpha val="45000"/>
            </a:schemeClr>
          </a:solidFill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sz="4400" b="1">
                <a:solidFill>
                  <a:schemeClr val="dk1"/>
                </a:solidFill>
                <a:latin typeface="幼圆" charset="0"/>
                <a:ea typeface="幼圆" charset="0"/>
              </a:rPr>
              <a:t>这是一首送别诗，作者在送别友人时没有仅仅表达离别之情，而是主要着意于劝慰友人，借以赞扬他天下驰名。</a:t>
            </a:r>
            <a:endParaRPr sz="44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8" name="Freeform: Shape 2"/>
          <p:cNvSpPr/>
          <p:nvPr/>
        </p:nvSpPr>
        <p:spPr>
          <a:xfrm>
            <a:off x="574040" y="623570"/>
            <a:ext cx="2860675" cy="775970"/>
          </a:xfrm>
          <a:custGeom>
            <a:avLst/>
            <a:gdLst>
              <a:gd name="connsiteX0" fmla="*/ 406399 w 4018173"/>
              <a:gd name="connsiteY0" fmla="*/ 0 h 812801"/>
              <a:gd name="connsiteX1" fmla="*/ 757974 w 4018173"/>
              <a:gd name="connsiteY1" fmla="*/ 0 h 812801"/>
              <a:gd name="connsiteX2" fmla="*/ 757984 w 4018173"/>
              <a:gd name="connsiteY2" fmla="*/ 1 h 812801"/>
              <a:gd name="connsiteX3" fmla="*/ 4018173 w 4018173"/>
              <a:gd name="connsiteY3" fmla="*/ 1 h 812801"/>
              <a:gd name="connsiteX4" fmla="*/ 4018173 w 4018173"/>
              <a:gd name="connsiteY4" fmla="*/ 812801 h 812801"/>
              <a:gd name="connsiteX5" fmla="*/ 449473 w 4018173"/>
              <a:gd name="connsiteY5" fmla="*/ 812801 h 812801"/>
              <a:gd name="connsiteX6" fmla="*/ 449473 w 4018173"/>
              <a:gd name="connsiteY6" fmla="*/ 812798 h 812801"/>
              <a:gd name="connsiteX7" fmla="*/ 406399 w 4018173"/>
              <a:gd name="connsiteY7" fmla="*/ 812798 h 812801"/>
              <a:gd name="connsiteX8" fmla="*/ 0 w 4018173"/>
              <a:gd name="connsiteY8" fmla="*/ 406399 h 812801"/>
              <a:gd name="connsiteX9" fmla="*/ 406399 w 4018173"/>
              <a:gd name="connsiteY9" fmla="*/ 0 h 81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8173" h="812801">
                <a:moveTo>
                  <a:pt x="406399" y="0"/>
                </a:moveTo>
                <a:lnTo>
                  <a:pt x="757974" y="0"/>
                </a:lnTo>
                <a:lnTo>
                  <a:pt x="757984" y="1"/>
                </a:lnTo>
                <a:lnTo>
                  <a:pt x="4018173" y="1"/>
                </a:lnTo>
                <a:lnTo>
                  <a:pt x="4018173" y="812801"/>
                </a:lnTo>
                <a:lnTo>
                  <a:pt x="449473" y="812801"/>
                </a:lnTo>
                <a:lnTo>
                  <a:pt x="449473" y="812798"/>
                </a:lnTo>
                <a:lnTo>
                  <a:pt x="406399" y="812798"/>
                </a:lnTo>
                <a:cubicBezTo>
                  <a:pt x="181951" y="812798"/>
                  <a:pt x="0" y="630847"/>
                  <a:pt x="0" y="406399"/>
                </a:cubicBezTo>
                <a:cubicBezTo>
                  <a:pt x="0" y="181951"/>
                  <a:pt x="181951" y="0"/>
                  <a:pt x="406399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诗歌赏析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892810" y="695325"/>
            <a:ext cx="746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400" b="1" dirty="0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21</a:t>
            </a:r>
            <a:endParaRPr lang="en-US" altLang="zh-CN" sz="4400" b="1" dirty="0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37055" y="695325"/>
            <a:ext cx="2808605" cy="768350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古诗三首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984250" y="1578610"/>
            <a:ext cx="10049510" cy="4490085"/>
          </a:xfrm>
          <a:prstGeom prst="rect">
            <a:avLst/>
          </a:prstGeom>
          <a:solidFill>
            <a:schemeClr val="lt1">
              <a:alpha val="70000"/>
            </a:schemeClr>
          </a:solidFill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《出塞》描写的是驻守边疆的将士们久征未归的情景。表达了诗人希望朝廷</a:t>
            </a: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__________,_____________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战乱，使国家得到安宁、人民过上安定生活的美好心愿。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88160" y="3437890"/>
            <a:ext cx="242824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起任良将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92980" y="3407410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早日平息边塞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473075" y="1658620"/>
            <a:ext cx="11269345" cy="2730500"/>
          </a:xfrm>
          <a:prstGeom prst="rect">
            <a:avLst/>
          </a:prstGeom>
          <a:solidFill>
            <a:schemeClr val="lt1">
              <a:alpha val="40000"/>
            </a:schemeClr>
          </a:solidFill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《凉州词》描写了出征前盛大热闹的酒筵以及战士们痛快豪饮的场面，表现了战士们___________________________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的思想感情。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80465" y="3473450"/>
            <a:ext cx="748030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将生死置之度外的悲壮而豪迈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411480" y="744855"/>
            <a:ext cx="6062345" cy="5369560"/>
          </a:xfrm>
          <a:prstGeom prst="rect">
            <a:avLst/>
          </a:prstGeom>
          <a:solidFill>
            <a:schemeClr val="lt1">
              <a:alpha val="40000"/>
            </a:schemeClr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	</a:t>
            </a: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《夏日绝句》赞颂了项羽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宁死不屈的英雄气概，表达了诗人</a:t>
            </a: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_____________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、</a:t>
            </a: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_____________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的爱国情怀。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4350" y="3427095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  <a:sym typeface="+mn-ea"/>
              </a:rPr>
              <a:t>渴望抗击侵略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11480" y="4277360"/>
            <a:ext cx="355092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早日收复失地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892810" y="1753870"/>
            <a:ext cx="10024110" cy="4092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1463267244"/>
                </a:ext>
              </a:extLst>
            </a:pP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本文</a:t>
            </a: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通过描写少年周恩来耳闻目睹中国人受欺凌却无处说理的事情，从中深刻体会到伯</a:t>
            </a: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父说的</a:t>
            </a: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___________</a:t>
            </a: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的含义，从而立志要为</a:t>
            </a: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_________</a:t>
            </a: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而读书，表现了少年周恩来的</a:t>
            </a: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__________</a:t>
            </a: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和</a:t>
            </a:r>
            <a:r>
              <a:rPr lang="en-US" altLang="zh-CN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__________</a:t>
            </a:r>
            <a:r>
              <a:rPr lang="zh-CN" altLang="en-US" sz="40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。</a:t>
            </a:r>
            <a:endParaRPr lang="zh-CN" altLang="en-US" sz="4000" b="1">
              <a:solidFill>
                <a:schemeClr val="dk1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2810" y="695325"/>
            <a:ext cx="746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22</a:t>
            </a:r>
            <a:endParaRPr lang="en-US" altLang="zh-CN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37055" y="695325"/>
            <a:ext cx="5316855" cy="768350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为中华之崛起而读书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02330" y="3431540"/>
            <a:ext cx="324612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“中华不振</a:t>
            </a:r>
            <a:r>
              <a:rPr lang="en-US" altLang="zh-CN" sz="40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”</a:t>
            </a:r>
            <a:endParaRPr lang="en-US" altLang="zh-CN" sz="40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30730" y="4214495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振兴中华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25600" y="4997450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博大胸襟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31080" y="4997450"/>
            <a:ext cx="222504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远大志向</a:t>
            </a:r>
            <a:endParaRPr lang="zh-CN" altLang="en-US" sz="40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892810" y="695325"/>
            <a:ext cx="746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23</a:t>
            </a:r>
            <a:endParaRPr lang="en-US" altLang="zh-CN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37055" y="695325"/>
            <a:ext cx="3271520" cy="768350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梅兰芳蓄须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0"/>
            </p:custDataLst>
          </p:nvPr>
        </p:nvSpPr>
        <p:spPr>
          <a:xfrm>
            <a:off x="873125" y="1847850"/>
            <a:ext cx="9174480" cy="3609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    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本文</a:t>
            </a: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通过讲述梅兰芳先生想尽一切办法拒绝为侵略者表演的事迹，高度赞扬了他______________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和</a:t>
            </a:r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________________</a:t>
            </a:r>
            <a:r>
              <a:rPr lang="zh-CN" altLang="en-US" sz="4400" b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。</a:t>
            </a:r>
            <a:endParaRPr lang="zh-CN" altLang="en-US" sz="4400" b="1">
              <a:solidFill>
                <a:schemeClr val="dk1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12210" y="3669665"/>
            <a:ext cx="41122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崇高的民族气节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91895" y="4533900"/>
            <a:ext cx="41122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cs typeface="楷体" panose="02010609060101010101" charset="-122"/>
                <a:sym typeface="+mn-ea"/>
              </a:rPr>
              <a:t>强烈的爱国思想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cs typeface="楷体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1">
            <a:lum bright="6000" contrast="6000"/>
          </a:blip>
          <a:stretch>
            <a:fillRect/>
          </a:stretch>
        </p:blipFill>
        <p:spPr>
          <a:xfrm>
            <a:off x="8749665" y="3669665"/>
            <a:ext cx="2052320" cy="2445385"/>
          </a:xfrm>
          <a:prstGeom prst="ellipse">
            <a:avLst/>
          </a:prstGeom>
          <a:effectLst>
            <a:softEdge rad="63500"/>
          </a:effectLst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28412"/>
          <a:stretch>
            <a:fillRect/>
          </a:stretch>
        </p:blipFill>
        <p:spPr>
          <a:xfrm>
            <a:off x="7070049" y="4115948"/>
            <a:ext cx="4658441" cy="2357364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643255" y="1821815"/>
            <a:ext cx="10905490" cy="36099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117600" fontAlgn="auto">
              <a:lnSpc>
                <a:spcPct val="130000"/>
              </a:lnSpc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本文</a:t>
            </a:r>
            <a:r>
              <a:rPr lang="en-US" altLang="zh-CN" sz="4400" b="1" dirty="0" err="1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以充满深情的笔触,生动形象地讴歌了延安精神，热情地抒发了追寻延安精神的</a:t>
            </a:r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迫切心情，强调了在新时期</a:t>
            </a:r>
            <a:r>
              <a:rPr lang="en-US" altLang="zh-CN" sz="4400" b="1" dirty="0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</a:t>
            </a:r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和</a:t>
            </a:r>
            <a:r>
              <a:rPr lang="en-US" altLang="zh-CN" sz="4400" b="1" dirty="0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______</a:t>
            </a:r>
            <a:r>
              <a:rPr lang="zh-CN" altLang="en-US" sz="4400" b="1" dirty="0">
                <a:solidFill>
                  <a:schemeClr val="dk1"/>
                </a:solidFill>
                <a:latin typeface="幼圆" charset="0"/>
                <a:ea typeface="楷体" panose="02010609060101010101" charset="-122"/>
                <a:cs typeface="幼圆" charset="0"/>
              </a:rPr>
              <a:t>延安精神的重要性。</a:t>
            </a:r>
            <a:endParaRPr lang="zh-CN" altLang="en-US" sz="4400" b="1" dirty="0">
              <a:solidFill>
                <a:schemeClr val="dk1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92810" y="695325"/>
            <a:ext cx="7467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4400" b="1"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  <a:sym typeface="+mn-ea"/>
              </a:rPr>
              <a:t>24</a:t>
            </a:r>
            <a:endParaRPr lang="en-US" altLang="zh-CN" sz="4400" b="1"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37055" y="695325"/>
            <a:ext cx="4859020" cy="768350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>
                <a:solidFill>
                  <a:schemeClr val="accent1"/>
                </a:solidFill>
                <a:latin typeface="幼圆" charset="0"/>
                <a:ea typeface="幼圆" charset="0"/>
              </a:rPr>
              <a:t>延安，我把你追寻</a:t>
            </a:r>
            <a:endParaRPr lang="zh-CN" altLang="en-US" sz="44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093710" y="3666490"/>
            <a:ext cx="13055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继承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8360" y="4526280"/>
            <a:ext cx="1305560" cy="76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发扬</a:t>
            </a:r>
            <a:endParaRPr lang="zh-CN" altLang="en-US" sz="4400" b="1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6234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7" r="93993"/>
          <a:stretch>
            <a:fillRect/>
          </a:stretch>
        </p:blipFill>
        <p:spPr>
          <a:xfrm>
            <a:off x="2647950" y="273685"/>
            <a:ext cx="215900" cy="7162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35" name="文本框 6"/>
          <p:cNvSpPr txBox="1"/>
          <p:nvPr/>
        </p:nvSpPr>
        <p:spPr>
          <a:xfrm>
            <a:off x="462915" y="283210"/>
            <a:ext cx="2225040" cy="70675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000" b="1">
                <a:solidFill>
                  <a:schemeClr val="accent1"/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40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Rectangle 2"/>
          <p:cNvSpPr/>
          <p:nvPr/>
        </p:nvSpPr>
        <p:spPr>
          <a:xfrm flipH="1">
            <a:off x="2016760" y="1490980"/>
            <a:ext cx="9411970" cy="1906270"/>
          </a:xfrm>
          <a:prstGeom prst="wedgeRectCallout">
            <a:avLst>
              <a:gd name="adj1" fmla="val 55903"/>
              <a:gd name="adj2" fmla="val -1898"/>
            </a:avLst>
          </a:prstGeom>
          <a:noFill/>
          <a:ln w="28575" cap="flat" cmpd="sng">
            <a:solidFill>
              <a:srgbClr val="F97EA6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indent="1117600" fontAlgn="base">
              <a:lnSpc>
                <a:spcPct val="130000"/>
              </a:lnSpc>
              <a:spcBef>
                <a:spcPts val="600"/>
              </a:spcBef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 strike="noStrike" noProof="1">
                <a:solidFill>
                  <a:srgbClr val="000000"/>
                </a:solidFill>
                <a:uFillTx/>
                <a:latin typeface="幼圆" charset="0"/>
                <a:ea typeface="幼圆" charset="0"/>
              </a:rPr>
              <a:t>我发现题目有时能提示文章的主要内容，如《观潮》《盘古开天地》。</a:t>
            </a:r>
            <a:endParaRPr lang="zh-CN" altLang="en-US" sz="4400" b="1" strike="noStrike" noProof="1">
              <a:solidFill>
                <a:srgbClr val="000000"/>
              </a:solidFill>
              <a:uFillTx/>
              <a:latin typeface="幼圆" charset="0"/>
              <a:ea typeface="幼圆" charset="0"/>
            </a:endParaRPr>
          </a:p>
        </p:txBody>
      </p:sp>
      <p:sp>
        <p:nvSpPr>
          <p:cNvPr id="11" name="Rectangle 2"/>
          <p:cNvSpPr/>
          <p:nvPr/>
        </p:nvSpPr>
        <p:spPr>
          <a:xfrm flipH="1">
            <a:off x="683260" y="3792220"/>
            <a:ext cx="9411970" cy="2715895"/>
          </a:xfrm>
          <a:prstGeom prst="wedgeRectCallout">
            <a:avLst>
              <a:gd name="adj1" fmla="val -55923"/>
              <a:gd name="adj2" fmla="val -13619"/>
            </a:avLst>
          </a:prstGeom>
          <a:noFill/>
          <a:ln w="28575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indent="1117600" fontAlgn="base">
              <a:lnSpc>
                <a:spcPct val="130000"/>
              </a:lnSpc>
              <a:spcBef>
                <a:spcPts val="600"/>
              </a:spcBef>
              <a:extLst>
                <a:ext uri="{35155182-B16C-46BC-9424-99874614C6A1}">
                  <wpsdc:indentchars xmlns:wpsdc="http://www.wps.cn/officeDocument/2017/drawingmlCustomData" val="200" checksum="2678315250"/>
                </a:ext>
              </a:extLst>
            </a:pPr>
            <a:r>
              <a:rPr lang="zh-CN" altLang="en-US" sz="4400" b="1" strike="noStrike" noProof="1">
                <a:solidFill>
                  <a:srgbClr val="000000"/>
                </a:solidFill>
                <a:uFillTx/>
                <a:latin typeface="幼圆" charset="0"/>
                <a:ea typeface="幼圆" charset="0"/>
              </a:rPr>
              <a:t>弄清事情的起因、经过、结果，能帮助我们把握文章的主要内容，如《普罗米修斯》。</a:t>
            </a:r>
            <a:endParaRPr lang="zh-CN" altLang="en-US" sz="4400" b="1" strike="noStrike" noProof="1">
              <a:solidFill>
                <a:srgbClr val="000000"/>
              </a:solidFill>
              <a:uFillTx/>
              <a:latin typeface="幼圆" charset="0"/>
              <a:ea typeface="幼圆" charset="0"/>
            </a:endParaRPr>
          </a:p>
        </p:txBody>
      </p:sp>
      <p:pic>
        <p:nvPicPr>
          <p:cNvPr id="12" name="图片 11" descr="41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6701" y="1604110"/>
            <a:ext cx="1860059" cy="1860059"/>
          </a:xfrm>
          <a:prstGeom prst="rect">
            <a:avLst/>
          </a:prstGeom>
        </p:spPr>
      </p:pic>
      <p:pic>
        <p:nvPicPr>
          <p:cNvPr id="13" name="图片 12" descr="1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212326" y="4232483"/>
            <a:ext cx="2015601" cy="2015601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2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4.xml><?xml version="1.0" encoding="utf-8"?>
<p:tagLst xmlns:p="http://schemas.openxmlformats.org/presentationml/2006/main">
  <p:tag name="KSO_WM_UNIT_FILL_FORE_SCHEMECOLOR_INDEX_BRIGHTNESS" val="0.6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b7281b5-c8d5-4093-a29c-d6980335ea6d}"/>
  <p:tag name="KSO_WM_UNIT_TYPE" val="i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COMMONDATA" val="eyJoZGlkIjoiZWE3NjZlYjJkMjNiZjRmNDUwNDg2MDIyMjNiOTJhMjAifQ==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1990</Words>
  <Application>WPS 演示</Application>
  <PresentationFormat>宽屏</PresentationFormat>
  <Paragraphs>139</Paragraphs>
  <Slides>25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黑体</vt:lpstr>
      <vt:lpstr>楷体</vt:lpstr>
      <vt:lpstr>等线</vt:lpstr>
      <vt:lpstr>微软雅黑</vt:lpstr>
      <vt:lpstr>Calibri</vt:lpstr>
      <vt:lpstr>等线 Light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141</cp:revision>
  <dcterms:created xsi:type="dcterms:W3CDTF">2018-03-01T02:03:00Z</dcterms:created>
  <dcterms:modified xsi:type="dcterms:W3CDTF">2022-05-27T02:27:31Z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B1B4830BAE5D4E2BBA4261DCA622D84F</vt:lpwstr>
  </property>
</Properties>
</file>