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24"/>
  </p:handoutMasterIdLst>
  <p:sldIdLst>
    <p:sldId id="721" r:id="rId4"/>
    <p:sldId id="722" r:id="rId6"/>
    <p:sldId id="723" r:id="rId7"/>
    <p:sldId id="724" r:id="rId8"/>
    <p:sldId id="725" r:id="rId9"/>
    <p:sldId id="726" r:id="rId10"/>
    <p:sldId id="727" r:id="rId11"/>
    <p:sldId id="728" r:id="rId12"/>
    <p:sldId id="729" r:id="rId13"/>
    <p:sldId id="730" r:id="rId14"/>
    <p:sldId id="731" r:id="rId15"/>
    <p:sldId id="732" r:id="rId16"/>
    <p:sldId id="733" r:id="rId17"/>
    <p:sldId id="734" r:id="rId18"/>
    <p:sldId id="735" r:id="rId19"/>
    <p:sldId id="736" r:id="rId20"/>
    <p:sldId id="737" r:id="rId21"/>
    <p:sldId id="738" r:id="rId22"/>
    <p:sldId id="739" r:id="rId2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微软雅黑" panose="020B0503020204020204" charset="-122"/>
      <p:regular r:id="rId34"/>
    </p:embeddedFont>
  </p:embeddedFontLst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60093"/>
    <a:srgbClr val="993300"/>
    <a:srgbClr val="FF4BC7"/>
    <a:srgbClr val="FF7C80"/>
    <a:srgbClr val="FF6600"/>
    <a:srgbClr val="FF5050"/>
    <a:srgbClr val="FF0066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30" autoAdjust="0"/>
    <p:restoredTop sz="94660"/>
  </p:normalViewPr>
  <p:slideViewPr>
    <p:cSldViewPr>
      <p:cViewPr varScale="1">
        <p:scale>
          <a:sx n="115" d="100"/>
          <a:sy n="115" d="100"/>
        </p:scale>
        <p:origin x="222" y="96"/>
      </p:cViewPr>
      <p:guideLst>
        <p:guide orient="horz" pos="2471"/>
        <p:guide pos="51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75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87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gs" Target="tags/tag164.xml"/><Relationship Id="rId34" Type="http://schemas.openxmlformats.org/officeDocument/2006/relationships/font" Target="fonts/font6.fntdata"/><Relationship Id="rId33" Type="http://schemas.openxmlformats.org/officeDocument/2006/relationships/font" Target="fonts/font5.fntdata"/><Relationship Id="rId32" Type="http://schemas.openxmlformats.org/officeDocument/2006/relationships/font" Target="fonts/font4.fntdata"/><Relationship Id="rId31" Type="http://schemas.openxmlformats.org/officeDocument/2006/relationships/font" Target="fonts/font3.fntdata"/><Relationship Id="rId30" Type="http://schemas.openxmlformats.org/officeDocument/2006/relationships/font" Target="fonts/font2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1.fntdata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657230" y="1335827"/>
            <a:ext cx="3433791" cy="482135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571505" y="1940358"/>
            <a:ext cx="3619529" cy="80772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95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571505" y="1335827"/>
            <a:ext cx="3619529" cy="48213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20950" y="226800"/>
            <a:ext cx="8702097" cy="468989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3620691" cy="51515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 anchorCtr="0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199529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0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3771900"/>
            <a:ext cx="9142200" cy="13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 anchorCtr="0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68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719550"/>
            <a:ext cx="9142200" cy="3704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046" y="-8101"/>
            <a:ext cx="1315145" cy="131514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8346"/>
            <a:ext cx="1315145" cy="13151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914422" y="1571824"/>
            <a:ext cx="3619024" cy="1384994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914422" y="3086893"/>
            <a:ext cx="3619500" cy="277654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363503"/>
            <a:ext cx="2426513" cy="2416486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3468966" y="1780093"/>
            <a:ext cx="4985089" cy="1620698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714381"/>
            <a:ext cx="3962432" cy="285752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714381"/>
            <a:ext cx="3962432" cy="285752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3" y="932631"/>
            <a:ext cx="3291840" cy="3278237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1" Type="http://schemas.openxmlformats.org/officeDocument/2006/relationships/theme" Target="../theme/theme2.xml"/><Relationship Id="rId20" Type="http://schemas.openxmlformats.org/officeDocument/2006/relationships/tags" Target="../tags/tag90.xml"/><Relationship Id="rId2" Type="http://schemas.openxmlformats.org/officeDocument/2006/relationships/slideLayout" Target="../slideLayouts/slideLayout5.xml"/><Relationship Id="rId19" Type="http://schemas.openxmlformats.org/officeDocument/2006/relationships/tags" Target="../tags/tag89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12" y="721049"/>
            <a:ext cx="8139178" cy="404168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  <p:custDataLst>
      <p:tags r:id="rId2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9.png"/><Relationship Id="rId3" Type="http://schemas.openxmlformats.org/officeDocument/2006/relationships/tags" Target="../tags/tag130.xml"/><Relationship Id="rId2" Type="http://schemas.openxmlformats.org/officeDocument/2006/relationships/image" Target="../media/image8.png"/><Relationship Id="rId1" Type="http://schemas.openxmlformats.org/officeDocument/2006/relationships/tags" Target="../tags/tag12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37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image" Target="../media/image9.png"/><Relationship Id="rId3" Type="http://schemas.openxmlformats.org/officeDocument/2006/relationships/tags" Target="../tags/tag134.xml"/><Relationship Id="rId2" Type="http://schemas.openxmlformats.org/officeDocument/2006/relationships/image" Target="../media/image8.png"/><Relationship Id="rId1" Type="http://schemas.openxmlformats.org/officeDocument/2006/relationships/tags" Target="../tags/tag13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41.xml"/><Relationship Id="rId6" Type="http://schemas.openxmlformats.org/officeDocument/2006/relationships/image" Target="../media/image17.png"/><Relationship Id="rId5" Type="http://schemas.openxmlformats.org/officeDocument/2006/relationships/tags" Target="../tags/tag140.xml"/><Relationship Id="rId4" Type="http://schemas.openxmlformats.org/officeDocument/2006/relationships/image" Target="../media/image9.png"/><Relationship Id="rId3" Type="http://schemas.openxmlformats.org/officeDocument/2006/relationships/tags" Target="../tags/tag139.xml"/><Relationship Id="rId2" Type="http://schemas.openxmlformats.org/officeDocument/2006/relationships/image" Target="../media/image8.png"/><Relationship Id="rId1" Type="http://schemas.openxmlformats.org/officeDocument/2006/relationships/tags" Target="../tags/tag13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45.xml"/><Relationship Id="rId6" Type="http://schemas.openxmlformats.org/officeDocument/2006/relationships/image" Target="../media/image18.png"/><Relationship Id="rId5" Type="http://schemas.openxmlformats.org/officeDocument/2006/relationships/tags" Target="../tags/tag144.xml"/><Relationship Id="rId4" Type="http://schemas.openxmlformats.org/officeDocument/2006/relationships/image" Target="../media/image9.png"/><Relationship Id="rId3" Type="http://schemas.openxmlformats.org/officeDocument/2006/relationships/tags" Target="../tags/tag143.xml"/><Relationship Id="rId2" Type="http://schemas.openxmlformats.org/officeDocument/2006/relationships/image" Target="../media/image8.png"/><Relationship Id="rId1" Type="http://schemas.openxmlformats.org/officeDocument/2006/relationships/tags" Target="../tags/tag14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48.xml"/><Relationship Id="rId4" Type="http://schemas.openxmlformats.org/officeDocument/2006/relationships/image" Target="../media/image9.png"/><Relationship Id="rId3" Type="http://schemas.openxmlformats.org/officeDocument/2006/relationships/tags" Target="../tags/tag147.xml"/><Relationship Id="rId2" Type="http://schemas.openxmlformats.org/officeDocument/2006/relationships/image" Target="../media/image8.png"/><Relationship Id="rId1" Type="http://schemas.openxmlformats.org/officeDocument/2006/relationships/tags" Target="../tags/tag146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51.xml"/><Relationship Id="rId4" Type="http://schemas.openxmlformats.org/officeDocument/2006/relationships/image" Target="../media/image9.png"/><Relationship Id="rId3" Type="http://schemas.openxmlformats.org/officeDocument/2006/relationships/tags" Target="../tags/tag150.xml"/><Relationship Id="rId2" Type="http://schemas.openxmlformats.org/officeDocument/2006/relationships/image" Target="../media/image8.png"/><Relationship Id="rId1" Type="http://schemas.openxmlformats.org/officeDocument/2006/relationships/tags" Target="../tags/tag149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54.xml"/><Relationship Id="rId4" Type="http://schemas.openxmlformats.org/officeDocument/2006/relationships/image" Target="../media/image9.png"/><Relationship Id="rId3" Type="http://schemas.openxmlformats.org/officeDocument/2006/relationships/tags" Target="../tags/tag153.xml"/><Relationship Id="rId2" Type="http://schemas.openxmlformats.org/officeDocument/2006/relationships/image" Target="../media/image8.png"/><Relationship Id="rId1" Type="http://schemas.openxmlformats.org/officeDocument/2006/relationships/tags" Target="../tags/tag15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7.xml"/><Relationship Id="rId5" Type="http://schemas.openxmlformats.org/officeDocument/2006/relationships/image" Target="../media/image19.png"/><Relationship Id="rId4" Type="http://schemas.openxmlformats.org/officeDocument/2006/relationships/image" Target="../media/image9.png"/><Relationship Id="rId3" Type="http://schemas.openxmlformats.org/officeDocument/2006/relationships/tags" Target="../tags/tag156.xml"/><Relationship Id="rId2" Type="http://schemas.openxmlformats.org/officeDocument/2006/relationships/image" Target="../media/image8.png"/><Relationship Id="rId1" Type="http://schemas.openxmlformats.org/officeDocument/2006/relationships/tags" Target="../tags/tag155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60.xml"/><Relationship Id="rId4" Type="http://schemas.openxmlformats.org/officeDocument/2006/relationships/image" Target="../media/image9.png"/><Relationship Id="rId3" Type="http://schemas.openxmlformats.org/officeDocument/2006/relationships/tags" Target="../tags/tag159.xml"/><Relationship Id="rId2" Type="http://schemas.openxmlformats.org/officeDocument/2006/relationships/image" Target="../media/image8.png"/><Relationship Id="rId1" Type="http://schemas.openxmlformats.org/officeDocument/2006/relationships/tags" Target="../tags/tag158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63.xml"/><Relationship Id="rId4" Type="http://schemas.openxmlformats.org/officeDocument/2006/relationships/image" Target="../media/image9.png"/><Relationship Id="rId3" Type="http://schemas.openxmlformats.org/officeDocument/2006/relationships/tags" Target="../tags/tag162.xml"/><Relationship Id="rId2" Type="http://schemas.openxmlformats.org/officeDocument/2006/relationships/image" Target="../media/image8.png"/><Relationship Id="rId1" Type="http://schemas.openxmlformats.org/officeDocument/2006/relationships/tags" Target="../tags/tag16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97.xml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0" Type="http://schemas.openxmlformats.org/officeDocument/2006/relationships/notesSlide" Target="../notesSlides/notesSlide2.xml"/><Relationship Id="rId1" Type="http://schemas.openxmlformats.org/officeDocument/2006/relationships/tags" Target="../tags/tag9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00.xml"/><Relationship Id="rId7" Type="http://schemas.openxmlformats.org/officeDocument/2006/relationships/image" Target="../media/image15.pn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9.png"/><Relationship Id="rId3" Type="http://schemas.openxmlformats.org/officeDocument/2006/relationships/tags" Target="../tags/tag99.xml"/><Relationship Id="rId2" Type="http://schemas.openxmlformats.org/officeDocument/2006/relationships/image" Target="../media/image8.png"/><Relationship Id="rId10" Type="http://schemas.openxmlformats.org/officeDocument/2006/relationships/notesSlide" Target="../notesSlides/notesSlide3.xml"/><Relationship Id="rId1" Type="http://schemas.openxmlformats.org/officeDocument/2006/relationships/tags" Target="../tags/tag9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image" Target="../media/image9.png"/><Relationship Id="rId3" Type="http://schemas.openxmlformats.org/officeDocument/2006/relationships/tags" Target="../tags/tag102.xml"/><Relationship Id="rId2" Type="http://schemas.openxmlformats.org/officeDocument/2006/relationships/image" Target="../media/image8.png"/><Relationship Id="rId1" Type="http://schemas.openxmlformats.org/officeDocument/2006/relationships/tags" Target="../tags/tag10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image" Target="../media/image9.png"/><Relationship Id="rId3" Type="http://schemas.openxmlformats.org/officeDocument/2006/relationships/tags" Target="../tags/tag106.xml"/><Relationship Id="rId2" Type="http://schemas.openxmlformats.org/officeDocument/2006/relationships/image" Target="../media/image8.png"/><Relationship Id="rId1" Type="http://schemas.openxmlformats.org/officeDocument/2006/relationships/tags" Target="../tags/tag10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image" Target="../media/image16.emf"/><Relationship Id="rId5" Type="http://schemas.openxmlformats.org/officeDocument/2006/relationships/tags" Target="../tags/tag112.xml"/><Relationship Id="rId4" Type="http://schemas.openxmlformats.org/officeDocument/2006/relationships/image" Target="../media/image9.png"/><Relationship Id="rId3" Type="http://schemas.openxmlformats.org/officeDocument/2006/relationships/tags" Target="../tags/tag111.xml"/><Relationship Id="rId2" Type="http://schemas.openxmlformats.org/officeDocument/2006/relationships/image" Target="../media/image8.png"/><Relationship Id="rId11" Type="http://schemas.openxmlformats.org/officeDocument/2006/relationships/notesSlide" Target="../notesSlides/notesSlide6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11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image" Target="../media/image9.png"/><Relationship Id="rId3" Type="http://schemas.openxmlformats.org/officeDocument/2006/relationships/tags" Target="../tags/tag117.xml"/><Relationship Id="rId2" Type="http://schemas.openxmlformats.org/officeDocument/2006/relationships/image" Target="../media/image8.png"/><Relationship Id="rId1" Type="http://schemas.openxmlformats.org/officeDocument/2006/relationships/tags" Target="../tags/tag116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" Type="http://schemas.openxmlformats.org/officeDocument/2006/relationships/image" Target="../media/image8.png"/><Relationship Id="rId1" Type="http://schemas.openxmlformats.org/officeDocument/2006/relationships/tags" Target="../tags/tag12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image" Target="../media/image9.png"/><Relationship Id="rId3" Type="http://schemas.openxmlformats.org/officeDocument/2006/relationships/tags" Target="../tags/tag125.xml"/><Relationship Id="rId2" Type="http://schemas.openxmlformats.org/officeDocument/2006/relationships/image" Target="../media/image8.png"/><Relationship Id="rId1" Type="http://schemas.openxmlformats.org/officeDocument/2006/relationships/tags" Target="../tags/tag1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914422" y="3568099"/>
            <a:ext cx="3619025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914422" y="1571824"/>
            <a:ext cx="3619024" cy="138499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fontScale="9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口语交际：我最喜欢的人物形象</a:t>
            </a:r>
            <a:endParaRPr lang="zh-CN" altLang="en-US" sz="3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4" name="副标题 3"/>
          <p:cNvSpPr/>
          <p:nvPr>
            <p:custDataLst>
              <p:tags r:id="rId3"/>
            </p:custDataLst>
          </p:nvPr>
        </p:nvSpPr>
        <p:spPr>
          <a:xfrm>
            <a:off x="914422" y="3086893"/>
            <a:ext cx="3619500" cy="277654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1600" dirty="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566896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方法指导：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665956" y="1419622"/>
            <a:ext cx="7812088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63855" indent="-363855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）可以先小组交流，再全班交流，看看谁介绍的人物形象让人印象深刻。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363855" indent="-363855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3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）听同学讲的时候要抓住重点，如果有感兴趣的或不理解的内容，可以向讲的同学提出来，进一步了解，达到互动交流的目的。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5536" y="700081"/>
            <a:ext cx="1656184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539552" y="1587625"/>
            <a:ext cx="655272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4.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评议谁最棒：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7544" y="2690524"/>
            <a:ext cx="8093958" cy="662759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lg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小组评议，看讲的同学是否分条讲述，是否把理由说清楚了。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700081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欣赏范例：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2339975" y="627380"/>
            <a:ext cx="6192520" cy="4194022"/>
          </a:xfrm>
          <a:prstGeom prst="roundRect">
            <a:avLst/>
          </a:prstGeom>
          <a:solidFill>
            <a:schemeClr val="lt1"/>
          </a:solidFill>
          <a:ln>
            <a:solidFill>
              <a:schemeClr val="accent5"/>
            </a:solidFill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541655"/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幼圆" charset="0"/>
              </a:rPr>
              <a:t>我最喜欢的人物是电视剧</a:t>
            </a:r>
            <a:r>
              <a:rPr lang="en-US" altLang="zh-CN" sz="2400" noProof="1">
                <a:solidFill>
                  <a:schemeClr val="dk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幼圆" charset="0"/>
              </a:rPr>
              <a:t>三国演义</a:t>
            </a:r>
            <a:r>
              <a:rPr lang="en-US" altLang="zh-CN" sz="2400" noProof="1">
                <a:solidFill>
                  <a:schemeClr val="dk1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幼圆" charset="0"/>
              </a:rPr>
              <a:t>中的诸葛亮，他的才华让人赞叹不已。有一次，司马懿带着十几万军队去攻打蜀国，当时城里只有几千人的军队，蜀国危在旦夕。诸葛亮大开城门，让军士扮作百姓，洒扫街道，自己则坐在城楼上悠闲地弹琴。司马懿见此情景，害怕有埋伏，立即下令撤退。就这样，诸葛亮不费一兵一卒就击退了敌军。我特别喜欢他的聪慧过人、临危不乱、料事如神。</a:t>
            </a:r>
            <a:endParaRPr lang="zh-CN" altLang="en-US" sz="2400" noProof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6" name="图片 1" descr="18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" y="1770380"/>
            <a:ext cx="130111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700081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欣赏范例：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文本框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7544" y="1419622"/>
            <a:ext cx="5473134" cy="3375603"/>
          </a:xfrm>
          <a:prstGeom prst="wedgeRoundRectCallout">
            <a:avLst>
              <a:gd name="adj1" fmla="val 73726"/>
              <a:gd name="adj2" fmla="val 1573"/>
              <a:gd name="adj3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我最喜欢的人物是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绿山墙的安妮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里的安妮。她是一个孤儿，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11 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岁时被马修和玛丽拉兄妹收养。她学习成绩优异，并赢得了上大学的奖学金，然而为了方便照顾年迈体弱的玛丽拉，她放弃了大学的机会，留在了爱德华王子岛上当老师。安妮聪明好学，倔强善良的形象深深地吸引了我。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8" name="图片 7" descr="6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6296" y="1563638"/>
            <a:ext cx="1349905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2" name="内容占位符 1"/>
          <p:cNvSpPr txBox="1"/>
          <p:nvPr/>
        </p:nvSpPr>
        <p:spPr bwMode="auto">
          <a:xfrm>
            <a:off x="488950" y="642938"/>
            <a:ext cx="8154988" cy="3857625"/>
          </a:xfrm>
          <a:prstGeom prst="rect">
            <a:avLst/>
          </a:prstGeom>
          <a:ln>
            <a:miter lim="800000"/>
          </a:ln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marR="0" lvl="1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明确交际话题：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        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1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阅读文学书籍或观看影视作品时，我们常常会被其中的一些人物吸引或感动，你最近阅读的书籍有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《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》《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_____________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》《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 _______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等，观看的电影有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《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___________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》《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》《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等。给你留下深刻印象的人物是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。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332706" y="2474913"/>
            <a:ext cx="11734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狼王梦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200212" y="2474912"/>
            <a:ext cx="21640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鲁滨逊漂流记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6074193" y="2454448"/>
            <a:ext cx="176212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中华上下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57250" y="3059113"/>
            <a:ext cx="11734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五千年</a:t>
            </a:r>
            <a:endParaRPr kumimoji="0" lang="zh-CN" altLang="en-US" sz="2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395725" y="3012855"/>
            <a:ext cx="18338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曾经的我们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500188" y="3643313"/>
            <a:ext cx="8432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战狼</a:t>
            </a:r>
            <a:endParaRPr kumimoji="0" lang="zh-CN" altLang="en-US" sz="2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237761" y="3643313"/>
            <a:ext cx="15036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中国机长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2797175" y="4273550"/>
            <a:ext cx="8432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紫岚</a:t>
            </a:r>
            <a:endParaRPr kumimoji="0" lang="zh-CN" altLang="en-US" sz="2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494506" y="1059582"/>
            <a:ext cx="8180768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了解人物信息：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你知道下面作品中对应的人物吗？请选择。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①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岳云　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	②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杨延昭　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③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鲁智深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④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杨继业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 	⑤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武松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 		⑥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诸葛亮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⑦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孟良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 		⑧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关羽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 		⑨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岳飞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683568" y="1707654"/>
            <a:ext cx="8154988" cy="3357563"/>
          </a:xfrm>
          <a:prstGeom prst="rect">
            <a:avLst/>
          </a:prstGeom>
          <a:ln>
            <a:miter lim="800000"/>
          </a:ln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(1)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《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水浒传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：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________________________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(2)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《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三国演义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：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________________________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(3)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《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说岳全传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：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________________________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(4)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《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杨家将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》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：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________________________</a:t>
            </a:r>
            <a:endParaRPr kumimoji="0" lang="en-US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337868" y="1779092"/>
            <a:ext cx="8432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③⑤</a:t>
            </a:r>
            <a:endParaRPr kumimoji="0" lang="en-US" altLang="zh-CN" sz="2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626793" y="2350592"/>
            <a:ext cx="8432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⑥⑧</a:t>
            </a:r>
            <a:endParaRPr kumimoji="0" lang="en-US" altLang="zh-CN" sz="2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695056" y="2945904"/>
            <a:ext cx="8432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①⑨</a:t>
            </a:r>
            <a:endParaRPr kumimoji="0" lang="en-US" altLang="zh-CN" sz="2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291831" y="3565029"/>
            <a:ext cx="11734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②④⑦</a:t>
            </a:r>
            <a:endParaRPr kumimoji="0" lang="en-US" altLang="zh-CN" sz="2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3" name="图片 5" descr="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33" y="380879"/>
            <a:ext cx="2050873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468291" y="84355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交际任务</a:t>
            </a:r>
            <a:endParaRPr lang="zh-CN" altLang="zh-CN" sz="28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520721" y="1454663"/>
            <a:ext cx="8154988" cy="3349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marR="0" lvl="1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实践交际活动：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把下面的对话补充完整。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明明：我昨天看了一本书，特别好看。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小刚：什么书这么好看啊？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明明：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________________________________________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小刚：它好看在哪里呢？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209006" y="3645330"/>
            <a:ext cx="2316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是</a:t>
            </a: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《</a:t>
            </a: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狼王梦</a:t>
            </a: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》</a:t>
            </a: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95536" y="706825"/>
            <a:ext cx="8154988" cy="392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明明：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___________________________________________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	___________________________________________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小刚：听你这么说，我也很感兴趣，可以把这本书借给我看一下吗？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明明：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___________________________________________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	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你最近读了什么好书呢？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小刚：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__________________________________________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296988" y="627851"/>
            <a:ext cx="80010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8525" indent="-898525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书中的母狼紫岚为了把自己的后代培养成狼王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96988" y="1185863"/>
            <a:ext cx="51435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8525" indent="-898525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用心良苦，很感人！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330814" y="2805142"/>
            <a:ext cx="578643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8525" indent="-898525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可以的。我明天就带给你。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330814" y="3939401"/>
            <a:ext cx="90011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8525" indent="-898525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我最近在读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水浒传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，故事情节特别精彩。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466219" y="411510"/>
            <a:ext cx="8154988" cy="292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明明：你最喜欢书中哪个人物？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小刚：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__________________________________________   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明明：为什么喜欢他？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小刚：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___________________________________________ ___________________________________________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明明：这本书我还没看过，你看完后借给我看看好吗？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小刚：好的。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898525" marR="0" lvl="0" indent="-898525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75656" y="843558"/>
            <a:ext cx="656113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8525" indent="-898525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我最喜欢武松。　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404122" y="2072282"/>
            <a:ext cx="72151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因为他武功高强，富有正义感，能为民除害，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331640" y="2633928"/>
            <a:ext cx="2011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是打虎英雄。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5536" y="484057"/>
            <a:ext cx="973342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导入：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pic>
        <p:nvPicPr>
          <p:cNvPr id="10" name="Picture 8" descr="http://pic1.nipic.com/2008-11-25/20081125231624438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576" y="983152"/>
            <a:ext cx="2287475" cy="32898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0" descr="http://p2.so.qhmsg.com/sdr/400__/t012f8205271656201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14483" y="1047590"/>
            <a:ext cx="1930047" cy="3160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2" descr="http://img.hc360.com/broadcast/info/images/200907/20090727084829101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0158" y="947593"/>
            <a:ext cx="2698128" cy="3490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矩形 19"/>
          <p:cNvSpPr/>
          <p:nvPr/>
        </p:nvSpPr>
        <p:spPr>
          <a:xfrm>
            <a:off x="755052" y="4272976"/>
            <a:ext cx="77676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关羽             刘备              貂蝉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282" y="500587"/>
            <a:ext cx="973342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导入：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pic>
        <p:nvPicPr>
          <p:cNvPr id="4" name="Picture 4" descr="http://image.antns.com/uploads/20180717/00/1531758226-lTXxfKMiH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4157" y="783979"/>
            <a:ext cx="1924506" cy="3349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s://img.zcool.cn/community/01c6cd58ef8701a8012049ef795591.jpg@2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55273" y="744935"/>
            <a:ext cx="262393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C:\Users\Administrator\AppData\Roaming\Tencent\Users\541737432\QQ\WinTemp\RichOle\4A~72A}K@GX%AI{U9HT]WIU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4444" y="760621"/>
            <a:ext cx="2380077" cy="34132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矩形 7"/>
          <p:cNvSpPr/>
          <p:nvPr/>
        </p:nvSpPr>
        <p:spPr>
          <a:xfrm>
            <a:off x="762000" y="4133850"/>
            <a:ext cx="77676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62230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孙悟空            猪八戒             沙僧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282" y="500587"/>
            <a:ext cx="973342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导入：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9" name="AutoShape 508"/>
          <p:cNvSpPr>
            <a:spLocks noChangeArrowheads="1"/>
          </p:cNvSpPr>
          <p:nvPr/>
        </p:nvSpPr>
        <p:spPr bwMode="auto">
          <a:xfrm>
            <a:off x="611505" y="1059815"/>
            <a:ext cx="8136890" cy="2804795"/>
          </a:xfrm>
          <a:prstGeom prst="roundRect">
            <a:avLst>
              <a:gd name="adj" fmla="val 5074"/>
            </a:avLst>
          </a:prstGeom>
          <a:solidFill>
            <a:srgbClr val="FFFFFF"/>
          </a:solidFill>
          <a:ln w="57150">
            <a:solidFill>
              <a:srgbClr val="99CC00"/>
            </a:solidFill>
            <a:round/>
          </a:ln>
        </p:spPr>
        <p:txBody>
          <a:bodyPr wrap="none" anchor="ctr"/>
          <a:lstStyle/>
          <a:p>
            <a:pPr defTabSz="914400"/>
            <a:endParaRPr lang="ko-KR" altLang="en-US" sz="2400">
              <a:solidFill>
                <a:srgbClr val="000000"/>
              </a:solidFill>
              <a:latin typeface="幼圆" charset="0"/>
              <a:ea typeface="Malgun Gothic" panose="020B0503020000020004" pitchFamily="34" charset="-127"/>
              <a:cs typeface="幼圆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1825" y="1147128"/>
            <a:ext cx="7764145" cy="263017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indent="5321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阅读文学书籍或观看影视作品时，我们常常会被其中的一些人物吸引和感到。这些人物个性鲜明、充满魅力，让人由衷地欣赏和喜欢。这节口语交际课我们就来举行一次“我喜欢的人物形象”的交流会。将自己喜欢的文学或影视作品中的人物介绍给大家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矩形 12"/>
          <p:cNvSpPr>
            <a:spLocks noChangeArrowheads="1"/>
          </p:cNvSpPr>
          <p:nvPr/>
        </p:nvSpPr>
        <p:spPr bwMode="auto">
          <a:xfrm>
            <a:off x="1691680" y="3952550"/>
            <a:ext cx="5645150" cy="675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800" dirty="0">
                <a:ln w="12700">
                  <a:noFill/>
                  <a:prstDash val="solid"/>
                </a:ln>
                <a:solidFill>
                  <a:srgbClr val="000000"/>
                </a:solidFill>
                <a:latin typeface="幼圆" charset="0"/>
                <a:ea typeface="幼圆" charset="0"/>
              </a:rPr>
              <a:t>我最喜欢的人物形象　　</a:t>
            </a:r>
            <a:r>
              <a:rPr lang="zh-CN" altLang="en-US" sz="2400" dirty="0">
                <a:ln w="12700">
                  <a:noFill/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幼圆" charset="0"/>
              </a:rPr>
              <a:t>　</a:t>
            </a:r>
            <a:endParaRPr lang="zh-CN" altLang="en-US" sz="2400" dirty="0">
              <a:ln w="12700">
                <a:noFill/>
                <a:prstDash val="solid"/>
              </a:ln>
              <a:solidFill>
                <a:srgbClr val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5536" y="700081"/>
            <a:ext cx="2160240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明确交际要求：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49275" y="2643758"/>
            <a:ext cx="8045450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63855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这次口语交际的内容是举办一次“我最喜欢的人物形象”交流会，将自己喜欢的文学或影视作品中的人物介绍给大家。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595241" y="1268573"/>
            <a:ext cx="7996238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2263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读教材</a:t>
            </a:r>
            <a:r>
              <a:rPr lang="en-US" altLang="zh-CN" sz="28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114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页，说说这次口语交际给我们提出了哪些要求？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5536" y="700081"/>
            <a:ext cx="2160240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注意事项：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4671" y="3579862"/>
            <a:ext cx="2934658" cy="1387911"/>
          </a:xfrm>
          <a:prstGeom prst="rect">
            <a:avLst/>
          </a:prstGeom>
          <a:noFill/>
        </p:spPr>
      </p:pic>
      <p:sp>
        <p:nvSpPr>
          <p:cNvPr id="9" name="矩形 12"/>
          <p:cNvSpPr>
            <a:spLocks noChangeArrowheads="1"/>
          </p:cNvSpPr>
          <p:nvPr/>
        </p:nvSpPr>
        <p:spPr bwMode="auto">
          <a:xfrm>
            <a:off x="542589" y="1182332"/>
            <a:ext cx="804505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713105">
              <a:lnSpc>
                <a:spcPct val="150000"/>
              </a:lnSpc>
            </a:pP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本次口语交际中我们应该注意什么？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AutoShape 45"/>
          <p:cNvSpPr/>
          <p:nvPr>
            <p:custDataLst>
              <p:tags r:id="rId7"/>
            </p:custDataLst>
          </p:nvPr>
        </p:nvSpPr>
        <p:spPr>
          <a:xfrm>
            <a:off x="933463" y="2247007"/>
            <a:ext cx="2319337" cy="1265238"/>
          </a:xfrm>
          <a:prstGeom prst="wedgeRoundRectCallout">
            <a:avLst>
              <a:gd name="adj1" fmla="val 62523"/>
              <a:gd name="adj2" fmla="val 60412"/>
              <a:gd name="adj3" fmla="val 16667"/>
            </a:avLst>
          </a:prstGeom>
          <a:noFill/>
          <a:ln w="9525" cap="flat" cmpd="sng">
            <a:solidFill>
              <a:srgbClr val="000000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分条讲述，把理由说清楚。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AutoShape 46"/>
          <p:cNvSpPr/>
          <p:nvPr>
            <p:custDataLst>
              <p:tags r:id="rId8"/>
            </p:custDataLst>
          </p:nvPr>
        </p:nvSpPr>
        <p:spPr>
          <a:xfrm>
            <a:off x="5510225" y="2258120"/>
            <a:ext cx="2295525" cy="1254125"/>
          </a:xfrm>
          <a:prstGeom prst="wedgeRoundRectCallout">
            <a:avLst>
              <a:gd name="adj1" fmla="val -59806"/>
              <a:gd name="adj2" fmla="val 48949"/>
              <a:gd name="adj3" fmla="val 16667"/>
            </a:avLst>
          </a:prstGeom>
          <a:noFill/>
          <a:ln w="9525" cap="flat" cmpd="sng">
            <a:solidFill>
              <a:srgbClr val="000000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听人说话能抓住重点。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ldLvl="0" animBg="1"/>
      <p:bldP spid="1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5536" y="700081"/>
            <a:ext cx="1656184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539552" y="1587625"/>
            <a:ext cx="655272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1.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思考定主题：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7544" y="2690524"/>
            <a:ext cx="8093958" cy="1225713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lg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想一想自己看过的文学书籍或影视作品中，哪一个人物是你最喜欢的，给你留下的印象最深刻，确定本次口语交际的主题。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566896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方法指导：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899592" y="1851670"/>
            <a:ext cx="7696200" cy="18453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填表理思路。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6273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搜集并整理你最喜欢的人物形象的相关信息，仿照课本上的样子填写在表格里。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49248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方法指导：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6" name="Rectangle 2"/>
          <p:cNvSpPr/>
          <p:nvPr/>
        </p:nvSpPr>
        <p:spPr>
          <a:xfrm>
            <a:off x="611560" y="1136318"/>
            <a:ext cx="227838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交际表观点：</a:t>
            </a:r>
            <a:endParaRPr lang="zh-CN" altLang="en-US" sz="2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525871" y="1636803"/>
            <a:ext cx="8272717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2255" indent="-262255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）交流时要利用好表格里整理的信息，有条理地讲述。说清楚你喜欢的人物是谁，出自哪部文学或影视作品，你为什么喜欢这个人物。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custDataLst>
              <p:tags r:id="rId6"/>
            </p:custDataLst>
          </p:nvPr>
        </p:nvGraphicFramePr>
        <p:xfrm>
          <a:off x="467544" y="2720519"/>
          <a:ext cx="8389373" cy="2011680"/>
        </p:xfrm>
        <a:graphic>
          <a:graphicData uri="http://schemas.openxmlformats.org/drawingml/2006/table">
            <a:tbl>
              <a:tblPr/>
              <a:tblGrid>
                <a:gridCol w="969945"/>
                <a:gridCol w="1937471"/>
                <a:gridCol w="5481957"/>
              </a:tblGrid>
              <a:tr h="3721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0" kern="0" dirty="0">
                          <a:latin typeface="幼圆" charset="0"/>
                          <a:ea typeface="幼圆" charset="0"/>
                          <a:cs typeface="Times New Roman" panose="02020603050405020304" pitchFamily="18" charset="0"/>
                        </a:rPr>
                        <a:t>姓名</a:t>
                      </a:r>
                      <a:endParaRPr lang="zh-CN" sz="2200" b="0" kern="0" dirty="0">
                        <a:latin typeface="幼圆" charset="0"/>
                        <a:ea typeface="幼圆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0" kern="0" dirty="0">
                          <a:latin typeface="幼圆" charset="0"/>
                          <a:ea typeface="幼圆" charset="0"/>
                          <a:cs typeface="Times New Roman" panose="02020603050405020304" pitchFamily="18" charset="0"/>
                        </a:rPr>
                        <a:t>出处</a:t>
                      </a:r>
                      <a:endParaRPr lang="zh-CN" sz="2200" b="0" kern="0" dirty="0">
                        <a:latin typeface="幼圆" charset="0"/>
                        <a:ea typeface="幼圆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0" kern="0" dirty="0">
                          <a:latin typeface="幼圆" charset="0"/>
                          <a:ea typeface="幼圆" charset="0"/>
                          <a:cs typeface="Times New Roman" panose="02020603050405020304" pitchFamily="18" charset="0"/>
                        </a:rPr>
                        <a:t>喜欢的理由</a:t>
                      </a:r>
                      <a:endParaRPr lang="zh-CN" sz="2200" b="0" kern="0" dirty="0">
                        <a:latin typeface="幼圆" charset="0"/>
                        <a:ea typeface="幼圆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3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b="0" kern="0" dirty="0">
                          <a:solidFill>
                            <a:srgbClr val="C00000"/>
                          </a:solidFill>
                          <a:latin typeface="幼圆" charset="0"/>
                          <a:ea typeface="宋体" panose="02010600030101010101" pitchFamily="2" charset="-122"/>
                          <a:cs typeface="幼圆" charset="0"/>
                        </a:rPr>
                        <a:t> </a:t>
                      </a:r>
                      <a:r>
                        <a:rPr lang="zh-CN" sz="2200" b="0" kern="0" dirty="0">
                          <a:solidFill>
                            <a:srgbClr val="FF0000"/>
                          </a:solidFill>
                          <a:latin typeface="幼圆" charset="0"/>
                          <a:ea typeface="宋体" panose="02010600030101010101" pitchFamily="2" charset="-122"/>
                          <a:cs typeface="幼圆" charset="0"/>
                        </a:rPr>
                        <a:t>哪吒</a:t>
                      </a:r>
                      <a:endParaRPr lang="zh-CN" sz="2200" b="0" kern="100" dirty="0">
                        <a:solidFill>
                          <a:srgbClr val="FF0000"/>
                        </a:solidFill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0" kern="0" dirty="0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  <a:cs typeface="Times New Roman" panose="02020603050405020304" pitchFamily="18" charset="0"/>
                        </a:rPr>
                        <a:t>动画片</a:t>
                      </a:r>
                      <a:endParaRPr lang="en-US" altLang="zh-CN" sz="2200" b="0" kern="0" dirty="0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0" kern="0" dirty="0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  <a:cs typeface="Times New Roman" panose="02020603050405020304" pitchFamily="18" charset="0"/>
                        </a:rPr>
                        <a:t>《哪吒闹海》</a:t>
                      </a:r>
                      <a:endParaRPr lang="zh-CN" sz="2200" b="0" kern="100" dirty="0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255" lvl="0" indent="-262255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98120" algn="l"/>
                        </a:tabLst>
                      </a:pPr>
                      <a:r>
                        <a:rPr lang="en-US" altLang="zh-CN" sz="2200" b="0" kern="0" dirty="0">
                          <a:solidFill>
                            <a:srgbClr val="FF0000"/>
                          </a:solidFill>
                          <a:latin typeface="幼圆" charset="0"/>
                          <a:ea typeface="宋体" panose="02010600030101010101" pitchFamily="2" charset="-122"/>
                          <a:cs typeface="幼圆" charset="0"/>
                        </a:rPr>
                        <a:t>1.</a:t>
                      </a:r>
                      <a:r>
                        <a:rPr lang="zh-CN" sz="2200" b="0" kern="0" dirty="0">
                          <a:solidFill>
                            <a:srgbClr val="FF0000"/>
                          </a:solidFill>
                          <a:latin typeface="幼圆" charset="0"/>
                          <a:ea typeface="宋体" panose="02010600030101010101" pitchFamily="2" charset="-122"/>
                          <a:cs typeface="幼圆" charset="0"/>
                        </a:rPr>
                        <a:t>年纪小但武功高强，有风火轮等宝物。</a:t>
                      </a:r>
                      <a:endParaRPr lang="zh-CN" sz="2200" b="0" kern="100" dirty="0">
                        <a:solidFill>
                          <a:srgbClr val="FF0000"/>
                        </a:solidFill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  <a:p>
                      <a:pPr marL="262255" indent="-26225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0" kern="0" dirty="0">
                          <a:solidFill>
                            <a:srgbClr val="FF0000"/>
                          </a:solidFill>
                          <a:latin typeface="幼圆" charset="0"/>
                          <a:ea typeface="宋体" panose="02010600030101010101" pitchFamily="2" charset="-122"/>
                          <a:cs typeface="幼圆" charset="0"/>
                        </a:rPr>
                        <a:t>2.</a:t>
                      </a:r>
                      <a:r>
                        <a:rPr lang="zh-CN" sz="2200" b="0" kern="0" dirty="0">
                          <a:solidFill>
                            <a:srgbClr val="FF0000"/>
                          </a:solidFill>
                          <a:latin typeface="幼圆" charset="0"/>
                          <a:ea typeface="宋体" panose="02010600030101010101" pitchFamily="2" charset="-122"/>
                          <a:cs typeface="幼圆" charset="0"/>
                        </a:rPr>
                        <a:t>见义勇为，敢于担当，救了被龙王欺负的老百姓。</a:t>
                      </a:r>
                      <a:endParaRPr lang="zh-CN" sz="2200" b="0" kern="100" dirty="0">
                        <a:solidFill>
                          <a:srgbClr val="FF0000"/>
                        </a:solidFill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07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1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18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19.xml><?xml version="1.0" encoding="utf-8"?>
<p:tagLst xmlns:p="http://schemas.openxmlformats.org/presentationml/2006/main"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2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TABLE_BEAUTIFY" val="smartTable{8c746e84-7984-44cb-bcd4-5a24be1e54c8}"/>
</p:tagLst>
</file>

<file path=ppt/tags/tag1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35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36.xml><?xml version="1.0" encoding="utf-8"?>
<p:tagLst xmlns:p="http://schemas.openxmlformats.org/presentationml/2006/main"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4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4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5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5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5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16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4.xml><?xml version="1.0" encoding="utf-8"?>
<p:tagLst xmlns:p="http://schemas.openxmlformats.org/presentationml/2006/main">
  <p:tag name="KSO_WM_DOC_GUID" val="{679de01e-c4c9-46e0-8810-9b02e482afcc}"/>
  <p:tag name="COMMONDATA" val="eyJoZGlkIjoiZWE3NjZlYjJkMjNiZjRmNDUwNDg2MDIyMjNiOTJhMjAifQ==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  <p:tag name="KSO_WM_UNIT_SMARTLAYOUT_COMPRESS_INFO" val="{&#10;    &quot;id&quot;: &quot;2020-11-26T16:18:21&quot;,&#10;    &quot;max&quot;: 0,&#10;    &quot;topChanged&quot;: 0&#10;}&#10;"/>
  <p:tag name="KSO_WM_UNIT_LAST_MAX_FONTSIZE" val="900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ags/tag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39043913-ffad-4d7a-8bfd-b07d25db350d}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9390ee90-a027-4a22-bba7-94a2e2689c63}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2101</Words>
  <Application>WPS 演示</Application>
  <PresentationFormat>全屏显示(16:9)</PresentationFormat>
  <Paragraphs>163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8" baseType="lpstr">
      <vt:lpstr>Arial</vt:lpstr>
      <vt:lpstr>宋体</vt:lpstr>
      <vt:lpstr>Wingdings</vt:lpstr>
      <vt:lpstr>黑体</vt:lpstr>
      <vt:lpstr>Malgun Gothic</vt:lpstr>
      <vt:lpstr>Calibri</vt:lpstr>
      <vt:lpstr>Times New Roman</vt:lpstr>
      <vt:lpstr>等线</vt:lpstr>
      <vt:lpstr>微软雅黑</vt:lpstr>
      <vt:lpstr>Arial Unicode MS</vt:lpstr>
      <vt:lpstr>楷体_GB2312</vt:lpstr>
      <vt:lpstr>新宋体</vt:lpstr>
      <vt:lpstr>仿宋_GB2312</vt:lpstr>
      <vt:lpstr>仿宋</vt:lpstr>
      <vt:lpstr>Arial</vt:lpstr>
      <vt:lpstr>幼圆</vt:lpstr>
      <vt:lpstr>汉仪乐喵体W</vt:lpstr>
      <vt:lpstr>3_Office 主题​​</vt:lpstr>
      <vt:lpstr>7_Office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2</cp:revision>
  <dcterms:created xsi:type="dcterms:W3CDTF">2017-03-17T02:28:00Z</dcterms:created>
  <dcterms:modified xsi:type="dcterms:W3CDTF">2022-05-23T05:53:43Z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17875BE788914E819C417022D534CBEF</vt:lpwstr>
  </property>
</Properties>
</file>