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30"/>
  </p:notesMasterIdLst>
  <p:sldIdLst>
    <p:sldId id="333" r:id="rId4"/>
    <p:sldId id="334" r:id="rId5"/>
    <p:sldId id="335" r:id="rId6"/>
    <p:sldId id="33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1"/>
    <p:sldId id="360" r:id="rId32"/>
    <p:sldId id="361" r:id="rId33"/>
    <p:sldId id="362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佳琪 刘" initials="佳" lastIdx="0" clrIdx="0"/>
  <p:cmAuthor id="2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4660"/>
  </p:normalViewPr>
  <p:slideViewPr>
    <p:cSldViewPr snapToGrid="0">
      <p:cViewPr varScale="1">
        <p:scale>
          <a:sx n="57" d="100"/>
          <a:sy n="57" d="100"/>
        </p:scale>
        <p:origin x="8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9" Type="http://schemas.openxmlformats.org/officeDocument/2006/relationships/tags" Target="tags/tag210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704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870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</a:rPr>
            </a:fld>
            <a:endParaRPr lang="zh-CN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909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890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</a:rPr>
            </a:fld>
            <a:endParaRPr lang="zh-CN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876306" y="1781102"/>
            <a:ext cx="4578388" cy="642847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62006" y="2587144"/>
            <a:ext cx="4826038" cy="1076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6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62006" y="1781102"/>
            <a:ext cx="4826038" cy="64284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3" y="1818004"/>
            <a:ext cx="3235350" cy="322198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4625288" y="2373457"/>
            <a:ext cx="6646785" cy="2160931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" y="1243508"/>
            <a:ext cx="4389120" cy="4370983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2" Type="http://schemas.openxmlformats.org/officeDocument/2006/relationships/theme" Target="../theme/theme2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31.xml"/><Relationship Id="rId5" Type="http://schemas.openxmlformats.org/officeDocument/2006/relationships/image" Target="../media/image15.png"/><Relationship Id="rId4" Type="http://schemas.openxmlformats.org/officeDocument/2006/relationships/image" Target="../media/image9.png"/><Relationship Id="rId3" Type="http://schemas.openxmlformats.org/officeDocument/2006/relationships/tags" Target="../tags/tag130.xml"/><Relationship Id="rId2" Type="http://schemas.openxmlformats.org/officeDocument/2006/relationships/image" Target="../media/image8.png"/><Relationship Id="rId1" Type="http://schemas.openxmlformats.org/officeDocument/2006/relationships/tags" Target="../tags/tag129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34.xml"/><Relationship Id="rId5" Type="http://schemas.openxmlformats.org/officeDocument/2006/relationships/image" Target="../media/image16.png"/><Relationship Id="rId4" Type="http://schemas.openxmlformats.org/officeDocument/2006/relationships/image" Target="../media/image9.png"/><Relationship Id="rId3" Type="http://schemas.openxmlformats.org/officeDocument/2006/relationships/tags" Target="../tags/tag133.xml"/><Relationship Id="rId2" Type="http://schemas.openxmlformats.org/officeDocument/2006/relationships/image" Target="../media/image8.png"/><Relationship Id="rId1" Type="http://schemas.openxmlformats.org/officeDocument/2006/relationships/tags" Target="../tags/tag13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37.xml"/><Relationship Id="rId5" Type="http://schemas.openxmlformats.org/officeDocument/2006/relationships/image" Target="../media/image17.png"/><Relationship Id="rId4" Type="http://schemas.openxmlformats.org/officeDocument/2006/relationships/image" Target="../media/image9.png"/><Relationship Id="rId3" Type="http://schemas.openxmlformats.org/officeDocument/2006/relationships/tags" Target="../tags/tag136.xml"/><Relationship Id="rId2" Type="http://schemas.openxmlformats.org/officeDocument/2006/relationships/image" Target="../media/image8.png"/><Relationship Id="rId1" Type="http://schemas.openxmlformats.org/officeDocument/2006/relationships/tags" Target="../tags/tag135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40.xml"/><Relationship Id="rId5" Type="http://schemas.openxmlformats.org/officeDocument/2006/relationships/image" Target="../media/image18.jpeg"/><Relationship Id="rId4" Type="http://schemas.openxmlformats.org/officeDocument/2006/relationships/image" Target="../media/image9.png"/><Relationship Id="rId3" Type="http://schemas.openxmlformats.org/officeDocument/2006/relationships/tags" Target="../tags/tag139.xml"/><Relationship Id="rId2" Type="http://schemas.openxmlformats.org/officeDocument/2006/relationships/image" Target="../media/image8.png"/><Relationship Id="rId1" Type="http://schemas.openxmlformats.org/officeDocument/2006/relationships/tags" Target="../tags/tag13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44.xml"/><Relationship Id="rId6" Type="http://schemas.openxmlformats.org/officeDocument/2006/relationships/image" Target="../media/image19.png"/><Relationship Id="rId5" Type="http://schemas.openxmlformats.org/officeDocument/2006/relationships/tags" Target="../tags/tag143.xml"/><Relationship Id="rId4" Type="http://schemas.openxmlformats.org/officeDocument/2006/relationships/image" Target="../media/image9.png"/><Relationship Id="rId3" Type="http://schemas.openxmlformats.org/officeDocument/2006/relationships/tags" Target="../tags/tag142.xml"/><Relationship Id="rId2" Type="http://schemas.openxmlformats.org/officeDocument/2006/relationships/image" Target="../media/image8.png"/><Relationship Id="rId1" Type="http://schemas.openxmlformats.org/officeDocument/2006/relationships/tags" Target="../tags/tag14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48.xml"/><Relationship Id="rId6" Type="http://schemas.openxmlformats.org/officeDocument/2006/relationships/image" Target="../media/image19.png"/><Relationship Id="rId5" Type="http://schemas.openxmlformats.org/officeDocument/2006/relationships/tags" Target="../tags/tag147.xml"/><Relationship Id="rId4" Type="http://schemas.openxmlformats.org/officeDocument/2006/relationships/image" Target="../media/image9.png"/><Relationship Id="rId3" Type="http://schemas.openxmlformats.org/officeDocument/2006/relationships/tags" Target="../tags/tag146.xml"/><Relationship Id="rId2" Type="http://schemas.openxmlformats.org/officeDocument/2006/relationships/image" Target="../media/image8.png"/><Relationship Id="rId1" Type="http://schemas.openxmlformats.org/officeDocument/2006/relationships/tags" Target="../tags/tag14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image" Target="../media/image9.png"/><Relationship Id="rId3" Type="http://schemas.openxmlformats.org/officeDocument/2006/relationships/tags" Target="../tags/tag150.xml"/><Relationship Id="rId2" Type="http://schemas.openxmlformats.org/officeDocument/2006/relationships/image" Target="../media/image8.png"/><Relationship Id="rId1" Type="http://schemas.openxmlformats.org/officeDocument/2006/relationships/tags" Target="../tags/tag149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image" Target="../media/image9.png"/><Relationship Id="rId3" Type="http://schemas.openxmlformats.org/officeDocument/2006/relationships/tags" Target="../tags/tag155.xml"/><Relationship Id="rId2" Type="http://schemas.openxmlformats.org/officeDocument/2006/relationships/image" Target="../media/image8.png"/><Relationship Id="rId1" Type="http://schemas.openxmlformats.org/officeDocument/2006/relationships/tags" Target="../tags/tag15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image" Target="../media/image9.png"/><Relationship Id="rId3" Type="http://schemas.openxmlformats.org/officeDocument/2006/relationships/tags" Target="../tags/tag159.xml"/><Relationship Id="rId2" Type="http://schemas.openxmlformats.org/officeDocument/2006/relationships/image" Target="../media/image8.png"/><Relationship Id="rId1" Type="http://schemas.openxmlformats.org/officeDocument/2006/relationships/tags" Target="../tags/tag158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image" Target="../media/image9.png"/><Relationship Id="rId3" Type="http://schemas.openxmlformats.org/officeDocument/2006/relationships/tags" Target="../tags/tag164.xml"/><Relationship Id="rId2" Type="http://schemas.openxmlformats.org/officeDocument/2006/relationships/image" Target="../media/image8.png"/><Relationship Id="rId1" Type="http://schemas.openxmlformats.org/officeDocument/2006/relationships/tags" Target="../tags/tag16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image" Target="../media/image9.png"/><Relationship Id="rId3" Type="http://schemas.openxmlformats.org/officeDocument/2006/relationships/tags" Target="../tags/tag168.xml"/><Relationship Id="rId2" Type="http://schemas.openxmlformats.org/officeDocument/2006/relationships/image" Target="../media/image8.png"/><Relationship Id="rId1" Type="http://schemas.openxmlformats.org/officeDocument/2006/relationships/tags" Target="../tags/tag167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" Type="http://schemas.openxmlformats.org/officeDocument/2006/relationships/image" Target="../media/image9.png"/><Relationship Id="rId3" Type="http://schemas.openxmlformats.org/officeDocument/2006/relationships/tags" Target="../tags/tag172.xml"/><Relationship Id="rId2" Type="http://schemas.openxmlformats.org/officeDocument/2006/relationships/image" Target="../media/image8.png"/><Relationship Id="rId1" Type="http://schemas.openxmlformats.org/officeDocument/2006/relationships/tags" Target="../tags/tag17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image" Target="../media/image9.png"/><Relationship Id="rId3" Type="http://schemas.openxmlformats.org/officeDocument/2006/relationships/tags" Target="../tags/tag176.xml"/><Relationship Id="rId2" Type="http://schemas.openxmlformats.org/officeDocument/2006/relationships/image" Target="../media/image8.png"/><Relationship Id="rId1" Type="http://schemas.openxmlformats.org/officeDocument/2006/relationships/tags" Target="../tags/tag17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84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image" Target="../media/image9.png"/><Relationship Id="rId3" Type="http://schemas.openxmlformats.org/officeDocument/2006/relationships/tags" Target="../tags/tag181.xml"/><Relationship Id="rId2" Type="http://schemas.openxmlformats.org/officeDocument/2006/relationships/image" Target="../media/image8.png"/><Relationship Id="rId1" Type="http://schemas.openxmlformats.org/officeDocument/2006/relationships/tags" Target="../tags/tag18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89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image" Target="../media/image9.png"/><Relationship Id="rId3" Type="http://schemas.openxmlformats.org/officeDocument/2006/relationships/tags" Target="../tags/tag186.xml"/><Relationship Id="rId2" Type="http://schemas.openxmlformats.org/officeDocument/2006/relationships/image" Target="../media/image8.png"/><Relationship Id="rId1" Type="http://schemas.openxmlformats.org/officeDocument/2006/relationships/tags" Target="../tags/tag185.xml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" Type="http://schemas.openxmlformats.org/officeDocument/2006/relationships/tags" Target="../tags/tag191.xml"/><Relationship Id="rId2" Type="http://schemas.openxmlformats.org/officeDocument/2006/relationships/image" Target="../media/image19.png"/><Relationship Id="rId1" Type="http://schemas.openxmlformats.org/officeDocument/2006/relationships/tags" Target="../tags/tag190.xml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97.xml"/><Relationship Id="rId4" Type="http://schemas.openxmlformats.org/officeDocument/2006/relationships/image" Target="../media/image9.png"/><Relationship Id="rId3" Type="http://schemas.openxmlformats.org/officeDocument/2006/relationships/tags" Target="../tags/tag196.xml"/><Relationship Id="rId2" Type="http://schemas.openxmlformats.org/officeDocument/2006/relationships/image" Target="../media/image8.png"/><Relationship Id="rId1" Type="http://schemas.openxmlformats.org/officeDocument/2006/relationships/tags" Target="../tags/tag19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200.xml"/><Relationship Id="rId5" Type="http://schemas.openxmlformats.org/officeDocument/2006/relationships/image" Target="../media/image20.jpeg"/><Relationship Id="rId4" Type="http://schemas.openxmlformats.org/officeDocument/2006/relationships/image" Target="../media/image9.png"/><Relationship Id="rId3" Type="http://schemas.openxmlformats.org/officeDocument/2006/relationships/tags" Target="../tags/tag199.xml"/><Relationship Id="rId2" Type="http://schemas.openxmlformats.org/officeDocument/2006/relationships/image" Target="../media/image8.png"/><Relationship Id="rId1" Type="http://schemas.openxmlformats.org/officeDocument/2006/relationships/tags" Target="../tags/tag198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203.xml"/><Relationship Id="rId4" Type="http://schemas.openxmlformats.org/officeDocument/2006/relationships/image" Target="../media/image9.png"/><Relationship Id="rId3" Type="http://schemas.openxmlformats.org/officeDocument/2006/relationships/tags" Target="../tags/tag202.xml"/><Relationship Id="rId2" Type="http://schemas.openxmlformats.org/officeDocument/2006/relationships/image" Target="../media/image8.png"/><Relationship Id="rId1" Type="http://schemas.openxmlformats.org/officeDocument/2006/relationships/tags" Target="../tags/tag201.xml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206.xml"/><Relationship Id="rId4" Type="http://schemas.openxmlformats.org/officeDocument/2006/relationships/image" Target="../media/image9.png"/><Relationship Id="rId3" Type="http://schemas.openxmlformats.org/officeDocument/2006/relationships/tags" Target="../tags/tag205.xml"/><Relationship Id="rId2" Type="http://schemas.openxmlformats.org/officeDocument/2006/relationships/image" Target="../media/image8.png"/><Relationship Id="rId1" Type="http://schemas.openxmlformats.org/officeDocument/2006/relationships/tags" Target="../tags/tag20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04.xml"/><Relationship Id="rId7" Type="http://schemas.openxmlformats.org/officeDocument/2006/relationships/image" Target="../media/image10.jpeg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image" Target="../media/image9.png"/><Relationship Id="rId3" Type="http://schemas.openxmlformats.org/officeDocument/2006/relationships/tags" Target="../tags/tag101.xml"/><Relationship Id="rId2" Type="http://schemas.openxmlformats.org/officeDocument/2006/relationships/image" Target="../media/image8.png"/><Relationship Id="rId1" Type="http://schemas.openxmlformats.org/officeDocument/2006/relationships/tags" Target="../tags/tag100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209.xml"/><Relationship Id="rId4" Type="http://schemas.openxmlformats.org/officeDocument/2006/relationships/image" Target="../media/image9.png"/><Relationship Id="rId3" Type="http://schemas.openxmlformats.org/officeDocument/2006/relationships/tags" Target="../tags/tag208.xml"/><Relationship Id="rId2" Type="http://schemas.openxmlformats.org/officeDocument/2006/relationships/image" Target="../media/image8.png"/><Relationship Id="rId1" Type="http://schemas.openxmlformats.org/officeDocument/2006/relationships/tags" Target="../tags/tag20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0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9.png"/><Relationship Id="rId3" Type="http://schemas.openxmlformats.org/officeDocument/2006/relationships/tags" Target="../tags/tag106.xml"/><Relationship Id="rId2" Type="http://schemas.openxmlformats.org/officeDocument/2006/relationships/image" Target="../media/image8.png"/><Relationship Id="rId1" Type="http://schemas.openxmlformats.org/officeDocument/2006/relationships/tags" Target="../tags/tag105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image" Target="../media/image9.png"/><Relationship Id="rId3" Type="http://schemas.openxmlformats.org/officeDocument/2006/relationships/tags" Target="../tags/tag109.xml"/><Relationship Id="rId2" Type="http://schemas.openxmlformats.org/officeDocument/2006/relationships/image" Target="../media/image8.png"/><Relationship Id="rId1" Type="http://schemas.openxmlformats.org/officeDocument/2006/relationships/tags" Target="../tags/tag108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14.xml"/><Relationship Id="rId5" Type="http://schemas.openxmlformats.org/officeDocument/2006/relationships/image" Target="../media/image13.png"/><Relationship Id="rId4" Type="http://schemas.openxmlformats.org/officeDocument/2006/relationships/image" Target="../media/image9.png"/><Relationship Id="rId3" Type="http://schemas.openxmlformats.org/officeDocument/2006/relationships/tags" Target="../tags/tag113.xml"/><Relationship Id="rId2" Type="http://schemas.openxmlformats.org/officeDocument/2006/relationships/image" Target="../media/image8.png"/><Relationship Id="rId1" Type="http://schemas.openxmlformats.org/officeDocument/2006/relationships/tags" Target="../tags/tag1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19.xml"/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image" Target="../media/image9.png"/><Relationship Id="rId3" Type="http://schemas.openxmlformats.org/officeDocument/2006/relationships/tags" Target="../tags/tag116.xml"/><Relationship Id="rId2" Type="http://schemas.openxmlformats.org/officeDocument/2006/relationships/image" Target="../media/image8.png"/><Relationship Id="rId1" Type="http://schemas.openxmlformats.org/officeDocument/2006/relationships/tags" Target="../tags/tag115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image" Target="../media/image9.png"/><Relationship Id="rId3" Type="http://schemas.openxmlformats.org/officeDocument/2006/relationships/tags" Target="../tags/tag121.xml"/><Relationship Id="rId2" Type="http://schemas.openxmlformats.org/officeDocument/2006/relationships/image" Target="../media/image8.png"/><Relationship Id="rId1" Type="http://schemas.openxmlformats.org/officeDocument/2006/relationships/tags" Target="../tags/tag12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28.xml"/><Relationship Id="rId7" Type="http://schemas.openxmlformats.org/officeDocument/2006/relationships/tags" Target="../tags/tag127.xml"/><Relationship Id="rId6" Type="http://schemas.openxmlformats.org/officeDocument/2006/relationships/tags" Target="../tags/tag126.xml"/><Relationship Id="rId5" Type="http://schemas.openxmlformats.org/officeDocument/2006/relationships/image" Target="../media/image14.jpeg"/><Relationship Id="rId4" Type="http://schemas.openxmlformats.org/officeDocument/2006/relationships/image" Target="../media/image9.png"/><Relationship Id="rId3" Type="http://schemas.openxmlformats.org/officeDocument/2006/relationships/tags" Target="../tags/tag125.xml"/><Relationship Id="rId2" Type="http://schemas.openxmlformats.org/officeDocument/2006/relationships/image" Target="../media/image8.png"/><Relationship Id="rId1" Type="http://schemas.openxmlformats.org/officeDocument/2006/relationships/tags" Target="../tags/tag1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1219229" y="2095765"/>
            <a:ext cx="4825365" cy="184665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习作：____即景</a:t>
            </a:r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4" name="副标题 3"/>
          <p:cNvSpPr/>
          <p:nvPr>
            <p:custDataLst>
              <p:tags r:id="rId3"/>
            </p:custDataLst>
          </p:nvPr>
        </p:nvSpPr>
        <p:spPr>
          <a:xfrm>
            <a:off x="1219229" y="4115857"/>
            <a:ext cx="4826000" cy="37020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20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220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69633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9634" name="文本框 7"/>
          <p:cNvSpPr txBox="1"/>
          <p:nvPr/>
        </p:nvSpPr>
        <p:spPr>
          <a:xfrm>
            <a:off x="8840788" y="704850"/>
            <a:ext cx="242824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</a:rPr>
              <a:t>喷薄而出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 spd="med" advTm="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70657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82475" cy="6857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58" name="文本框 7"/>
          <p:cNvSpPr txBox="1"/>
          <p:nvPr/>
        </p:nvSpPr>
        <p:spPr>
          <a:xfrm>
            <a:off x="8840788" y="704850"/>
            <a:ext cx="242824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>
                <a:solidFill>
                  <a:schemeClr val="lt1"/>
                </a:solidFill>
                <a:latin typeface="幼圆" charset="0"/>
                <a:ea typeface="幼圆" charset="0"/>
              </a:rPr>
              <a:t>缓缓西沉</a:t>
            </a:r>
            <a:endParaRPr lang="zh-CN" altLang="en-US" sz="4400" b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 spd="med" advTm="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71681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" y="0"/>
            <a:ext cx="12187555" cy="68580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72705" name="图片 1"/>
          <p:cNvPicPr>
            <a:picLocks noChangeAspect="1"/>
          </p:cNvPicPr>
          <p:nvPr/>
        </p:nvPicPr>
        <p:blipFill>
          <a:blip r:embed="rId5"/>
          <a:srcRect b="640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6" name="圆角矩形标注 35"/>
          <p:cNvSpPr/>
          <p:nvPr>
            <p:custDataLst>
              <p:tags r:id="rId5"/>
            </p:custDataLst>
          </p:nvPr>
        </p:nvSpPr>
        <p:spPr>
          <a:xfrm>
            <a:off x="3737293" y="2128838"/>
            <a:ext cx="7597775" cy="3287713"/>
          </a:xfrm>
          <a:prstGeom prst="wedgeRoundRectCallout">
            <a:avLst>
              <a:gd name="adj1" fmla="val -66738"/>
              <a:gd name="adj2" fmla="val 35781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lnSpc>
                <a:spcPct val="150000"/>
              </a:lnSpc>
            </a:pPr>
            <a:r>
              <a:rPr lang="en-US" altLang="zh-CN" sz="3600" b="1" strike="noStrike" noProof="1">
                <a:solidFill>
                  <a:srgbClr val="000000"/>
                </a:solidFill>
                <a:latin typeface="幼圆" charset="0"/>
                <a:cs typeface="幼圆" charset="0"/>
              </a:rPr>
              <a:t>    </a:t>
            </a:r>
            <a:r>
              <a:rPr lang="zh-CN" altLang="en-US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有一次妈妈带我到海边看日出，当红日从无垠的海面升起时，真是壮观极了，我就写</a:t>
            </a:r>
            <a:r>
              <a:rPr lang="en-US" altLang="zh-CN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zh-CN" altLang="en-US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海上日出即景</a:t>
            </a:r>
            <a:r>
              <a:rPr lang="en-US" altLang="zh-CN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”</a:t>
            </a:r>
            <a:r>
              <a:rPr lang="zh-CN" altLang="en-US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吧！</a:t>
            </a:r>
            <a:endParaRPr lang="zh-CN" altLang="en-US" sz="3200" b="1" strike="noStrike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100" y="758825"/>
            <a:ext cx="2390775" cy="6451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base"/>
            <a:r>
              <a:rPr lang="zh-CN" altLang="en-US" sz="3600" b="1" u="dbl" strike="noStrike" noProof="1">
                <a:solidFill>
                  <a:schemeClr val="accent1">
                    <a:lumMod val="75000"/>
                  </a:schemeClr>
                </a:solidFill>
                <a:uFillTx/>
                <a:latin typeface="幼圆" charset="0"/>
                <a:ea typeface="幼圆" charset="0"/>
              </a:rPr>
              <a:t>你言我语</a:t>
            </a:r>
            <a:endParaRPr lang="zh-CN" altLang="en-US" sz="3600" b="1" u="dbl" strike="noStrike" noProof="1">
              <a:solidFill>
                <a:schemeClr val="accent1">
                  <a:lumMod val="75000"/>
                </a:schemeClr>
              </a:solidFill>
              <a:uFillTx/>
              <a:latin typeface="幼圆" charset="0"/>
              <a:ea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876" y="3638440"/>
            <a:ext cx="2014220" cy="201422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6" name="圆角矩形标注 35"/>
          <p:cNvSpPr/>
          <p:nvPr>
            <p:custDataLst>
              <p:tags r:id="rId5"/>
            </p:custDataLst>
          </p:nvPr>
        </p:nvSpPr>
        <p:spPr>
          <a:xfrm>
            <a:off x="3985895" y="1835785"/>
            <a:ext cx="7373938" cy="3186113"/>
          </a:xfrm>
          <a:prstGeom prst="wedgeRoundRectCallout">
            <a:avLst>
              <a:gd name="adj1" fmla="val -64062"/>
              <a:gd name="adj2" fmla="val 4528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defTabSz="457200" rtl="0" fontAlgn="base">
              <a:lnSpc>
                <a:spcPct val="150000"/>
              </a:lnSpc>
              <a:buClrTx/>
              <a:buSzTx/>
              <a:buFontTx/>
            </a:pPr>
            <a:r>
              <a:rPr lang="en-US" altLang="zh-CN" sz="3600" b="1" strike="noStrike" noProof="1">
                <a:solidFill>
                  <a:srgbClr val="000000"/>
                </a:solidFill>
                <a:latin typeface="幼圆" charset="0"/>
                <a:cs typeface="幼圆" charset="0"/>
              </a:rPr>
              <a:t>      </a:t>
            </a:r>
            <a:r>
              <a:rPr lang="zh-CN" altLang="en-US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去年夏天，我和父母登上庐山。我看着眼前翻腾变化的云雾，兴奋极了！我要把庐山变化多端的山间云雾写下来。</a:t>
            </a:r>
            <a:endParaRPr lang="zh-CN" altLang="en-US" sz="3200" b="1" strike="noStrike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3041" y="3637805"/>
            <a:ext cx="2014220" cy="201422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498475" y="2287905"/>
            <a:ext cx="9015730" cy="1743075"/>
          </a:xfrm>
          <a:prstGeom prst="wedgeRoundRectCallout">
            <a:avLst>
              <a:gd name="adj1" fmla="val 55941"/>
              <a:gd name="adj2" fmla="val 51366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75780" name="文本框 9"/>
          <p:cNvSpPr txBox="1"/>
          <p:nvPr>
            <p:custDataLst>
              <p:tags r:id="rId6"/>
            </p:custDataLst>
          </p:nvPr>
        </p:nvSpPr>
        <p:spPr>
          <a:xfrm>
            <a:off x="646430" y="2466975"/>
            <a:ext cx="871918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《海边即景》、《山边即景》、《日出即景》、《竹林即景》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······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75781" name="TextBox 1"/>
          <p:cNvSpPr txBox="1"/>
          <p:nvPr/>
        </p:nvSpPr>
        <p:spPr>
          <a:xfrm>
            <a:off x="93663" y="515938"/>
            <a:ext cx="2341562" cy="970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4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❃</a:t>
            </a:r>
            <a:r>
              <a:rPr lang="zh-CN" altLang="en-US" sz="36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拟题</a:t>
            </a:r>
            <a:endParaRPr lang="zh-CN" altLang="en-US" sz="36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620838" y="2352675"/>
            <a:ext cx="8929688" cy="829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  <a:buSzTx/>
            </a:pPr>
            <a:r>
              <a:rPr lang="zh-CN" altLang="en-US" sz="3200" u="sng" noProof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1.开篇可以交代清楚观察的时间、地点以及景物。</a:t>
            </a:r>
            <a:endParaRPr lang="zh-CN" altLang="en-US" sz="3200" u="sng" noProof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9100" y="758825"/>
            <a:ext cx="1841500" cy="6451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base"/>
            <a:r>
              <a:rPr lang="zh-CN" altLang="en-US" sz="3600" b="1" u="dbl" strike="noStrike" noProof="1">
                <a:solidFill>
                  <a:schemeClr val="accent1">
                    <a:lumMod val="75000"/>
                  </a:schemeClr>
                </a:solidFill>
                <a:uFillTx/>
                <a:latin typeface="幼圆" charset="0"/>
                <a:ea typeface="幼圆" charset="0"/>
                <a:cs typeface="+mn-cs"/>
                <a:sym typeface="+mn-ea"/>
              </a:rPr>
              <a:t>学写法</a:t>
            </a:r>
            <a:endParaRPr lang="zh-CN" altLang="en-US" sz="3600" b="1" u="dbl" strike="noStrike" noProof="1">
              <a:solidFill>
                <a:schemeClr val="accent1">
                  <a:lumMod val="75000"/>
                </a:schemeClr>
              </a:solidFill>
              <a:uFillTx/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631825" y="1473200"/>
            <a:ext cx="8581390" cy="3295650"/>
          </a:xfrm>
          <a:prstGeom prst="wedgeRoundRectCallout">
            <a:avLst>
              <a:gd name="adj1" fmla="val 54258"/>
              <a:gd name="adj2" fmla="val 954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77828" name="文本框 9"/>
          <p:cNvSpPr txBox="1"/>
          <p:nvPr>
            <p:custDataLst>
              <p:tags r:id="rId6"/>
            </p:custDataLst>
          </p:nvPr>
        </p:nvSpPr>
        <p:spPr>
          <a:xfrm>
            <a:off x="718820" y="1729740"/>
            <a:ext cx="8495030" cy="27482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傍晚时分，天边的景色和其它时候有所不同，因为这是夕阳是最美丽的时候，也是能体会李商隐“夕阳无限好，只是近黄昏”这句诗的意境的时候。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923925" y="2411413"/>
            <a:ext cx="10342563" cy="17532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  <a:buSzTx/>
            </a:pPr>
            <a:r>
              <a:rPr lang="zh-CN" altLang="en-US" sz="3600" u="sng" noProof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2.按照一定的顺序，围绕景物特点，写出景物的动态变化。</a:t>
            </a:r>
            <a:endParaRPr lang="zh-CN" altLang="en-US" sz="3600" u="sng" noProof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9100" y="758825"/>
            <a:ext cx="1841500" cy="6451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base"/>
            <a:r>
              <a:rPr lang="zh-CN" altLang="en-US" sz="3600" b="1" u="dbl" strike="noStrike" noProof="1">
                <a:solidFill>
                  <a:schemeClr val="accent1">
                    <a:lumMod val="75000"/>
                  </a:schemeClr>
                </a:solidFill>
                <a:uFillTx/>
                <a:latin typeface="幼圆" charset="0"/>
                <a:ea typeface="幼圆" charset="0"/>
                <a:cs typeface="+mn-cs"/>
                <a:sym typeface="+mn-ea"/>
              </a:rPr>
              <a:t>学写法</a:t>
            </a:r>
            <a:endParaRPr lang="zh-CN" altLang="en-US" sz="3600" b="1" u="dbl" strike="noStrike" noProof="1">
              <a:solidFill>
                <a:schemeClr val="accent1">
                  <a:lumMod val="75000"/>
                </a:schemeClr>
              </a:solidFill>
              <a:uFillTx/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2775" y="1011238"/>
            <a:ext cx="2165350" cy="6451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base"/>
            <a:r>
              <a:rPr lang="zh-CN" altLang="en-US" sz="3600" b="1" u="dbl" strike="noStrike" noProof="1">
                <a:solidFill>
                  <a:schemeClr val="accent1">
                    <a:lumMod val="75000"/>
                  </a:schemeClr>
                </a:solidFill>
                <a:uFillTx/>
                <a:latin typeface="幼圆" charset="0"/>
                <a:ea typeface="幼圆" charset="0"/>
                <a:cs typeface="+mn-cs"/>
                <a:sym typeface="+mn-ea"/>
              </a:rPr>
              <a:t>习作内容</a:t>
            </a:r>
            <a:endParaRPr lang="zh-CN" altLang="en-US" sz="3600" b="1" u="dbl" strike="noStrike" noProof="1">
              <a:solidFill>
                <a:schemeClr val="accent1">
                  <a:lumMod val="75000"/>
                </a:schemeClr>
              </a:solidFill>
              <a:uFillTx/>
              <a:latin typeface="幼圆" charset="0"/>
              <a:ea typeface="幼圆" charset="0"/>
              <a:cs typeface="+mn-cs"/>
              <a:sym typeface="+mn-ea"/>
            </a:endParaRPr>
          </a:p>
        </p:txBody>
      </p:sp>
      <p:sp>
        <p:nvSpPr>
          <p:cNvPr id="12" name="圆角矩形 11"/>
          <p:cNvSpPr/>
          <p:nvPr>
            <p:custDataLst>
              <p:tags r:id="rId5"/>
            </p:custDataLst>
          </p:nvPr>
        </p:nvSpPr>
        <p:spPr bwMode="auto">
          <a:xfrm>
            <a:off x="1036955" y="2548255"/>
            <a:ext cx="10427335" cy="28714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2468" name="矩形 2"/>
          <p:cNvSpPr/>
          <p:nvPr>
            <p:custDataLst>
              <p:tags r:id="rId6"/>
            </p:custDataLst>
          </p:nvPr>
        </p:nvSpPr>
        <p:spPr>
          <a:xfrm>
            <a:off x="1036955" y="2558415"/>
            <a:ext cx="1053909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R="0" defTabSz="914400" fontAlgn="base">
              <a:lnSpc>
                <a:spcPct val="150000"/>
              </a:lnSpc>
              <a:spcBef>
                <a:spcPts val="600"/>
              </a:spcBef>
              <a:buClrTx/>
              <a:buSzTx/>
              <a:buFont typeface="Arial" panose="020B0604020202020204" pitchFamily="34" charset="0"/>
              <a:defRPr/>
            </a:pPr>
            <a:r>
              <a:rPr lang="zh-CN" altLang="en-US" sz="3600" b="1" strike="noStrike" noProof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    </a:t>
            </a:r>
            <a:r>
              <a:rPr lang="zh-CN" altLang="en-US" sz="4000" b="1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朝阳喷薄而出，夕阳缓缓西沉；林中百鸟争鸣，园中鲜花怒放</a:t>
            </a:r>
            <a:r>
              <a:rPr lang="en-US" altLang="zh-CN" sz="4000" b="1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……</a:t>
            </a:r>
            <a:r>
              <a:rPr lang="zh-CN" altLang="en-US" sz="4000" b="1" strike="noStrike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大自然的变化让我们感受到世界的奇妙和美好。</a:t>
            </a:r>
            <a:endParaRPr lang="zh-CN" altLang="en-US" sz="4000" b="1" strike="noStrike" spc="-100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650240" y="1259205"/>
            <a:ext cx="9246235" cy="4121150"/>
          </a:xfrm>
          <a:prstGeom prst="wedgeRoundRectCallout">
            <a:avLst>
              <a:gd name="adj1" fmla="val 54258"/>
              <a:gd name="adj2" fmla="val 954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79876" name="文本框 9"/>
          <p:cNvSpPr txBox="1"/>
          <p:nvPr/>
        </p:nvSpPr>
        <p:spPr>
          <a:xfrm>
            <a:off x="763270" y="1501140"/>
            <a:ext cx="9246870" cy="3634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根据描写的对象不同，我们可以选择不同的顺序，如时间顺序或空间顺序。注意写出景物的动态变化，使画面更加鲜活。可以从景物的形状、大小、颜色、声音、气味等方面描写景物的动态变化。同时运用恰当的比喻、拟人的修辞手法，让描写更加形象，体现景物发生变化时不同特点。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100138" y="2644775"/>
            <a:ext cx="10342563" cy="1568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  <a:buSzTx/>
            </a:pPr>
            <a:r>
              <a:rPr lang="zh-CN" altLang="en-US" sz="3200" u="sng" noProof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3.可以借景抒情，升华主题。（可以边写景边抒情，可以结尾抒发对景物的赞美之情。）</a:t>
            </a:r>
            <a:endParaRPr lang="zh-CN" altLang="en-US" sz="3200" u="sng" noProof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9100" y="758825"/>
            <a:ext cx="1841500" cy="6451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base"/>
            <a:r>
              <a:rPr lang="zh-CN" altLang="en-US" sz="3600" b="1" u="dbl" strike="noStrike" noProof="1">
                <a:solidFill>
                  <a:schemeClr val="accent1">
                    <a:lumMod val="75000"/>
                  </a:schemeClr>
                </a:solidFill>
                <a:uFillTx/>
                <a:latin typeface="幼圆" charset="0"/>
                <a:ea typeface="幼圆" charset="0"/>
                <a:cs typeface="+mn-cs"/>
                <a:sym typeface="+mn-ea"/>
              </a:rPr>
              <a:t>学写法</a:t>
            </a:r>
            <a:endParaRPr lang="zh-CN" altLang="en-US" sz="3600" b="1" u="dbl" strike="noStrike" noProof="1">
              <a:solidFill>
                <a:schemeClr val="accent1">
                  <a:lumMod val="75000"/>
                </a:schemeClr>
              </a:solidFill>
              <a:uFillTx/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690880" y="1914525"/>
            <a:ext cx="8512175" cy="2484755"/>
          </a:xfrm>
          <a:prstGeom prst="wedgeRoundRectCallout">
            <a:avLst>
              <a:gd name="adj1" fmla="val 54258"/>
              <a:gd name="adj2" fmla="val 954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81924" name="文本框 9"/>
          <p:cNvSpPr txBox="1"/>
          <p:nvPr>
            <p:custDataLst>
              <p:tags r:id="rId6"/>
            </p:custDataLst>
          </p:nvPr>
        </p:nvSpPr>
        <p:spPr>
          <a:xfrm>
            <a:off x="690880" y="1986280"/>
            <a:ext cx="832929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秋天里的田野在我心里一直都是一幅美丽的画卷，这幅画卷一直深深地刻在我的脑海中，没有什么风景可以替代。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723900" y="1995805"/>
            <a:ext cx="8261350" cy="2832100"/>
          </a:xfrm>
          <a:prstGeom prst="wedgeRoundRectCallout">
            <a:avLst>
              <a:gd name="adj1" fmla="val 54258"/>
              <a:gd name="adj2" fmla="val 9544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82948" name="文本框 9"/>
          <p:cNvSpPr txBox="1"/>
          <p:nvPr>
            <p:custDataLst>
              <p:tags r:id="rId6"/>
            </p:custDataLst>
          </p:nvPr>
        </p:nvSpPr>
        <p:spPr>
          <a:xfrm>
            <a:off x="908685" y="2171065"/>
            <a:ext cx="7891145" cy="2399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   </a:t>
            </a:r>
            <a:r>
              <a:rPr lang="en-US" altLang="zh-CN" sz="36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 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运用拟人的修辞手法来描写景物的变化，也就是用写人的方法写景，让景物具有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“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动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”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的效果，令描写更生动、形象。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82949" name="TextBox 1"/>
          <p:cNvSpPr txBox="1"/>
          <p:nvPr/>
        </p:nvSpPr>
        <p:spPr>
          <a:xfrm>
            <a:off x="93663" y="515938"/>
            <a:ext cx="3462337" cy="970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4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❃</a:t>
            </a:r>
            <a:r>
              <a:rPr lang="zh-CN" altLang="en-US" sz="36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写法小贴士</a:t>
            </a:r>
            <a:endParaRPr lang="zh-CN" altLang="en-US" sz="36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3969" name="矩形 1"/>
          <p:cNvSpPr/>
          <p:nvPr/>
        </p:nvSpPr>
        <p:spPr>
          <a:xfrm>
            <a:off x="1074103" y="2211388"/>
            <a:ext cx="613410" cy="3108325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日落即景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5"/>
            </p:custDataLst>
          </p:nvPr>
        </p:nvSpPr>
        <p:spPr>
          <a:xfrm>
            <a:off x="1711325" y="2106613"/>
            <a:ext cx="458788" cy="3046413"/>
          </a:xfrm>
          <a:prstGeom prst="leftBrace">
            <a:avLst>
              <a:gd name="adj1" fmla="val 20213"/>
              <a:gd name="adj2" fmla="val 50000"/>
            </a:avLst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fontAlgn="base" hangingPunct="0">
              <a:defRPr/>
            </a:pPr>
            <a:endParaRPr lang="zh-CN" altLang="en-US" strike="noStrike" noProof="1">
              <a:solidFill>
                <a:prstClr val="black"/>
              </a:solidFill>
              <a:latin typeface="幼圆" charset="0"/>
              <a:cs typeface="幼圆" charset="0"/>
            </a:endParaRPr>
          </a:p>
        </p:txBody>
      </p:sp>
      <p:sp>
        <p:nvSpPr>
          <p:cNvPr id="83971" name="TextBox 3"/>
          <p:cNvSpPr txBox="1"/>
          <p:nvPr/>
        </p:nvSpPr>
        <p:spPr>
          <a:xfrm>
            <a:off x="2163763" y="1879600"/>
            <a:ext cx="9555162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1075055" indent="-1075055" eaLnBrk="0" hangingPunct="0"/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开头：时间、地点、景物。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3972" name="TextBox 4"/>
          <p:cNvSpPr txBox="1"/>
          <p:nvPr/>
        </p:nvSpPr>
        <p:spPr>
          <a:xfrm>
            <a:off x="2163763" y="3254375"/>
            <a:ext cx="7481887" cy="737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1076325" indent="-1076325"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中间：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3973" name="TextBox 5"/>
          <p:cNvSpPr txBox="1"/>
          <p:nvPr/>
        </p:nvSpPr>
        <p:spPr>
          <a:xfrm>
            <a:off x="2163763" y="4797425"/>
            <a:ext cx="4303712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1076325" indent="-1076325" eaLnBrk="0" hangingPunct="0"/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结尾：抒情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6"/>
            </p:custDataLst>
          </p:nvPr>
        </p:nvSpPr>
        <p:spPr>
          <a:xfrm>
            <a:off x="3279775" y="2962275"/>
            <a:ext cx="395288" cy="1458913"/>
          </a:xfrm>
          <a:prstGeom prst="leftBrace">
            <a:avLst>
              <a:gd name="adj1" fmla="val 34972"/>
              <a:gd name="adj2" fmla="val 50000"/>
            </a:avLst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fontAlgn="base" hangingPunct="0">
              <a:defRPr/>
            </a:pPr>
            <a:endParaRPr lang="zh-CN" altLang="en-US" strike="noStrike" noProof="1">
              <a:solidFill>
                <a:prstClr val="black"/>
              </a:solidFill>
              <a:latin typeface="幼圆" charset="0"/>
              <a:cs typeface="幼圆" charset="0"/>
            </a:endParaRPr>
          </a:p>
        </p:txBody>
      </p:sp>
      <p:sp>
        <p:nvSpPr>
          <p:cNvPr id="83975" name="矩形 1"/>
          <p:cNvSpPr/>
          <p:nvPr/>
        </p:nvSpPr>
        <p:spPr>
          <a:xfrm>
            <a:off x="3770313" y="2614613"/>
            <a:ext cx="8421687" cy="20300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太阳偏西：光芒刺眼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---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不再刺眼</a:t>
            </a:r>
            <a:endParaRPr lang="zh-CN" altLang="zh-CN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时间推移：太阳颜色渐深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---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天空色彩斑斓</a:t>
            </a:r>
            <a:endParaRPr lang="en-US" altLang="zh-CN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太阳消失：变成深红色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----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下沉消失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9100" y="758825"/>
            <a:ext cx="2654300" cy="6451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base"/>
            <a:r>
              <a:rPr lang="zh-CN" altLang="en-US" sz="3600" b="1" u="dbl" strike="noStrike" noProof="1">
                <a:solidFill>
                  <a:schemeClr val="accent1">
                    <a:lumMod val="75000"/>
                  </a:schemeClr>
                </a:solidFill>
                <a:uFillTx/>
                <a:latin typeface="幼圆" charset="0"/>
                <a:ea typeface="幼圆" charset="0"/>
                <a:cs typeface="+mn-cs"/>
                <a:sym typeface="+mn-ea"/>
              </a:rPr>
              <a:t>写作提纲</a:t>
            </a:r>
            <a:endParaRPr lang="zh-CN" altLang="en-US" sz="3600" b="1" u="dbl" strike="noStrike" noProof="1">
              <a:solidFill>
                <a:schemeClr val="accent1">
                  <a:lumMod val="75000"/>
                </a:schemeClr>
              </a:solidFill>
              <a:uFillTx/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04536" y="3214260"/>
            <a:ext cx="2014220" cy="2014220"/>
          </a:xfrm>
          <a:prstGeom prst="rect">
            <a:avLst/>
          </a:prstGeom>
        </p:spPr>
      </p:pic>
      <p:sp>
        <p:nvSpPr>
          <p:cNvPr id="345" name="Freeform 11"/>
          <p:cNvSpPr/>
          <p:nvPr>
            <p:custDataLst>
              <p:tags r:id="rId3"/>
            </p:custDataLst>
          </p:nvPr>
        </p:nvSpPr>
        <p:spPr>
          <a:xfrm>
            <a:off x="11149680" y="4589280"/>
            <a:ext cx="223206" cy="223210"/>
          </a:xfrm>
          <a:custGeom>
            <a:avLst/>
            <a:gdLst>
              <a:gd name="connsiteX0" fmla="*/ 177485 w 223206"/>
              <a:gd name="connsiteY0" fmla="*/ 0 h 223210"/>
              <a:gd name="connsiteX1" fmla="*/ 223206 w 223206"/>
              <a:gd name="connsiteY1" fmla="*/ 2 h 223210"/>
              <a:gd name="connsiteX2" fmla="*/ 223203 w 223206"/>
              <a:gd name="connsiteY2" fmla="*/ 222887 h 223210"/>
              <a:gd name="connsiteX3" fmla="*/ 222885 w 223206"/>
              <a:gd name="connsiteY3" fmla="*/ 222886 h 223210"/>
              <a:gd name="connsiteX4" fmla="*/ 222885 w 223206"/>
              <a:gd name="connsiteY4" fmla="*/ 223210 h 223210"/>
              <a:gd name="connsiteX5" fmla="*/ 0 w 223206"/>
              <a:gd name="connsiteY5" fmla="*/ 223203 h 223210"/>
              <a:gd name="connsiteX6" fmla="*/ 1 w 223206"/>
              <a:gd name="connsiteY6" fmla="*/ 177486 h 223210"/>
              <a:gd name="connsiteX7" fmla="*/ 177482 w 223206"/>
              <a:gd name="connsiteY7" fmla="*/ 177482 h 22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6" h="223210">
                <a:moveTo>
                  <a:pt x="177485" y="0"/>
                </a:moveTo>
                <a:lnTo>
                  <a:pt x="223206" y="2"/>
                </a:lnTo>
                <a:lnTo>
                  <a:pt x="223203" y="222887"/>
                </a:lnTo>
                <a:lnTo>
                  <a:pt x="222885" y="222886"/>
                </a:lnTo>
                <a:lnTo>
                  <a:pt x="222885" y="223210"/>
                </a:lnTo>
                <a:lnTo>
                  <a:pt x="0" y="223203"/>
                </a:lnTo>
                <a:lnTo>
                  <a:pt x="1" y="177486"/>
                </a:lnTo>
                <a:lnTo>
                  <a:pt x="177482" y="177482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40000"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173" name="Freeform 8"/>
          <p:cNvSpPr/>
          <p:nvPr>
            <p:custDataLst>
              <p:tags r:id="rId4"/>
            </p:custDataLst>
          </p:nvPr>
        </p:nvSpPr>
        <p:spPr>
          <a:xfrm>
            <a:off x="4527586" y="2045508"/>
            <a:ext cx="223203" cy="222886"/>
          </a:xfrm>
          <a:custGeom>
            <a:avLst/>
            <a:gdLst>
              <a:gd name="connsiteX0" fmla="*/ 1 w 223203"/>
              <a:gd name="connsiteY0" fmla="*/ 0 h 222886"/>
              <a:gd name="connsiteX1" fmla="*/ 45721 w 223203"/>
              <a:gd name="connsiteY1" fmla="*/ 2 h 222886"/>
              <a:gd name="connsiteX2" fmla="*/ 45722 w 223203"/>
              <a:gd name="connsiteY2" fmla="*/ 318 h 222886"/>
              <a:gd name="connsiteX3" fmla="*/ 223203 w 223203"/>
              <a:gd name="connsiteY3" fmla="*/ 318 h 222886"/>
              <a:gd name="connsiteX4" fmla="*/ 223203 w 223203"/>
              <a:gd name="connsiteY4" fmla="*/ 46040 h 222886"/>
              <a:gd name="connsiteX5" fmla="*/ 45718 w 223203"/>
              <a:gd name="connsiteY5" fmla="*/ 46037 h 222886"/>
              <a:gd name="connsiteX6" fmla="*/ 45722 w 223203"/>
              <a:gd name="connsiteY6" fmla="*/ 222886 h 222886"/>
              <a:gd name="connsiteX7" fmla="*/ 0 w 223203"/>
              <a:gd name="connsiteY7" fmla="*/ 222886 h 22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3" h="222886">
                <a:moveTo>
                  <a:pt x="1" y="0"/>
                </a:moveTo>
                <a:lnTo>
                  <a:pt x="45721" y="2"/>
                </a:lnTo>
                <a:lnTo>
                  <a:pt x="45722" y="318"/>
                </a:lnTo>
                <a:lnTo>
                  <a:pt x="223203" y="318"/>
                </a:lnTo>
                <a:lnTo>
                  <a:pt x="223203" y="46040"/>
                </a:lnTo>
                <a:lnTo>
                  <a:pt x="45718" y="46037"/>
                </a:lnTo>
                <a:lnTo>
                  <a:pt x="45722" y="222886"/>
                </a:lnTo>
                <a:lnTo>
                  <a:pt x="0" y="222886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40000"/>
          </a:bodyPr>
          <a:p>
            <a:pPr algn="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4" name="标题 1"/>
          <p:cNvSpPr/>
          <p:nvPr>
            <p:custDataLst>
              <p:tags r:id="rId5"/>
            </p:custDataLst>
          </p:nvPr>
        </p:nvSpPr>
        <p:spPr>
          <a:xfrm>
            <a:off x="4625288" y="2373457"/>
            <a:ext cx="6646785" cy="2160931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strike="noStrike">
                <a:solidFill>
                  <a:schemeClr val="accent1">
                    <a:lumMod val="50000"/>
                  </a:schemeClr>
                </a:solidFill>
              </a:rPr>
              <a:t>范文展示</a:t>
            </a:r>
            <a:endParaRPr lang="zh-CN" altLang="en-US" sz="4000" strike="noStrike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5363" name="矩形 2"/>
          <p:cNvSpPr/>
          <p:nvPr/>
        </p:nvSpPr>
        <p:spPr>
          <a:xfrm>
            <a:off x="188913" y="563563"/>
            <a:ext cx="11737975" cy="5908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日落即景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傍晚时分，天边的景色和其它时候有所不同，因为这是夕阳是最美丽的时候，也是能体会李商隐“夕阳无限好，只是近黄昏”这句诗的意境的时候。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在远处看，夕阳好像一个大大的火球，被电线杆挂着一般。夕阳周围布满了美丽的晚霞，美丽极了！夕阳也给云彩染上了一道灿烂的金边，天上那漂亮的云，好像一团红红的棉花糖，我看着都好想上天去咬一口呢。过了一会儿，起风了，天空上的云一会儿像一只可爱的小狗，一会儿又像一匹骆驼。但是这些美景没过一会儿就又被顽皮的风弟弟给吹跑了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7889" name="矩形 2"/>
          <p:cNvSpPr/>
          <p:nvPr/>
        </p:nvSpPr>
        <p:spPr>
          <a:xfrm>
            <a:off x="169545" y="605155"/>
            <a:ext cx="7340600" cy="5908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sz="2735" strike="noStrike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到了六点半时，天空上的夕阳变得更加柔和了。西边上的天空还是红彤彤的。几只鸟在天空中遨游，在天空中鸣叫，一声未落，一声又起。相互卖弄着自己的歌喉。鸟和红灿灿的夕阳仿佛融为了一体，构成了一副彩笔无法勾勒的美丽画卷。</a:t>
            </a:r>
            <a:endParaRPr lang="zh-CN" altLang="en-US" sz="2800" b="1" strike="noStrike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28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到了七点，夕阳已经下山。我望着天空，还在发呆，相信明天还会有如此灿烂的景色。我离开了看夕阳的高楼，离开了夕阳。</a:t>
            </a:r>
            <a:endParaRPr lang="zh-CN" altLang="en-US" sz="2800" b="1" strike="noStrike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19460" name="Picture 4" descr="https://timgsa.baidu.com/timg?image&amp;quality=80&amp;size=b9999_10000&amp;sec=1581921552008&amp;di=fc4bf9f673ef4cc266823489bf2d3e96&amp;imgtype=0&amp;src=http%3A%2F%2Fimg1.gtimg.com%2Fgd%2Fpics%2Fhv1%2F59%2F86%2F2254%2F146588339.png"/>
          <p:cNvPicPr>
            <a:picLocks noChangeAspect="1"/>
          </p:cNvPicPr>
          <p:nvPr/>
        </p:nvPicPr>
        <p:blipFill>
          <a:blip r:embed="rId5">
            <a:lum contrast="40000"/>
          </a:blip>
          <a:stretch>
            <a:fillRect/>
          </a:stretch>
        </p:blipFill>
        <p:spPr>
          <a:xfrm>
            <a:off x="7510145" y="1946910"/>
            <a:ext cx="4384675" cy="35052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03600" y="639763"/>
            <a:ext cx="4240213" cy="7004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584200" algn="ctr">
              <a:lnSpc>
                <a:spcPct val="110000"/>
              </a:lnSpc>
            </a:pPr>
            <a:r>
              <a:rPr lang="zh-CN" altLang="en-US" sz="36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海边即景</a:t>
            </a:r>
            <a:endParaRPr lang="zh-CN" altLang="en-US" sz="36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0378" y="1515428"/>
            <a:ext cx="11229975" cy="4815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清晨，我漫步在海边，淡淡的薄雾笼罩着大地。太阳还没冒出地平线。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  <a:buSzTx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微风吹着落叶，从我的脸颊飞过。大地刚刚有了一点光亮，身后的那排小树在风中传来了重复的美妙旋律。渐渐地，阳光驱散了雾气，海面更显壮观美丽。突然间，一阵风卷着沙子飞奔而过，就像一匹匹骏马驾着新一天的朝阳去执行它们新的使命。空气慢慢凝聚上升，刹时间一股暖风带着海水的清香扑面而来。暖风吹遍大地，大地重回温暖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17500" y="720725"/>
            <a:ext cx="11557000" cy="6000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这时，万道金光从地平线射出，打破了凉爽的宁静。海浪一波一波地往前推，好像给那照亮大地的英雄——太阳架起了一层层台阶，好让英雄步步高升，升到最高点。此时微风时吹时停，太阳也越升越高。突然间，一阵风夹着海浪涌向海岸，海浪的拍打声又似在为不断升起的太阳助威呐喊，让这位人类的英雄更自信地上升，把温暖和光明带给热爱她的人们。那没有人，没有噪音，没有污染的海边美景瞬间化为我心中的一片宁静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147" name="TextBox 2"/>
          <p:cNvSpPr txBox="1"/>
          <p:nvPr>
            <p:custDataLst>
              <p:tags r:id="rId5"/>
            </p:custDataLst>
          </p:nvPr>
        </p:nvSpPr>
        <p:spPr>
          <a:xfrm>
            <a:off x="358775" y="973138"/>
            <a:ext cx="10950575" cy="3846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4265" b="1" kern="1200" cap="none" spc="0" normalizeH="0" baseline="0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kumimoji="0" lang="zh-CN" altLang="en-US" sz="4265" b="1" kern="1200" cap="none" spc="0" normalizeH="0" baseline="0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40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观察一种自然现象或一处自然景观，重点观察景物的变化，写下观察所得。根据自己的观察对象，把题目补充完整，如“雨中即景”“日落即景”“田野即景”“窗外即景”。</a:t>
            </a:r>
            <a:endParaRPr kumimoji="0" lang="zh-CN" altLang="en-US" sz="4000" b="1" kern="1200" cap="none" normalizeH="0" baseline="0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pic>
        <p:nvPicPr>
          <p:cNvPr id="62466" name="Picture 4" descr="https://timgsa.baidu.com/timg?image&amp;quality=80&amp;size=b9999_10000&amp;sec=1590427868653&amp;di=22cfd4e34b8bfb13ba17c924d66c1689&amp;imgtype=0&amp;src=http%3A%2F%2Fbpic.588ku.com%2Felement_origin_min_pic%2F17%2F12%2F05%2F16601b924d91a6849aeef71c112b04f8.jpg%2521%2Ffwfh%2F804x531%2Fquality%2F90%2Funsharp%2Ftrue%2Fcompress%2Ftrue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8792" r="7518"/>
          <a:stretch>
            <a:fillRect/>
          </a:stretch>
        </p:blipFill>
        <p:spPr>
          <a:xfrm>
            <a:off x="9015413" y="4259263"/>
            <a:ext cx="2798762" cy="22177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3545" y="1089025"/>
            <a:ext cx="1134427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随着太阳的上升，万道金光在海波的折射下更显美丽。海鸥按捺不住寂寞，在大海上盘旋歌唱。她们是为这大海的胸怀，为太阳的无私而歌唱。</a:t>
            </a:r>
            <a:endParaRPr lang="zh-CN" altLang="zh-CN" sz="28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我被这美丽的海边清晨所深深吸引，它像一幅妙趣横生的画，如一首美丽的诗，如此动人，如此感人肺腑。我爱海边的清晨，我要用我的笔赞美它。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2" name="Picture 6" descr="https://timgsa.baidu.com/timg?image&amp;quality=80&amp;size=b9999_10000&amp;sec=1581918791163&amp;di=cee45ae2c5d359b73d23cc60cf294af6&amp;imgtype=0&amp;src=http%3A%2F%2Fpic.ruiwen.com%2Fallimg%2F201602%2F3958-160224152313553.jpg%3Fx-oss-process%3Dstyle%2Fqr.ruiwen"/>
          <p:cNvPicPr>
            <a:picLocks noChangeAspect="1"/>
          </p:cNvPicPr>
          <p:nvPr/>
        </p:nvPicPr>
        <p:blipFill>
          <a:blip r:embed="rId5">
            <a:lum contrast="40000"/>
          </a:blip>
          <a:srcRect b="13466"/>
          <a:stretch>
            <a:fillRect/>
          </a:stretch>
        </p:blipFill>
        <p:spPr>
          <a:xfrm>
            <a:off x="268604" y="950594"/>
            <a:ext cx="6934200" cy="4175760"/>
          </a:xfrm>
          <a:prstGeom prst="round1Rect">
            <a:avLst/>
          </a:prstGeom>
          <a:noFill/>
          <a:ln w="9525">
            <a:noFill/>
          </a:ln>
        </p:spPr>
      </p:pic>
      <p:pic>
        <p:nvPicPr>
          <p:cNvPr id="6150" name="Picture 6" descr="https://timgsa.baidu.com/timg?image&amp;quality=80&amp;size=b9999_10000&amp;sec=1583340818593&amp;di=27809f8f37efbe1817ccaa2c4cebc44a&amp;imgtype=0&amp;src=http%3A%2F%2Fpic30.nipic.com%2F20130626%2F12647180_182157614107_2.jpg"/>
          <p:cNvPicPr>
            <a:picLocks noChangeAspect="1"/>
          </p:cNvPicPr>
          <p:nvPr/>
        </p:nvPicPr>
        <p:blipFill>
          <a:blip r:embed="rId6">
            <a:lum contrast="40000"/>
          </a:blip>
          <a:srcRect r="13345" b="5882"/>
          <a:stretch>
            <a:fillRect/>
          </a:stretch>
        </p:blipFill>
        <p:spPr>
          <a:xfrm>
            <a:off x="7326629" y="2548255"/>
            <a:ext cx="4542791" cy="3785235"/>
          </a:xfrm>
          <a:prstGeom prst="roundRect">
            <a:avLst/>
          </a:prstGeom>
          <a:noFill/>
          <a:ln w="9525">
            <a:noFill/>
          </a:ln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2775" y="1011238"/>
            <a:ext cx="1841500" cy="6451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base"/>
            <a:r>
              <a:rPr lang="zh-CN" altLang="en-US" sz="3600" b="1" u="dbl" strike="noStrike" noProof="1">
                <a:solidFill>
                  <a:schemeClr val="accent1">
                    <a:lumMod val="75000"/>
                  </a:schemeClr>
                </a:solidFill>
                <a:uFillTx/>
                <a:latin typeface="幼圆" charset="0"/>
                <a:ea typeface="幼圆" charset="0"/>
                <a:cs typeface="+mn-cs"/>
                <a:sym typeface="+mn-ea"/>
              </a:rPr>
              <a:t>明要求</a:t>
            </a:r>
            <a:endParaRPr lang="zh-CN" altLang="en-US" sz="3600" b="1" u="dbl" strike="noStrike" noProof="1">
              <a:solidFill>
                <a:schemeClr val="accent1">
                  <a:lumMod val="75000"/>
                </a:schemeClr>
              </a:solidFill>
              <a:uFillTx/>
              <a:latin typeface="幼圆" charset="0"/>
              <a:ea typeface="幼圆" charset="0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5"/>
            </p:custDataLst>
          </p:nvPr>
        </p:nvSpPr>
        <p:spPr>
          <a:xfrm>
            <a:off x="763588" y="2251075"/>
            <a:ext cx="10664825" cy="23069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lnSpc>
                <a:spcPct val="150000"/>
              </a:lnSpc>
              <a:buFont typeface="Wingdings" panose="05000000000000000000" pitchFamily="2" charset="2"/>
            </a:pPr>
            <a:r>
              <a:rPr lang="en-US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1.</a:t>
            </a:r>
            <a:r>
              <a:rPr lang="zh-CN" altLang="en-US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审内容：</a:t>
            </a:r>
            <a:endParaRPr lang="zh-CN" altLang="en-US" sz="3200" b="1" strike="noStrike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fontAlgn="base">
              <a:lnSpc>
                <a:spcPct val="150000"/>
              </a:lnSpc>
              <a:buFont typeface="Wingdings" panose="05000000000000000000" pitchFamily="2" charset="2"/>
            </a:pPr>
            <a:r>
              <a:rPr lang="zh-CN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这次习作让我们观察一种自然现象或一处自然景观，重点观察该处景物发生的变化，并将我们的观察所得写下来。</a:t>
            </a:r>
            <a:endParaRPr lang="zh-CN" sz="3200" b="1" strike="noStrike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210" y="2312035"/>
            <a:ext cx="2873375" cy="3159125"/>
          </a:xfrm>
          <a:prstGeom prst="ellipse">
            <a:avLst/>
          </a:prstGeom>
        </p:spPr>
      </p:pic>
      <p:sp>
        <p:nvSpPr>
          <p:cNvPr id="16" name="圆角矩形 15"/>
          <p:cNvSpPr/>
          <p:nvPr/>
        </p:nvSpPr>
        <p:spPr bwMode="auto">
          <a:xfrm>
            <a:off x="3470910" y="2176780"/>
            <a:ext cx="7576185" cy="3397250"/>
          </a:xfrm>
          <a:prstGeom prst="roundRect">
            <a:avLst/>
          </a:prstGeom>
          <a:solidFill>
            <a:srgbClr val="F4FAF3"/>
          </a:solidFill>
          <a:ln>
            <a:solidFill>
              <a:srgbClr val="59A5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5540" name="矩形 1"/>
          <p:cNvSpPr/>
          <p:nvPr/>
        </p:nvSpPr>
        <p:spPr>
          <a:xfrm>
            <a:off x="3470275" y="2294255"/>
            <a:ext cx="740727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22630">
              <a:lnSpc>
                <a:spcPct val="1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审重点：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722630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按照一定的顺序描写景物，如空间顺序、时间顺序等，有条理地描写景物，同时将景物的动态变化写得具体、生动。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2775" y="1011238"/>
            <a:ext cx="1841500" cy="6451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base"/>
            <a:r>
              <a:rPr lang="zh-CN" altLang="en-US" sz="3600" b="1" u="dbl" strike="noStrike" noProof="1">
                <a:solidFill>
                  <a:schemeClr val="accent1">
                    <a:lumMod val="75000"/>
                  </a:schemeClr>
                </a:solidFill>
                <a:uFillTx/>
                <a:latin typeface="幼圆" charset="0"/>
                <a:ea typeface="幼圆" charset="0"/>
                <a:cs typeface="+mn-cs"/>
                <a:sym typeface="+mn-ea"/>
              </a:rPr>
              <a:t>明要求</a:t>
            </a:r>
            <a:endParaRPr lang="zh-CN" altLang="en-US" sz="3600" b="1" u="dbl" strike="noStrike" noProof="1">
              <a:solidFill>
                <a:schemeClr val="accent1">
                  <a:lumMod val="75000"/>
                </a:schemeClr>
              </a:solidFill>
              <a:uFillTx/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498475" y="2287905"/>
            <a:ext cx="9015730" cy="1743075"/>
          </a:xfrm>
          <a:prstGeom prst="wedgeRoundRectCallout">
            <a:avLst>
              <a:gd name="adj1" fmla="val 54258"/>
              <a:gd name="adj2" fmla="val 954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66564" name="文本框 9"/>
          <p:cNvSpPr txBox="1"/>
          <p:nvPr>
            <p:custDataLst>
              <p:tags r:id="rId6"/>
            </p:custDataLst>
          </p:nvPr>
        </p:nvSpPr>
        <p:spPr>
          <a:xfrm>
            <a:off x="646430" y="2466975"/>
            <a:ext cx="871918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理解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即景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”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。即：当时，当下。即景：当时或当下所看到的景物，时间不能很长。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66565" name="TextBox 1"/>
          <p:cNvSpPr txBox="1"/>
          <p:nvPr/>
        </p:nvSpPr>
        <p:spPr>
          <a:xfrm>
            <a:off x="93663" y="515938"/>
            <a:ext cx="2341562" cy="970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4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❃</a:t>
            </a:r>
            <a:r>
              <a:rPr lang="zh-CN" altLang="en-US" sz="36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审题</a:t>
            </a:r>
            <a:endParaRPr lang="zh-CN" altLang="en-US" sz="36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396875" y="2287905"/>
            <a:ext cx="9116695" cy="2549525"/>
          </a:xfrm>
          <a:prstGeom prst="wedgeRoundRectCallout">
            <a:avLst>
              <a:gd name="adj1" fmla="val 54258"/>
              <a:gd name="adj2" fmla="val 954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67588" name="文本框 9"/>
          <p:cNvSpPr txBox="1"/>
          <p:nvPr/>
        </p:nvSpPr>
        <p:spPr>
          <a:xfrm>
            <a:off x="534670" y="2522220"/>
            <a:ext cx="8979535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自然现象：指刮风、下雨、打雷、起雾、日出、日落等。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自然景观：就是大自然的景色，如山水田园、河塘湖泊等。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67589" name="TextBox 1"/>
          <p:cNvSpPr txBox="1"/>
          <p:nvPr/>
        </p:nvSpPr>
        <p:spPr>
          <a:xfrm>
            <a:off x="93663" y="515938"/>
            <a:ext cx="2341562" cy="970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4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❃</a:t>
            </a:r>
            <a:r>
              <a:rPr lang="zh-CN" altLang="en-US" sz="36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审题</a:t>
            </a:r>
            <a:endParaRPr lang="zh-CN" altLang="en-US" sz="36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68609" name="Picture 2" descr="https://timgsa.baidu.com/timg?image&amp;quality=80&amp;size=b9999_10000&amp;sec=1568216584392&amp;di=185a13e3188c5a4e548cccfa7436d642&amp;imgtype=0&amp;src=http%3A%2F%2Fbpic.588ku.com%2Felement_origin_min_pic%2F17%2F04%2F20%2F2ae80d6a6a45f9c2e86405ff182880e3.jpg%2521%2Ffwfh%2F804x468%2Fquality%2F90%2Funsharp%2Ftrue%2Fcompress%2Ftrue"/>
          <p:cNvPicPr>
            <a:picLocks noChangeAspect="1"/>
          </p:cNvPicPr>
          <p:nvPr/>
        </p:nvPicPr>
        <p:blipFill>
          <a:blip r:embed="rId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6075" y="3107055"/>
            <a:ext cx="6180138" cy="3592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标注 3"/>
          <p:cNvSpPr/>
          <p:nvPr>
            <p:custDataLst>
              <p:tags r:id="rId6"/>
            </p:custDataLst>
          </p:nvPr>
        </p:nvSpPr>
        <p:spPr>
          <a:xfrm>
            <a:off x="433388" y="1613218"/>
            <a:ext cx="3702050" cy="1784350"/>
          </a:xfrm>
          <a:prstGeom prst="wedgeRoundRectCallout">
            <a:avLst>
              <a:gd name="adj1" fmla="val 48238"/>
              <a:gd name="adj2" fmla="val 97444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2800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自然现象：火烧云、日出日落、潮涨潮落、雨后彩虹……</a:t>
            </a:r>
            <a:endParaRPr lang="zh-CN" altLang="en-US" sz="2800" strike="noStrike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圆角矩形标注 5"/>
          <p:cNvSpPr/>
          <p:nvPr>
            <p:custDataLst>
              <p:tags r:id="rId7"/>
            </p:custDataLst>
          </p:nvPr>
        </p:nvSpPr>
        <p:spPr>
          <a:xfrm>
            <a:off x="7662863" y="1975168"/>
            <a:ext cx="3843338" cy="1495425"/>
          </a:xfrm>
          <a:prstGeom prst="wedgeRoundRectCallout">
            <a:avLst>
              <a:gd name="adj1" fmla="val -53982"/>
              <a:gd name="adj2" fmla="val 77867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zh-CN" altLang="en-US" sz="2800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自然景观：山间云雾、四季枫林、雨中荷塘、壮美瀑布</a:t>
            </a:r>
            <a:r>
              <a:rPr lang="zh-CN" altLang="en-US" sz="2800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……</a:t>
            </a:r>
            <a:endParaRPr lang="zh-CN" altLang="en-US" sz="2800" strike="noStrike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8175" y="627380"/>
            <a:ext cx="1841500" cy="6451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base"/>
            <a:r>
              <a:rPr lang="zh-CN" altLang="en-US" sz="3600" b="1" u="dbl" strike="noStrike" noProof="1">
                <a:solidFill>
                  <a:schemeClr val="accent1">
                    <a:lumMod val="75000"/>
                  </a:schemeClr>
                </a:solidFill>
                <a:uFillTx/>
                <a:latin typeface="幼圆" charset="0"/>
                <a:ea typeface="幼圆" charset="0"/>
                <a:cs typeface="+mn-cs"/>
                <a:sym typeface="+mn-ea"/>
              </a:rPr>
              <a:t>定选材</a:t>
            </a:r>
            <a:endParaRPr lang="zh-CN" altLang="en-US" sz="3600" b="1" u="dbl" strike="noStrike" noProof="1">
              <a:solidFill>
                <a:schemeClr val="accent1">
                  <a:lumMod val="75000"/>
                </a:schemeClr>
              </a:solidFill>
              <a:uFillTx/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3.xml><?xml version="1.0" encoding="utf-8"?>
<p:tagLst xmlns:p="http://schemas.openxmlformats.org/presentationml/2006/main">
  <p:tag name="KSO_WM_UNIT_PLACING_PICTURE_USER_VIEWPORT" val="{&quot;height&quot;:3492.5007874015746,&quot;width&quot;:4407.5007874015746}"/>
</p:tagLst>
</file>

<file path=ppt/tags/tag10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0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11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1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17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22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2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2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3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3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3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43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LINE_FORE_SCHEMECOLOR_INDEX_BRIGHTNESS" val="-0.25"/>
  <p:tag name="KSO_WM_UNIT_LINE_FORE_SCHEMECOLOR_INDEX" val="10"/>
  <p:tag name="KSO_WM_UNIT_LINE_FILL_TYPE" val="2"/>
</p:tagLst>
</file>

<file path=ppt/tags/tag14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47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10"/>
  <p:tag name="KSO_WM_UNIT_LINE_FILL_TYPE" val="2"/>
</p:tagLst>
</file>

<file path=ppt/tags/tag14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51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56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</p:tagLst>
</file>

<file path=ppt/tags/tag15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65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</p:tagLst>
</file>

<file path=ppt/tags/tag16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69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7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73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</p:tagLst>
</file>

<file path=ppt/tags/tag17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77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82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8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8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8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0.xml><?xml version="1.0" encoding="utf-8"?>
<p:tagLst xmlns:p="http://schemas.openxmlformats.org/presentationml/2006/main">
  <p:tag name="KSO_WM_UNIT_PLACING_PICTURE_USER_VIEWPORT" val="{&quot;height&quot;:3172,&quot;width&quot;:3172}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7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c36f22e2748f46f3a8ca6b835231b73a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0},&quot;ReferentInfo&quot;:{&quot;Id&quot;:&quot;933cf5ac4a0c4657b2fa732c8e832c36&quot;,&quot;X&quot;:{&quot;Pos&quot;:2},&quot;Y&quot;:{&quot;Pos&quot;:2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7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82de95612db34cb885b0a6a0649fbf1e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933cf5ac4a0c4657b2fa732c8e832c36&quot;,&quot;X&quot;:{&quot;Pos&quot;:0},&quot;Y&quot;:{&quot;Pos&quot;:0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7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BEAUTIFY_FLAG" val="#wm#"/>
  <p:tag name="KSO_WM_TEMPLATE_CATEGORY" val="custom"/>
  <p:tag name="KSO_WM_TEMPLATE_INDEX" val="20205281"/>
  <p:tag name="KSO_WM_CHIP_INFOS" val="{&quot;layout_type&quot;:&quot;forright2&quot;,&quot;slide_type&quot;:[&quot;sectionTitle&quot;],&quot;aspect_ratio&quot;:&quot;16:9&quot;}"/>
  <p:tag name="KSO_WM_CHIP_XID" val="5ebe041a0ac41c4a0a525598"/>
  <p:tag name="KSO_WM_CHIP_FILLPROP" val="[[{&quot;fill_id&quot;:&quot;c8df1a3465854d8b966b02b3af772576&quot;,&quot;fill_align&quot;:&quot;cm&quot;,&quot;text_align&quot;:&quot;lm&quot;,&quot;text_direction&quot;:&quot;horizontal&quot;,&quot;chip_types&quot;:[&quot;text&quot;,&quot;header&quot;]}]]"/>
  <p:tag name="KSO_WM_SLIDE_ID" val="custom20205281_7"/>
  <p:tag name="KSO_WM_TEMPLATE_SUBCATEGORY" val="21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SLIDE_SIZE" val="540*400"/>
  <p:tag name="KSO_WM_SLIDE_POSITION" val="380*69"/>
  <p:tag name="KSO_WM_TAG_VERSION" val="1.0"/>
  <p:tag name="KSO_WM_SLIDE_LAYOUT" val="a"/>
  <p:tag name="KSO_WM_SLIDE_LAYOUT_CNT" val="1"/>
  <p:tag name="KSO_WM_CHIP_GROUPID" val="5ebf6661ddc3daf3fef3f760"/>
  <p:tag name="KSO_WM_SLIDE_LAYOUT_INFO" val="{&quot;id&quot;:&quot;2020-11-26T16:18:18&quot;,&quot;margin&quot;:{&quot;bottom&quot;:6.454479694366455,&quot;left&quot;:12.8480224609375,&quot;right&quot;:2.5553529262542725,&quot;top&quot;:6.592935562133789},&quot;type&quot;:0}"/>
  <p:tag name="KSO_WM_SLIDE_BK_DARK_LIGHT" val="2"/>
  <p:tag name="KSO_WM_SLIDE_BACKGROUND_TYPE" val="general"/>
  <p:tag name="KSO_WM_SLIDE_SUPPORT_FEATURE_TYPE" val="0"/>
  <p:tag name="KSO_WM_TEMPLATE_ASSEMBLE_XID" val="5fbf64c69532eafaafd417d9"/>
  <p:tag name="KSO_WM_TEMPLATE_ASSEMBLE_GROUPID" val="5fbf1fd79532eafaafd2988c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1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0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2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20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20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10.xml><?xml version="1.0" encoding="utf-8"?>
<p:tagLst xmlns:p="http://schemas.openxmlformats.org/presentationml/2006/main">
  <p:tag name="COMMONDATA" val="eyJoZGlkIjoiZWE3NjZlYjJkMjNiZjRmNDUwNDg2MDIyMjNiOTJhMjAifQ==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8cedc1-7ec1-4e4a-abcf-e8025a405285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a7063cba-ce1c-49f4-a6c8-e36829a3d921}"/>
</p:tagLst>
</file>

<file path=ppt/tags/tag97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9.xml><?xml version="1.0" encoding="utf-8"?>
<p:tagLst xmlns:p="http://schemas.openxmlformats.org/presentationml/2006/main">
  <p:tag name="KSO_WM_SLIDE_BK_DARK_LIGHT" val=""/>
  <p:tag name="KSO_WM_SLIDE_BACKGROUND_TYPE" val="general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2009</Words>
  <Application>WPS 演示</Application>
  <PresentationFormat>宽屏</PresentationFormat>
  <Paragraphs>104</Paragraphs>
  <Slides>30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Arial</vt:lpstr>
      <vt:lpstr>宋体</vt:lpstr>
      <vt:lpstr>Wingdings</vt:lpstr>
      <vt:lpstr>黑体</vt:lpstr>
      <vt:lpstr>楷体</vt:lpstr>
      <vt:lpstr>微软雅黑</vt:lpstr>
      <vt:lpstr>Calibri</vt:lpstr>
      <vt:lpstr>等线</vt:lpstr>
      <vt:lpstr>Arial Unicode MS</vt:lpstr>
      <vt:lpstr>幼圆</vt:lpstr>
      <vt:lpstr>汉仪乐喵体W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dmin</dc:creator>
  <cp:lastModifiedBy>万润仪器贸易公司</cp:lastModifiedBy>
  <cp:revision>12</cp:revision>
  <dcterms:created xsi:type="dcterms:W3CDTF">2021-01-17T16:27:00Z</dcterms:created>
  <dcterms:modified xsi:type="dcterms:W3CDTF">2022-05-23T06:22:11Z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A906AEADE3864CA99199C207D1ADDB35</vt:lpwstr>
  </property>
</Properties>
</file>