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1" r:id="rId3"/>
    <p:sldMasterId id="2147483653" r:id="rId4"/>
  </p:sldMasterIdLst>
  <p:notesMasterIdLst>
    <p:notesMasterId r:id="rId12"/>
  </p:notesMasterIdLst>
  <p:sldIdLst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6" r:id="rId24"/>
    <p:sldId id="307" r:id="rId25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954" y="3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454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E621B7-A7B1-1341-88D8-E5A487D2E46B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4767263"/>
            <a:ext cx="41148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4767263"/>
            <a:ext cx="2743200" cy="273844"/>
          </a:xfr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0.xml"/><Relationship Id="rId8" Type="http://schemas.openxmlformats.org/officeDocument/2006/relationships/tags" Target="../tags/tag339.xml"/><Relationship Id="rId7" Type="http://schemas.openxmlformats.org/officeDocument/2006/relationships/tags" Target="../tags/tag338.xml"/><Relationship Id="rId6" Type="http://schemas.openxmlformats.org/officeDocument/2006/relationships/tags" Target="../tags/tag337.xml"/><Relationship Id="rId5" Type="http://schemas.openxmlformats.org/officeDocument/2006/relationships/tags" Target="../tags/tag336.xml"/><Relationship Id="rId4" Type="http://schemas.openxmlformats.org/officeDocument/2006/relationships/tags" Target="../tags/tag335.xml"/><Relationship Id="rId3" Type="http://schemas.openxmlformats.org/officeDocument/2006/relationships/tags" Target="../tags/tag334.xml"/><Relationship Id="rId2" Type="http://schemas.openxmlformats.org/officeDocument/2006/relationships/tags" Target="../tags/tag33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343.xml"/><Relationship Id="rId12" Type="http://schemas.openxmlformats.org/officeDocument/2006/relationships/image" Target="../media/image12.jpeg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54.xml"/><Relationship Id="rId11" Type="http://schemas.openxmlformats.org/officeDocument/2006/relationships/image" Target="../media/image13.jpeg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3.xml"/><Relationship Id="rId8" Type="http://schemas.openxmlformats.org/officeDocument/2006/relationships/tags" Target="../tags/tag362.xml"/><Relationship Id="rId7" Type="http://schemas.openxmlformats.org/officeDocument/2006/relationships/tags" Target="../tags/tag361.xml"/><Relationship Id="rId6" Type="http://schemas.openxmlformats.org/officeDocument/2006/relationships/tags" Target="../tags/tag360.xml"/><Relationship Id="rId5" Type="http://schemas.openxmlformats.org/officeDocument/2006/relationships/tags" Target="../tags/tag359.xml"/><Relationship Id="rId4" Type="http://schemas.openxmlformats.org/officeDocument/2006/relationships/tags" Target="../tags/tag358.xml"/><Relationship Id="rId3" Type="http://schemas.openxmlformats.org/officeDocument/2006/relationships/tags" Target="../tags/tag357.xml"/><Relationship Id="rId2" Type="http://schemas.openxmlformats.org/officeDocument/2006/relationships/tags" Target="../tags/tag356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66.xml"/><Relationship Id="rId11" Type="http://schemas.openxmlformats.org/officeDocument/2006/relationships/tags" Target="../tags/tag365.xml"/><Relationship Id="rId10" Type="http://schemas.openxmlformats.org/officeDocument/2006/relationships/tags" Target="../tags/tag364.xml"/><Relationship Id="rId1" Type="http://schemas.openxmlformats.org/officeDocument/2006/relationships/tags" Target="../tags/tag355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5.xml"/><Relationship Id="rId8" Type="http://schemas.openxmlformats.org/officeDocument/2006/relationships/tags" Target="../tags/tag374.xml"/><Relationship Id="rId7" Type="http://schemas.openxmlformats.org/officeDocument/2006/relationships/tags" Target="../tags/tag373.xml"/><Relationship Id="rId6" Type="http://schemas.openxmlformats.org/officeDocument/2006/relationships/tags" Target="../tags/tag372.xml"/><Relationship Id="rId5" Type="http://schemas.openxmlformats.org/officeDocument/2006/relationships/tags" Target="../tags/tag371.xml"/><Relationship Id="rId4" Type="http://schemas.openxmlformats.org/officeDocument/2006/relationships/tags" Target="../tags/tag370.xml"/><Relationship Id="rId3" Type="http://schemas.openxmlformats.org/officeDocument/2006/relationships/tags" Target="../tags/tag369.xml"/><Relationship Id="rId2" Type="http://schemas.openxmlformats.org/officeDocument/2006/relationships/tags" Target="../tags/tag368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78.xml"/><Relationship Id="rId11" Type="http://schemas.openxmlformats.org/officeDocument/2006/relationships/tags" Target="../tags/tag377.xml"/><Relationship Id="rId10" Type="http://schemas.openxmlformats.org/officeDocument/2006/relationships/tags" Target="../tags/tag376.xml"/><Relationship Id="rId1" Type="http://schemas.openxmlformats.org/officeDocument/2006/relationships/tags" Target="../tags/tag367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89.xml"/><Relationship Id="rId11" Type="http://schemas.openxmlformats.org/officeDocument/2006/relationships/image" Target="../media/image13.jpeg"/><Relationship Id="rId10" Type="http://schemas.openxmlformats.org/officeDocument/2006/relationships/tags" Target="../tags/tag388.xml"/><Relationship Id="rId1" Type="http://schemas.openxmlformats.org/officeDocument/2006/relationships/tags" Target="../tags/tag379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8.xml"/><Relationship Id="rId8" Type="http://schemas.openxmlformats.org/officeDocument/2006/relationships/tags" Target="../tags/tag397.xml"/><Relationship Id="rId7" Type="http://schemas.openxmlformats.org/officeDocument/2006/relationships/tags" Target="../tags/tag396.xml"/><Relationship Id="rId6" Type="http://schemas.openxmlformats.org/officeDocument/2006/relationships/tags" Target="../tags/tag395.xml"/><Relationship Id="rId5" Type="http://schemas.openxmlformats.org/officeDocument/2006/relationships/tags" Target="../tags/tag394.xml"/><Relationship Id="rId4" Type="http://schemas.openxmlformats.org/officeDocument/2006/relationships/tags" Target="../tags/tag393.xml"/><Relationship Id="rId3" Type="http://schemas.openxmlformats.org/officeDocument/2006/relationships/tags" Target="../tags/tag392.xml"/><Relationship Id="rId2" Type="http://schemas.openxmlformats.org/officeDocument/2006/relationships/tags" Target="../tags/tag39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400.xml"/><Relationship Id="rId11" Type="http://schemas.openxmlformats.org/officeDocument/2006/relationships/image" Target="../media/image14.jpeg"/><Relationship Id="rId10" Type="http://schemas.openxmlformats.org/officeDocument/2006/relationships/tags" Target="../tags/tag399.xml"/><Relationship Id="rId1" Type="http://schemas.openxmlformats.org/officeDocument/2006/relationships/tags" Target="../tags/tag390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1.xml"/><Relationship Id="rId10" Type="http://schemas.openxmlformats.org/officeDocument/2006/relationships/tags" Target="../tags/tag410.xml"/><Relationship Id="rId1" Type="http://schemas.openxmlformats.org/officeDocument/2006/relationships/tags" Target="../tags/tag401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0.xml"/><Relationship Id="rId8" Type="http://schemas.openxmlformats.org/officeDocument/2006/relationships/tags" Target="../tags/tag419.xml"/><Relationship Id="rId7" Type="http://schemas.openxmlformats.org/officeDocument/2006/relationships/tags" Target="../tags/tag418.xml"/><Relationship Id="rId6" Type="http://schemas.openxmlformats.org/officeDocument/2006/relationships/tags" Target="../tags/tag417.xml"/><Relationship Id="rId5" Type="http://schemas.openxmlformats.org/officeDocument/2006/relationships/tags" Target="../tags/tag416.xml"/><Relationship Id="rId4" Type="http://schemas.openxmlformats.org/officeDocument/2006/relationships/tags" Target="../tags/tag415.xml"/><Relationship Id="rId3" Type="http://schemas.openxmlformats.org/officeDocument/2006/relationships/tags" Target="../tags/tag414.xml"/><Relationship Id="rId2" Type="http://schemas.openxmlformats.org/officeDocument/2006/relationships/tags" Target="../tags/tag41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22.xml"/><Relationship Id="rId10" Type="http://schemas.openxmlformats.org/officeDocument/2006/relationships/tags" Target="../tags/tag421.xml"/><Relationship Id="rId1" Type="http://schemas.openxmlformats.org/officeDocument/2006/relationships/tags" Target="../tags/tag41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1.xml"/><Relationship Id="rId8" Type="http://schemas.openxmlformats.org/officeDocument/2006/relationships/tags" Target="../tags/tag430.xml"/><Relationship Id="rId7" Type="http://schemas.openxmlformats.org/officeDocument/2006/relationships/tags" Target="../tags/tag429.xml"/><Relationship Id="rId6" Type="http://schemas.openxmlformats.org/officeDocument/2006/relationships/tags" Target="../tags/tag428.xml"/><Relationship Id="rId5" Type="http://schemas.openxmlformats.org/officeDocument/2006/relationships/tags" Target="../tags/tag427.xml"/><Relationship Id="rId4" Type="http://schemas.openxmlformats.org/officeDocument/2006/relationships/tags" Target="../tags/tag426.xml"/><Relationship Id="rId3" Type="http://schemas.openxmlformats.org/officeDocument/2006/relationships/tags" Target="../tags/tag425.xml"/><Relationship Id="rId2" Type="http://schemas.openxmlformats.org/officeDocument/2006/relationships/tags" Target="../tags/tag424.xml"/><Relationship Id="rId18" Type="http://schemas.openxmlformats.org/officeDocument/2006/relationships/slideLayout" Target="../slideLayouts/slideLayout10.xml"/><Relationship Id="rId17" Type="http://schemas.openxmlformats.org/officeDocument/2006/relationships/tags" Target="../tags/tag439.xml"/><Relationship Id="rId16" Type="http://schemas.openxmlformats.org/officeDocument/2006/relationships/tags" Target="../tags/tag438.xml"/><Relationship Id="rId15" Type="http://schemas.openxmlformats.org/officeDocument/2006/relationships/tags" Target="../tags/tag437.xml"/><Relationship Id="rId14" Type="http://schemas.openxmlformats.org/officeDocument/2006/relationships/tags" Target="../tags/tag436.xml"/><Relationship Id="rId13" Type="http://schemas.openxmlformats.org/officeDocument/2006/relationships/tags" Target="../tags/tag435.xml"/><Relationship Id="rId12" Type="http://schemas.openxmlformats.org/officeDocument/2006/relationships/tags" Target="../tags/tag434.xml"/><Relationship Id="rId11" Type="http://schemas.openxmlformats.org/officeDocument/2006/relationships/tags" Target="../tags/tag433.xml"/><Relationship Id="rId10" Type="http://schemas.openxmlformats.org/officeDocument/2006/relationships/tags" Target="../tags/tag432.xml"/><Relationship Id="rId1" Type="http://schemas.openxmlformats.org/officeDocument/2006/relationships/tags" Target="../tags/tag423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tags" Target="../tags/tag44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3.xml"/><Relationship Id="rId11" Type="http://schemas.openxmlformats.org/officeDocument/2006/relationships/image" Target="../media/image11.jpeg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image" Target="../media/image10.png"/><Relationship Id="rId1" Type="http://schemas.openxmlformats.org/officeDocument/2006/relationships/tags" Target="../tags/tag45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tags" Target="../tags/tag257.xml"/><Relationship Id="rId2" Type="http://schemas.openxmlformats.org/officeDocument/2006/relationships/tags" Target="../tags/tag256.xml"/><Relationship Id="rId19" Type="http://schemas.openxmlformats.org/officeDocument/2006/relationships/slideLayout" Target="../slideLayouts/slideLayout10.xml"/><Relationship Id="rId18" Type="http://schemas.openxmlformats.org/officeDocument/2006/relationships/tags" Target="../tags/tag272.xml"/><Relationship Id="rId17" Type="http://schemas.openxmlformats.org/officeDocument/2006/relationships/tags" Target="../tags/tag271.xml"/><Relationship Id="rId16" Type="http://schemas.openxmlformats.org/officeDocument/2006/relationships/tags" Target="../tags/tag270.xml"/><Relationship Id="rId15" Type="http://schemas.openxmlformats.org/officeDocument/2006/relationships/tags" Target="../tags/tag269.xml"/><Relationship Id="rId14" Type="http://schemas.openxmlformats.org/officeDocument/2006/relationships/tags" Target="../tags/tag268.xml"/><Relationship Id="rId13" Type="http://schemas.openxmlformats.org/officeDocument/2006/relationships/tags" Target="../tags/tag26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tags" Target="../tags/tag2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298.xml"/><Relationship Id="rId14" Type="http://schemas.openxmlformats.org/officeDocument/2006/relationships/tags" Target="../tags/tag297.xml"/><Relationship Id="rId13" Type="http://schemas.openxmlformats.org/officeDocument/2006/relationships/tags" Target="../tags/tag296.xml"/><Relationship Id="rId12" Type="http://schemas.openxmlformats.org/officeDocument/2006/relationships/tags" Target="../tags/tag295.xml"/><Relationship Id="rId11" Type="http://schemas.openxmlformats.org/officeDocument/2006/relationships/tags" Target="../tags/tag294.xml"/><Relationship Id="rId10" Type="http://schemas.openxmlformats.org/officeDocument/2006/relationships/tags" Target="../tags/tag293.xml"/><Relationship Id="rId1" Type="http://schemas.openxmlformats.org/officeDocument/2006/relationships/tags" Target="../tags/tag28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tags" Target="../tags/tag301.xml"/><Relationship Id="rId2" Type="http://schemas.openxmlformats.org/officeDocument/2006/relationships/tags" Target="../tags/tag300.xml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308.xml"/><Relationship Id="rId1" Type="http://schemas.openxmlformats.org/officeDocument/2006/relationships/tags" Target="../tags/tag29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tags" Target="../tags/tag315.xml"/><Relationship Id="rId6" Type="http://schemas.openxmlformats.org/officeDocument/2006/relationships/tags" Target="../tags/tag314.xml"/><Relationship Id="rId5" Type="http://schemas.openxmlformats.org/officeDocument/2006/relationships/tags" Target="../tags/tag313.xml"/><Relationship Id="rId4" Type="http://schemas.openxmlformats.org/officeDocument/2006/relationships/tags" Target="../tags/tag312.xml"/><Relationship Id="rId3" Type="http://schemas.openxmlformats.org/officeDocument/2006/relationships/tags" Target="../tags/tag311.xml"/><Relationship Id="rId2" Type="http://schemas.openxmlformats.org/officeDocument/2006/relationships/tags" Target="../tags/tag31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9.xml"/><Relationship Id="rId10" Type="http://schemas.openxmlformats.org/officeDocument/2006/relationships/tags" Target="../tags/tag318.xml"/><Relationship Id="rId1" Type="http://schemas.openxmlformats.org/officeDocument/2006/relationships/tags" Target="../tags/tag30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tags" Target="../tags/tag327.xml"/><Relationship Id="rId7" Type="http://schemas.openxmlformats.org/officeDocument/2006/relationships/tags" Target="../tags/tag326.xml"/><Relationship Id="rId6" Type="http://schemas.openxmlformats.org/officeDocument/2006/relationships/tags" Target="../tags/tag325.xml"/><Relationship Id="rId5" Type="http://schemas.openxmlformats.org/officeDocument/2006/relationships/tags" Target="../tags/tag324.xml"/><Relationship Id="rId4" Type="http://schemas.openxmlformats.org/officeDocument/2006/relationships/tags" Target="../tags/tag323.xml"/><Relationship Id="rId3" Type="http://schemas.openxmlformats.org/officeDocument/2006/relationships/tags" Target="../tags/tag322.xml"/><Relationship Id="rId2" Type="http://schemas.openxmlformats.org/officeDocument/2006/relationships/tags" Target="../tags/tag32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261178" y="1532649"/>
            <a:ext cx="3695700" cy="11239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000263" y="1074770"/>
            <a:ext cx="3777842" cy="3375944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第七单元 月迹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语文部编版五年级上册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4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0995" y="1370965"/>
            <a:ext cx="4424045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孩子们在哪儿寻到了月迹？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9846" y="2346176"/>
            <a:ext cx="3929090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镜中月、院中月、杯中月、水中月、眼中月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……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5362" name="Picture 2" descr="https://timgsa.baidu.com/timg?image&amp;quality=80&amp;size=b10000_10000&amp;sec=1554552883&amp;di=f1dcdc80fd4d72e3507a873db9702b49&amp;src=http://txt25-2.book118.com/2017/0423/book101853/101852824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669155" y="843558"/>
            <a:ext cx="4286250" cy="2854047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nimBg="1"/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0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1784" y="1030366"/>
            <a:ext cx="8215370" cy="17532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indent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用自己喜欢的方式读课文，思考下面问题：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indent="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我们先看到镜中月。你觉得镜中月美吗？美在何处？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黑体" panose="02010609060101010101" pitchFamily="49" charset="-122"/>
            </a:endParaRPr>
          </a:p>
        </p:txBody>
      </p:sp>
      <p:pic>
        <p:nvPicPr>
          <p:cNvPr id="14338" name="Picture 2" descr="https://timgsa.baidu.com/timg?image&amp;quality=80&amp;size=b9999_10000&amp;sec=1554563158554&amp;di=b780beb3cd1171bccc1804769208ebf2&amp;imgtype=jpg&amp;src=http%3A%2F%2F5b0988e595225.cdn.sohucs.com%2Fimages%2F20171203%2Fcd277ee2de504deba4ab462dd077626d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35696" y="2447924"/>
            <a:ext cx="4038600" cy="2695576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35936" y="1481927"/>
            <a:ext cx="8143932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镜中月：“溜、长了腿的、爬”等词运用了拟人手法，生动形象地写出了月亮的调皮可爱。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8596" y="2760689"/>
            <a:ext cx="8143932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“款款地”形象地表现了月的柔美、优雅。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“渐渐地、慢慢”等词句，形象地写出了月亮冉冉升起，由亏转盈再消失的形态变化美。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68613" y="1086007"/>
            <a:ext cx="814393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自由读课文，思考：你还喜欢哪儿的月？为什么？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99745" y="2011045"/>
            <a:ext cx="8852535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院中月：“玉玉的、银银的”写出月光的颜色美。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“粗粗的、疏疏的、累累的”等词衬出月光的朦胧美。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0034" y="1000600"/>
            <a:ext cx="7715304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“袅袅、淡淡的、痒痒的”写出孩子们似乎已经到了月亮的体验，很美妙。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10242" name="Picture 2" descr="https://timgsa.baidu.com/timg?image&amp;quality=80&amp;size=b9999_10000&amp;sec=1554563717705&amp;di=543bac048ea5f4c7b4f3d0793fff07e9&amp;imgtype=jpg&amp;src=http%3A%2F%2F5b0988e595225.cdn.sohucs.com%2Fimages%2F20171203%2Fcd277ee2de504deba4ab462dd077626d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51720" y="2214560"/>
            <a:ext cx="4182616" cy="2695576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00034" y="930292"/>
            <a:ext cx="7715304" cy="9531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   杯中月：“小小的、酥酥地、颤” 这些词让“我们”感觉眼中月亮是那么地惹人怜惜。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pic>
        <p:nvPicPr>
          <p:cNvPr id="9218" name="Picture 2" descr="https://timgsa.baidu.com/timg?image&amp;quality=80&amp;size=b9999_10000&amp;sec=1554563796634&amp;di=23d3d21f8d32af13c6893d13d051b879&amp;imgtype=0&amp;src=http%3A%2F%2Fimgsrc.baidu.com%2Fimage%2Fc0%253Dshijue1%252C0%252C0%252C294%252C40%2Fsign%3D4ce53ed088025aafc73f76889384c111%2Fa50f4bfbfbedab649eb935d0fd36afc378311ed2.jpg"/>
          <p:cNvPicPr>
            <a:picLocks noChangeAspect="1" noChangeArrowheads="1"/>
          </p:cNvPicPr>
          <p:nvPr/>
        </p:nvPicPr>
        <p:blipFill>
          <a:blip r:embed="rId11"/>
          <a:srcRect b="19873"/>
          <a:stretch>
            <a:fillRect/>
          </a:stretch>
        </p:blipFill>
        <p:spPr bwMode="auto">
          <a:xfrm>
            <a:off x="2051720" y="2285998"/>
            <a:ext cx="4176464" cy="2857502"/>
          </a:xfrm>
          <a:prstGeom prst="rect">
            <a:avLst/>
          </a:prstGeom>
          <a:noFill/>
        </p:spPr>
      </p:pic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Rectangle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0494" y="1004766"/>
            <a:ext cx="7715304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深入思考：到了院外，孩子们并没有停下寻找的脚步，月亮无处不在。又在河里，在孩子们的眼睛里找到了月亮。在我和弟弟妹妹的眼中月亮代表着什么呢？</a:t>
            </a:r>
            <a:r>
              <a:rPr lang="zh-CN" sz="280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charset="0"/>
                <a:sym typeface="+mn-ea"/>
              </a:rPr>
              <a:t>让我们带着对这份美好的向往齐读文章最后两节。</a:t>
            </a:r>
            <a:endParaRPr lang="zh-CN" altLang="en-US" sz="280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  <a:p>
            <a:pPr fontAlgn="auto">
              <a:lnSpc>
                <a:spcPct val="150000"/>
              </a:lnSpc>
            </a:pP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10"/>
            </p:custDataLst>
          </p:nvPr>
        </p:nvSpPr>
        <p:spPr>
          <a:xfrm>
            <a:off x="793115" y="1386840"/>
            <a:ext cx="73640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cs typeface="幼圆" charset="0"/>
              </a:rPr>
              <a:t>本文采用了借景抒情的写法，借月的变化轨迹，表达作者对美好生活的向往和不懈追求。</a:t>
            </a:r>
            <a:endParaRPr lang="zh-CN" altLang="en-US" sz="32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写法探究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>
            <p:custDataLst>
              <p:tags r:id="rId10"/>
            </p:custDataLst>
          </p:nvPr>
        </p:nvSpPr>
        <p:spPr>
          <a:xfrm>
            <a:off x="0" y="2000246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月迹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000100" y="1000114"/>
            <a:ext cx="285752" cy="2428892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矩形 3"/>
          <p:cNvSpPr/>
          <p:nvPr>
            <p:custDataLst>
              <p:tags r:id="rId12"/>
            </p:custDataLst>
          </p:nvPr>
        </p:nvSpPr>
        <p:spPr>
          <a:xfrm>
            <a:off x="1346495" y="1332852"/>
            <a:ext cx="50596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第一部分：中秋夜晚，盼望月亮到来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>
            <p:custDataLst>
              <p:tags r:id="rId13"/>
            </p:custDataLst>
          </p:nvPr>
        </p:nvSpPr>
        <p:spPr>
          <a:xfrm>
            <a:off x="1346495" y="2047232"/>
            <a:ext cx="6126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第二部分：到院子里观月议月，到河里寻月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0" name="矩形 9"/>
          <p:cNvSpPr/>
          <p:nvPr>
            <p:custDataLst>
              <p:tags r:id="rId14"/>
            </p:custDataLst>
          </p:nvPr>
        </p:nvSpPr>
        <p:spPr>
          <a:xfrm>
            <a:off x="1417933" y="2761612"/>
            <a:ext cx="460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第三部分：沙滩寻月，发表感慨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5"/>
            </p:custDataLst>
          </p:nvPr>
        </p:nvSpPr>
        <p:spPr>
          <a:xfrm flipH="1">
            <a:off x="7230110" y="1214120"/>
            <a:ext cx="271145" cy="207454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矩形 11"/>
          <p:cNvSpPr/>
          <p:nvPr>
            <p:custDataLst>
              <p:tags r:id="rId16"/>
            </p:custDataLst>
          </p:nvPr>
        </p:nvSpPr>
        <p:spPr>
          <a:xfrm>
            <a:off x="7501096" y="1862766"/>
            <a:ext cx="1249680" cy="829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 月亮无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处不在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/>
      <p:bldP spid="7" grpId="0"/>
      <p:bldP spid="10" grpId="0"/>
      <p:bldP spid="11" grpId="0" bldLvl="0" animBg="1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00" name="文本框 99"/>
          <p:cNvSpPr txBox="1"/>
          <p:nvPr>
            <p:custDataLst>
              <p:tags r:id="rId10"/>
            </p:custDataLst>
          </p:nvPr>
        </p:nvSpPr>
        <p:spPr>
          <a:xfrm>
            <a:off x="391160" y="932180"/>
            <a:ext cx="7626985" cy="39693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zh-CN" sz="2800" b="0">
                <a:solidFill>
                  <a:schemeClr val="dk1"/>
                </a:solidFill>
                <a:latin typeface="幼圆" charset="0"/>
                <a:ea typeface="幼圆" charset="0"/>
              </a:rPr>
              <a:t>小练笔。根据要求仿写句子。</a:t>
            </a:r>
            <a:endParaRPr lang="zh-CN" sz="2800" b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indent="0" fontAlgn="auto">
              <a:lnSpc>
                <a:spcPct val="150000"/>
              </a:lnSpc>
            </a:pPr>
            <a:r>
              <a:rPr lang="zh-CN" sz="2800" b="0">
                <a:solidFill>
                  <a:schemeClr val="dk1"/>
                </a:solidFill>
                <a:latin typeface="幼圆" charset="0"/>
                <a:ea typeface="幼圆" charset="0"/>
              </a:rPr>
              <a:t>满院子的白光，是玉玉的，银银的，灯光也没有这般亮的。院子的中央处，是那棵粗粗的桂树，疏疏的枝，疏疏的叶，桂花还没有开，却有了累累的骨朵儿了。（使用叠词，运用拟人的修辞方法。）</a:t>
            </a:r>
            <a:endParaRPr lang="zh-CN" altLang="en-US" sz="2800" b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>
            <p:custDataLst>
              <p:tags r:id="rId10"/>
            </p:custDataLst>
          </p:nvPr>
        </p:nvSpPr>
        <p:spPr>
          <a:xfrm>
            <a:off x="6732240" y="1069833"/>
            <a:ext cx="1554480" cy="922020"/>
          </a:xfrm>
          <a:prstGeom prst="rect">
            <a:avLst/>
          </a:prstGeom>
          <a:solidFill>
            <a:schemeClr val="lt2"/>
          </a:solidFill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月迹</a:t>
            </a:r>
            <a:endParaRPr lang="zh-CN" altLang="en-US" sz="5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20482" name="Picture 2" descr="https://ss3.bdstatic.com/70cFv8Sh_Q1YnxGkpoWK1HF6hhy/it/u=3015490141,1991305818&amp;fm=26&amp;gp=0.jpg"/>
          <p:cNvPicPr>
            <a:picLocks noChangeAspect="1" noChangeArrowheads="1"/>
          </p:cNvPicPr>
          <p:nvPr/>
        </p:nvPicPr>
        <p:blipFill>
          <a:blip r:embed="rId11"/>
          <a:srcRect t="8000" b="19999"/>
          <a:stretch>
            <a:fillRect/>
          </a:stretch>
        </p:blipFill>
        <p:spPr bwMode="auto">
          <a:xfrm>
            <a:off x="35928" y="915566"/>
            <a:ext cx="6696311" cy="4260540"/>
          </a:xfrm>
          <a:prstGeom prst="rect">
            <a:avLst/>
          </a:prstGeom>
          <a:noFill/>
        </p:spPr>
      </p:pic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4" y="316482"/>
            <a:ext cx="2195889" cy="1962284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33435" y="1615466"/>
            <a:ext cx="5671430" cy="102006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矩形 7"/>
          <p:cNvSpPr/>
          <p:nvPr>
            <p:custDataLst>
              <p:tags r:id="rId10"/>
            </p:custDataLst>
          </p:nvPr>
        </p:nvSpPr>
        <p:spPr>
          <a:xfrm>
            <a:off x="746731" y="831205"/>
            <a:ext cx="7500990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小时不识月，呼作白玉盘。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又疑瑶台镜，飞入青云端。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这首诗是孩子们眼中的月，“白玉盘”、“瑶台镜”多么美好的比喻呀。从中可以看出，在孩子们的眼中，月是多么美好。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今天这篇文章也写了孩子眼中的月。现在就让我们去看一看吧。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" name="矩形 16"/>
          <p:cNvSpPr/>
          <p:nvPr>
            <p:custDataLst>
              <p:tags r:id="rId10"/>
            </p:custDataLst>
          </p:nvPr>
        </p:nvSpPr>
        <p:spPr>
          <a:xfrm>
            <a:off x="1295060" y="140566"/>
            <a:ext cx="6596744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kumimoji="1" lang="zh-CN" altLang="en-US" sz="2700" b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3606908" y="453757"/>
            <a:ext cx="1906905" cy="553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30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检查字词</a:t>
            </a:r>
            <a:endParaRPr kumimoji="1" lang="zh-CN" altLang="en-US" sz="30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928123" y="2610872"/>
            <a:ext cx="983456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kumimoji="1" lang="zh-CN" altLang="en-US" sz="2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倏忽</a:t>
            </a:r>
            <a:endParaRPr kumimoji="1" lang="zh-CN" altLang="en-US" sz="2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57363" y="1589996"/>
            <a:ext cx="120015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袅袅</a:t>
            </a:r>
            <a:endParaRPr kumimoji="1" lang="zh-CN" altLang="en-US" sz="2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606404" y="1530975"/>
            <a:ext cx="165735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u="sng" dirty="0">
                <a:solidFill>
                  <a:srgbClr val="000000"/>
                </a:solidFill>
                <a:latin typeface="幼圆" charset="0"/>
                <a:ea typeface="幼圆" charset="0"/>
              </a:rPr>
              <a:t>面面相觑</a:t>
            </a:r>
            <a:endParaRPr kumimoji="1" lang="zh-CN" altLang="en-US" sz="2700" b="1" u="sng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928123" y="1530975"/>
            <a:ext cx="160020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>
                <a:solidFill>
                  <a:srgbClr val="000000"/>
                </a:solidFill>
                <a:latin typeface="幼圆" charset="0"/>
                <a:ea typeface="幼圆" charset="0"/>
              </a:rPr>
              <a:t>掬着沙</a:t>
            </a:r>
            <a:endParaRPr kumimoji="1" lang="zh-CN" altLang="en-US" sz="27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51410" y="2665641"/>
            <a:ext cx="131445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dirty="0">
                <a:solidFill>
                  <a:srgbClr val="000000"/>
                </a:solidFill>
                <a:latin typeface="幼圆" charset="0"/>
                <a:ea typeface="幼圆" charset="0"/>
              </a:rPr>
              <a:t>锨刃</a:t>
            </a:r>
            <a:endParaRPr kumimoji="1" lang="zh-CN" altLang="en-US" sz="27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821907" y="2610872"/>
            <a:ext cx="154305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>
                <a:solidFill>
                  <a:srgbClr val="000000"/>
                </a:solidFill>
                <a:latin typeface="幼圆" charset="0"/>
                <a:ea typeface="幼圆" charset="0"/>
              </a:rPr>
              <a:t>嫉妒</a:t>
            </a:r>
            <a:endParaRPr kumimoji="1" lang="zh-CN" altLang="en-US" sz="27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631668" y="1108983"/>
            <a:ext cx="120015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niǎo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615118" y="1109072"/>
            <a:ext cx="102870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qù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874544" y="1108983"/>
            <a:ext cx="1150823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jū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1574604" y="2311514"/>
            <a:ext cx="1491257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xiān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758465" y="2173745"/>
            <a:ext cx="2116079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jí</a:t>
            </a:r>
            <a:r>
              <a:rPr kumimoji="1" lang="en-US" altLang="zh-CN" sz="2700" b="1" dirty="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dù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874544" y="2227391"/>
            <a:ext cx="1257300" cy="50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CN" sz="2700" b="1" dirty="0" err="1">
                <a:solidFill>
                  <a:schemeClr val="dk1"/>
                </a:solidFill>
                <a:latin typeface="幼圆" charset="0"/>
                <a:cs typeface="幼圆" charset="0"/>
              </a:rPr>
              <a:t>shū</a:t>
            </a:r>
            <a:endParaRPr kumimoji="1" lang="en-US" altLang="zh-CN" sz="2700" b="1" dirty="0" err="1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30383" y="3436983"/>
            <a:ext cx="6259286" cy="783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u="sng" dirty="0">
                <a:solidFill>
                  <a:srgbClr val="000000"/>
                </a:solidFill>
                <a:latin typeface="幼圆" charset="0"/>
                <a:ea typeface="幼圆" charset="0"/>
              </a:rPr>
              <a:t>面面相觑</a:t>
            </a:r>
            <a:r>
              <a:rPr lang="zh-CN" altLang="en-US" sz="2100" dirty="0">
                <a:solidFill>
                  <a:srgbClr val="000000"/>
                </a:solidFill>
                <a:latin typeface="幼圆" charset="0"/>
                <a:ea typeface="幼圆" charset="0"/>
              </a:rPr>
              <a:t>：你看我，我看你。形容大家因惊惧或无可奈何互相望着，都不说话。觑：看</a:t>
            </a:r>
            <a:endParaRPr lang="zh-CN" altLang="en-US" sz="21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nimBg="1" autoUpdateAnimBg="0"/>
      <p:bldP spid="15" grpId="0" bldLvl="0" animBg="1" autoUpdateAnimBg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5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42620" y="1178878"/>
            <a:ext cx="7821295" cy="20300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1.</a:t>
            </a: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用自己喜欢的方式阅读课文，圈出生字词。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2.</a:t>
            </a: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借助工具书或者向别人请教解决这些生字词。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3.</a:t>
            </a: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默读课文，给课文划分段落，并概括段意。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/>
          <p:nvPr/>
        </p:nvSpPr>
        <p:spPr>
          <a:xfrm>
            <a:off x="1469572" y="946724"/>
            <a:ext cx="5617028" cy="1360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700" b="1" u="sng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默读思考</a:t>
            </a:r>
            <a:endParaRPr lang="en-US" altLang="zh-CN" sz="2700" b="1" u="sng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endParaRPr lang="en-US" altLang="zh-CN" sz="1350" kern="100" dirty="0">
              <a:solidFill>
                <a:srgbClr val="000000"/>
              </a:solidFill>
              <a:latin typeface="幼圆" charset="0"/>
              <a:cs typeface="幼圆" charset="0"/>
            </a:endParaRPr>
          </a:p>
          <a:p>
            <a:r>
              <a:rPr lang="en-US" altLang="zh-CN" sz="2100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zh-CN" sz="21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文章写了什么时间、什么地点、什么人物的一件什么事情？</a:t>
            </a:r>
            <a:endParaRPr lang="zh-CN" altLang="zh-CN" sz="21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0"/>
            </p:custDataLst>
          </p:nvPr>
        </p:nvSpPr>
        <p:spPr>
          <a:xfrm>
            <a:off x="1709057" y="2438262"/>
            <a:ext cx="1110343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时间：</a:t>
            </a:r>
            <a:endParaRPr lang="en-US" altLang="zh-CN" sz="2100" b="1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地点：</a:t>
            </a:r>
            <a:endParaRPr lang="en-US" altLang="zh-CN" sz="2100" b="1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人物：</a:t>
            </a:r>
            <a:endParaRPr lang="en-US" altLang="zh-CN" sz="2100" b="1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kern="100" dirty="0">
                <a:solidFill>
                  <a:schemeClr val="dk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事情：</a:t>
            </a:r>
            <a:endParaRPr lang="zh-CN" altLang="en-US" sz="2100" b="1" kern="100" dirty="0">
              <a:solidFill>
                <a:schemeClr val="dk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1"/>
            </p:custDataLst>
          </p:nvPr>
        </p:nvSpPr>
        <p:spPr>
          <a:xfrm>
            <a:off x="2819400" y="2546844"/>
            <a:ext cx="2286001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中秋节的夜里</a:t>
            </a:r>
            <a:endParaRPr lang="zh-CN" altLang="en-US" sz="2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2819400" y="3026235"/>
            <a:ext cx="3679372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中堂里 院子里 院子外</a:t>
            </a:r>
            <a:endParaRPr lang="zh-CN" altLang="en-US" sz="21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2819400" y="3483734"/>
            <a:ext cx="2721428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奶奶 我和弟妹</a:t>
            </a:r>
            <a:endParaRPr lang="zh-CN" altLang="en-US" sz="21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2819400" y="3963654"/>
            <a:ext cx="138248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 dirty="0">
                <a:solidFill>
                  <a:schemeClr val="dk1"/>
                </a:solidFill>
                <a:latin typeface="幼圆" charset="0"/>
                <a:ea typeface="幼圆" charset="0"/>
              </a:rPr>
              <a:t>寻月亮</a:t>
            </a:r>
            <a:endParaRPr lang="zh-CN" altLang="en-US" sz="21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637675" y="924455"/>
            <a:ext cx="4171013" cy="714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50" b="1" dirty="0">
                <a:solidFill>
                  <a:srgbClr val="000000"/>
                </a:solidFill>
                <a:latin typeface="幼圆" charset="0"/>
                <a:ea typeface="幼圆" charset="0"/>
              </a:rPr>
              <a:t>写作顺序：</a:t>
            </a:r>
            <a:endParaRPr lang="zh-CN" altLang="en-US" sz="405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31985" y="2283209"/>
            <a:ext cx="6076950" cy="598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盼月</a:t>
            </a:r>
            <a:r>
              <a:rPr lang="en-US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望月</a:t>
            </a:r>
            <a:r>
              <a:rPr lang="en-US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寻月</a:t>
            </a:r>
            <a:r>
              <a:rPr lang="en-US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——</a:t>
            </a:r>
            <a:r>
              <a:rPr lang="zh-CN" altLang="zh-CN" sz="3300" b="1" kern="1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议月</a:t>
            </a:r>
            <a:endParaRPr lang="zh-CN" altLang="zh-CN" sz="3300" b="1" kern="1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矩形 8"/>
          <p:cNvSpPr/>
          <p:nvPr>
            <p:custDataLst>
              <p:tags r:id="rId10"/>
            </p:custDataLst>
          </p:nvPr>
        </p:nvSpPr>
        <p:spPr>
          <a:xfrm>
            <a:off x="428596" y="1214428"/>
            <a:ext cx="8143932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第一部分（</a:t>
            </a:r>
            <a:r>
              <a:rPr 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1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～</a:t>
            </a:r>
            <a:r>
              <a:rPr 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）写中秋夜晚，我们盼望月亮的到来。</a:t>
            </a:r>
            <a:endParaRPr lang="zh-CN" altLang="en-US" sz="32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第二部分（</a:t>
            </a:r>
            <a:r>
              <a:rPr 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3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～</a:t>
            </a:r>
            <a:r>
              <a:rPr 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23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）写我们到院子里观月议月、到河中寻月的过程。</a:t>
            </a:r>
            <a:endParaRPr lang="zh-CN" altLang="en-US" sz="32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第三部分（</a:t>
            </a:r>
            <a:r>
              <a:rPr 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24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cs typeface="幼圆" charset="0"/>
              </a:rPr>
              <a:t>）写我们在沙滩寻找月亮，并发表感慨。</a:t>
            </a:r>
            <a:endParaRPr lang="zh-CN" altLang="en-US" sz="3200" dirty="0" smtClean="0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1472" y="928211"/>
            <a:ext cx="8143932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在预习的基础上，自由散读文章，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思考：文章围绕着月迹主要写了哪件事情？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71472" y="2429499"/>
            <a:ext cx="8143932" cy="52197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r>
              <a:rPr lang="zh-CN" altLang="en-US" sz="28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孩子们在中秋月夜在庭院中、小河里寻找月迹。</a:t>
            </a:r>
            <a:endParaRPr lang="zh-CN" altLang="en-US" sz="28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1770,&quot;width&quot;:5820}"/>
</p:tagLst>
</file>

<file path=ppt/tags/tag229.xml><?xml version="1.0" encoding="utf-8"?>
<p:tagLst xmlns:p="http://schemas.openxmlformats.org/presentationml/2006/main">
  <p:tag name="KSO_WM_UNIT_PLACING_PICTURE_USER_VIEWPORT" val="{&quot;height&quot;:5316.447244094488,&quot;width&quot;:5949.35748031496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c573230-132d-49eb-83f9-8548f445da63}"/>
  <p:tag name="KSO_WM_UNIT_TYPE" val="i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1.xml><?xml version="1.0" encoding="utf-8"?>
<p:tagLst xmlns:p="http://schemas.openxmlformats.org/presentationml/2006/main">
  <p:tag name="KSO_WM_UNIT_PLACING_PICTURE_USER_VIEWPORT" val="{&quot;height&quot;:3090.2110236220474,&quot;width&quot;:3458.0929133858267}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3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4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1180</Words>
  <Application>WPS 演示</Application>
  <PresentationFormat>全屏显示(16:9)</PresentationFormat>
  <Paragraphs>152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黑体</vt:lpstr>
      <vt:lpstr>Times New Roman</vt:lpstr>
      <vt:lpstr>微软雅黑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12_Office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31</cp:revision>
  <dcterms:created xsi:type="dcterms:W3CDTF">2020-06-05T01:16:00Z</dcterms:created>
  <dcterms:modified xsi:type="dcterms:W3CDTF">2022-05-23T05:46:51Z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A09F955A9D24471DB49B3F16F2913E4D</vt:lpwstr>
  </property>
</Properties>
</file>