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25"/>
  </p:notesMasterIdLst>
  <p:sldIdLst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  <p:cmAuthor id="3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189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image" Target="../media/image9.png"/><Relationship Id="rId3" Type="http://schemas.openxmlformats.org/officeDocument/2006/relationships/tags" Target="../tags/tag132.xml"/><Relationship Id="rId2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3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image" Target="../media/image9.png"/><Relationship Id="rId3" Type="http://schemas.openxmlformats.org/officeDocument/2006/relationships/tags" Target="../tags/tag139.xml"/><Relationship Id="rId2" Type="http://schemas.openxmlformats.org/officeDocument/2006/relationships/image" Target="../media/image8.png"/><Relationship Id="rId1" Type="http://schemas.openxmlformats.org/officeDocument/2006/relationships/tags" Target="../tags/tag138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image" Target="../media/image9.png"/><Relationship Id="rId3" Type="http://schemas.openxmlformats.org/officeDocument/2006/relationships/tags" Target="../tags/tag145.xml"/><Relationship Id="rId2" Type="http://schemas.openxmlformats.org/officeDocument/2006/relationships/image" Target="../media/image8.png"/><Relationship Id="rId1" Type="http://schemas.openxmlformats.org/officeDocument/2006/relationships/tags" Target="../tags/tag14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52.xml"/><Relationship Id="rId7" Type="http://schemas.openxmlformats.org/officeDocument/2006/relationships/image" Target="../media/image10.png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image" Target="../media/image9.png"/><Relationship Id="rId3" Type="http://schemas.openxmlformats.org/officeDocument/2006/relationships/tags" Target="../tags/tag149.xml"/><Relationship Id="rId2" Type="http://schemas.openxmlformats.org/officeDocument/2006/relationships/image" Target="../media/image8.png"/><Relationship Id="rId1" Type="http://schemas.openxmlformats.org/officeDocument/2006/relationships/tags" Target="../tags/tag14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59.xml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image" Target="../media/image9.png"/><Relationship Id="rId3" Type="http://schemas.openxmlformats.org/officeDocument/2006/relationships/tags" Target="../tags/tag154.xml"/><Relationship Id="rId2" Type="http://schemas.openxmlformats.org/officeDocument/2006/relationships/image" Target="../media/image8.png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160.xml"/><Relationship Id="rId1" Type="http://schemas.openxmlformats.org/officeDocument/2006/relationships/tags" Target="../tags/tag153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image" Target="../media/image9.png"/><Relationship Id="rId3" Type="http://schemas.openxmlformats.org/officeDocument/2006/relationships/tags" Target="../tags/tag162.xml"/><Relationship Id="rId2" Type="http://schemas.openxmlformats.org/officeDocument/2006/relationships/image" Target="../media/image8.png"/><Relationship Id="rId1" Type="http://schemas.openxmlformats.org/officeDocument/2006/relationships/tags" Target="../tags/tag161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image" Target="../media/image9.png"/><Relationship Id="rId3" Type="http://schemas.openxmlformats.org/officeDocument/2006/relationships/tags" Target="../tags/tag166.xml"/><Relationship Id="rId2" Type="http://schemas.openxmlformats.org/officeDocument/2006/relationships/image" Target="../media/image8.png"/><Relationship Id="rId1" Type="http://schemas.openxmlformats.org/officeDocument/2006/relationships/tags" Target="../tags/tag165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9.png"/><Relationship Id="rId3" Type="http://schemas.openxmlformats.org/officeDocument/2006/relationships/tags" Target="../tags/tag170.xml"/><Relationship Id="rId2" Type="http://schemas.openxmlformats.org/officeDocument/2006/relationships/image" Target="../media/image8.png"/><Relationship Id="rId1" Type="http://schemas.openxmlformats.org/officeDocument/2006/relationships/tags" Target="../tags/tag169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6.xml"/><Relationship Id="rId5" Type="http://schemas.openxmlformats.org/officeDocument/2006/relationships/tags" Target="../tags/tag175.xml"/><Relationship Id="rId4" Type="http://schemas.openxmlformats.org/officeDocument/2006/relationships/image" Target="../media/image9.png"/><Relationship Id="rId3" Type="http://schemas.openxmlformats.org/officeDocument/2006/relationships/tags" Target="../tags/tag174.xml"/><Relationship Id="rId2" Type="http://schemas.openxmlformats.org/officeDocument/2006/relationships/image" Target="../media/image8.png"/><Relationship Id="rId1" Type="http://schemas.openxmlformats.org/officeDocument/2006/relationships/tags" Target="../tags/tag173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image" Target="../media/image9.png"/><Relationship Id="rId3" Type="http://schemas.openxmlformats.org/officeDocument/2006/relationships/tags" Target="../tags/tag178.xml"/><Relationship Id="rId2" Type="http://schemas.openxmlformats.org/officeDocument/2006/relationships/image" Target="../media/image8.png"/><Relationship Id="rId1" Type="http://schemas.openxmlformats.org/officeDocument/2006/relationships/tags" Target="../tags/tag17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image" Target="../media/image9.png"/><Relationship Id="rId3" Type="http://schemas.openxmlformats.org/officeDocument/2006/relationships/tags" Target="../tags/tag182.xml"/><Relationship Id="rId2" Type="http://schemas.openxmlformats.org/officeDocument/2006/relationships/image" Target="../media/image8.png"/><Relationship Id="rId1" Type="http://schemas.openxmlformats.org/officeDocument/2006/relationships/tags" Target="../tags/tag181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image" Target="../media/image9.png"/><Relationship Id="rId3" Type="http://schemas.openxmlformats.org/officeDocument/2006/relationships/tags" Target="../tags/tag186.xml"/><Relationship Id="rId2" Type="http://schemas.openxmlformats.org/officeDocument/2006/relationships/image" Target="../media/image8.png"/><Relationship Id="rId1" Type="http://schemas.openxmlformats.org/officeDocument/2006/relationships/tags" Target="../tags/tag185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image" Target="../media/image9.png"/><Relationship Id="rId3" Type="http://schemas.openxmlformats.org/officeDocument/2006/relationships/tags" Target="../tags/tag101.xml"/><Relationship Id="rId2" Type="http://schemas.openxmlformats.org/officeDocument/2006/relationships/image" Target="../media/image8.png"/><Relationship Id="rId1" Type="http://schemas.openxmlformats.org/officeDocument/2006/relationships/tags" Target="../tags/tag10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07.xml"/><Relationship Id="rId6" Type="http://schemas.openxmlformats.org/officeDocument/2006/relationships/image" Target="../media/image10.png"/><Relationship Id="rId5" Type="http://schemas.openxmlformats.org/officeDocument/2006/relationships/tags" Target="../tags/tag106.xml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image" Target="../media/image9.png"/><Relationship Id="rId3" Type="http://schemas.openxmlformats.org/officeDocument/2006/relationships/tags" Target="../tags/tag109.xml"/><Relationship Id="rId2" Type="http://schemas.openxmlformats.org/officeDocument/2006/relationships/image" Target="../media/image8.png"/><Relationship Id="rId1" Type="http://schemas.openxmlformats.org/officeDocument/2006/relationships/tags" Target="../tags/tag108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image" Target="../media/image9.png"/><Relationship Id="rId3" Type="http://schemas.openxmlformats.org/officeDocument/2006/relationships/tags" Target="../tags/tag113.xml"/><Relationship Id="rId2" Type="http://schemas.openxmlformats.org/officeDocument/2006/relationships/image" Target="../media/image8.png"/><Relationship Id="rId1" Type="http://schemas.openxmlformats.org/officeDocument/2006/relationships/tags" Target="../tags/tag11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image" Target="../media/image9.png"/><Relationship Id="rId3" Type="http://schemas.openxmlformats.org/officeDocument/2006/relationships/tags" Target="../tags/tag117.xml"/><Relationship Id="rId2" Type="http://schemas.openxmlformats.org/officeDocument/2006/relationships/image" Target="../media/image8.png"/><Relationship Id="rId1" Type="http://schemas.openxmlformats.org/officeDocument/2006/relationships/tags" Target="../tags/tag11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image" Target="../media/image9.png"/><Relationship Id="rId3" Type="http://schemas.openxmlformats.org/officeDocument/2006/relationships/tags" Target="../tags/tag123.xml"/><Relationship Id="rId2" Type="http://schemas.openxmlformats.org/officeDocument/2006/relationships/image" Target="../media/image8.png"/><Relationship Id="rId1" Type="http://schemas.openxmlformats.org/officeDocument/2006/relationships/tags" Target="../tags/tag1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30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image" Target="../media/image9.png"/><Relationship Id="rId3" Type="http://schemas.openxmlformats.org/officeDocument/2006/relationships/tags" Target="../tags/tag127.xml"/><Relationship Id="rId2" Type="http://schemas.openxmlformats.org/officeDocument/2006/relationships/image" Target="../media/image8.png"/><Relationship Id="rId1" Type="http://schemas.openxmlformats.org/officeDocument/2006/relationships/tags" Target="../tags/tag1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第二单元 语文园地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圆角矩形 1"/>
          <p:cNvSpPr/>
          <p:nvPr>
            <p:custDataLst>
              <p:tags r:id="rId5"/>
            </p:custDataLst>
          </p:nvPr>
        </p:nvSpPr>
        <p:spPr>
          <a:xfrm>
            <a:off x="3107055" y="3767455"/>
            <a:ext cx="8612505" cy="232600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2DEF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14339" name="文本框 2"/>
          <p:cNvSpPr txBox="1"/>
          <p:nvPr>
            <p:custDataLst>
              <p:tags r:id="rId6"/>
            </p:custDataLst>
          </p:nvPr>
        </p:nvSpPr>
        <p:spPr>
          <a:xfrm>
            <a:off x="3277235" y="3674745"/>
            <a:ext cx="8442960" cy="23564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anchor="t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en-US" sz="4265" b="1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　　</a:t>
            </a:r>
            <a:r>
              <a:rPr lang="en-US" altLang="en-US" sz="4000" b="1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我还知道</a:t>
            </a:r>
            <a:r>
              <a:rPr lang="en-US" altLang="zh-CN" sz="4000" b="1" u="sng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______________</a:t>
            </a:r>
            <a:r>
              <a:rPr lang="en-US" altLang="zh-CN" sz="4000" b="1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</a:t>
            </a:r>
            <a:r>
              <a:rPr lang="en-US" altLang="en-US" sz="4000" b="1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endParaRPr lang="en-US" altLang="en-US" sz="4000" b="1" strike="noStrike" noProof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fontAlgn="base">
              <a:lnSpc>
                <a:spcPct val="120000"/>
              </a:lnSpc>
            </a:pPr>
            <a:r>
              <a:rPr lang="en-US" altLang="zh-CN" sz="4000" b="1" u="sng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___________</a:t>
            </a:r>
            <a:r>
              <a:rPr lang="en-US" altLang="en-US" sz="4000" b="1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+mn-ea"/>
              </a:rPr>
              <a:t>、</a:t>
            </a:r>
            <a:r>
              <a:rPr lang="en-US" altLang="zh-CN" sz="4000" b="1" u="sng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_________</a:t>
            </a:r>
            <a:r>
              <a:rPr lang="en-US" altLang="en-US" sz="4000" b="1" strike="noStrike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等方法也能帮助我们加快阅读的速度。</a:t>
            </a:r>
            <a:endParaRPr lang="en-US" altLang="en-US" sz="4000" b="1" strike="noStrike" noProof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云形标注 9"/>
          <p:cNvSpPr/>
          <p:nvPr>
            <p:custDataLst>
              <p:tags r:id="rId7"/>
            </p:custDataLst>
          </p:nvPr>
        </p:nvSpPr>
        <p:spPr bwMode="auto">
          <a:xfrm>
            <a:off x="933450" y="412750"/>
            <a:ext cx="9806305" cy="1837055"/>
          </a:xfrm>
          <a:prstGeom prst="cloudCallout">
            <a:avLst>
              <a:gd name="adj1" fmla="val -30026"/>
              <a:gd name="adj2" fmla="val 94852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464945" y="611505"/>
            <a:ext cx="8938260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    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及时概括语句的意思，能够帮助我们提高阅读的速度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。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5366" name="文本框 2"/>
          <p:cNvSpPr txBox="1"/>
          <p:nvPr/>
        </p:nvSpPr>
        <p:spPr>
          <a:xfrm>
            <a:off x="6540500" y="3675063"/>
            <a:ext cx="375285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归纳段落大意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367" name="文本框 12"/>
          <p:cNvSpPr txBox="1"/>
          <p:nvPr/>
        </p:nvSpPr>
        <p:spPr>
          <a:xfrm>
            <a:off x="3414713" y="4387850"/>
            <a:ext cx="28162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跳跃式阅读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368" name="文本框 13"/>
          <p:cNvSpPr txBox="1"/>
          <p:nvPr/>
        </p:nvSpPr>
        <p:spPr>
          <a:xfrm>
            <a:off x="6757988" y="4408488"/>
            <a:ext cx="2308225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限时阅读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349" name="文本框 3"/>
          <p:cNvSpPr txBox="1"/>
          <p:nvPr/>
        </p:nvSpPr>
        <p:spPr>
          <a:xfrm>
            <a:off x="7106920" y="2540000"/>
            <a:ext cx="1817370" cy="7480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265" b="1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说一说</a:t>
            </a:r>
            <a:endParaRPr lang="zh-CN" altLang="en-US" sz="4265" b="1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5537" name="TextBox 2"/>
          <p:cNvSpPr txBox="1"/>
          <p:nvPr>
            <p:custDataLst>
              <p:tags r:id="rId5"/>
            </p:custDataLst>
          </p:nvPr>
        </p:nvSpPr>
        <p:spPr>
          <a:xfrm>
            <a:off x="677863" y="582613"/>
            <a:ext cx="11050587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读句子，照样子把成语的意思用具体的情景表现出来。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9459" name="文本框 1"/>
          <p:cNvSpPr txBox="1">
            <a:spLocks noChangeArrowheads="1"/>
          </p:cNvSpPr>
          <p:nvPr/>
        </p:nvSpPr>
        <p:spPr bwMode="auto">
          <a:xfrm>
            <a:off x="979488" y="3678238"/>
            <a:ext cx="10748963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53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   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大家说秦王不过是想把和氏璧骗到手罢了，不能上他的当；可要是不答应，又怕他派兵来进攻。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2" name="圆角矩形 1"/>
          <p:cNvSpPr/>
          <p:nvPr>
            <p:custDataLst>
              <p:tags r:id="rId6"/>
            </p:custDataLst>
          </p:nvPr>
        </p:nvSpPr>
        <p:spPr bwMode="auto">
          <a:xfrm>
            <a:off x="1132205" y="2642870"/>
            <a:ext cx="2905760" cy="706120"/>
          </a:xfrm>
          <a:prstGeom prst="roundRect">
            <a:avLst/>
          </a:prstGeom>
          <a:solidFill>
            <a:srgbClr val="E7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53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 bwMode="auto">
          <a:xfrm>
            <a:off x="1117600" y="2581275"/>
            <a:ext cx="2994025" cy="7683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4400" b="1" kern="1200" cap="none" spc="0" normalizeH="0" baseline="0" noProof="1">
                <a:solidFill>
                  <a:schemeClr val="dk2">
                    <a:lumMod val="2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kumimoji="0" lang="zh-CN" altLang="en-US" sz="4400" b="1" kern="1200" cap="none" spc="0" normalizeH="0" baseline="0" noProof="1">
                <a:solidFill>
                  <a:schemeClr val="dk2">
                    <a:lumMod val="2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左右为难</a:t>
            </a:r>
            <a:endParaRPr kumimoji="0" lang="zh-CN" altLang="en-US" sz="4400" b="1" kern="1200" cap="none" spc="0" normalizeH="0" baseline="0" noProof="1">
              <a:solidFill>
                <a:schemeClr val="dk2">
                  <a:lumMod val="2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827088" y="2092325"/>
            <a:ext cx="10934700" cy="310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  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杨靖宇正在奋力还击敌人，右手腕忽然受了伤，他就用左手继续向敌人射击。不多时，他的腹部又中了一弹，鲜血直流。他咬紧牙关，猛然起身，连发两枪，击毙了两个日本鬼子。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2" name="圆角矩形 1"/>
          <p:cNvSpPr/>
          <p:nvPr>
            <p:custDataLst>
              <p:tags r:id="rId5"/>
            </p:custDataLst>
          </p:nvPr>
        </p:nvSpPr>
        <p:spPr bwMode="auto">
          <a:xfrm>
            <a:off x="922655" y="794385"/>
            <a:ext cx="2712720" cy="861695"/>
          </a:xfrm>
          <a:prstGeom prst="roundRect">
            <a:avLst/>
          </a:prstGeom>
          <a:solidFill>
            <a:srgbClr val="FF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936625" y="767080"/>
            <a:ext cx="2712720" cy="829945"/>
          </a:xfrm>
          <a:prstGeom prst="rect">
            <a:avLst/>
          </a:prstGeom>
          <a:noFill/>
          <a:effectLst>
            <a:softEdge rad="63500"/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奋不顾身</a:t>
            </a:r>
            <a:endParaRPr kumimoji="0" lang="zh-CN" altLang="en-US" sz="4800" b="1" kern="1200" cap="none" spc="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147" name="文本框 6"/>
          <p:cNvSpPr txBox="1"/>
          <p:nvPr>
            <p:custDataLst>
              <p:tags r:id="rId5"/>
            </p:custDataLst>
          </p:nvPr>
        </p:nvSpPr>
        <p:spPr>
          <a:xfrm>
            <a:off x="673100" y="1851660"/>
            <a:ext cx="8441055" cy="2822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sz="4265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r>
              <a:rPr lang="zh-CN" altLang="en-US" sz="32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把成语意思用具体的情景表现出来，首先要知道这个成语的意思，然后顺着这个意思写一个情景，可以借助语言、动作、神态等描写把当时的情景描述得更具体生动。</a:t>
            </a:r>
            <a:endParaRPr lang="zh-CN" altLang="en-US" sz="32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圆角矩形标注 7"/>
          <p:cNvSpPr/>
          <p:nvPr>
            <p:custDataLst>
              <p:tags r:id="rId6"/>
            </p:custDataLst>
          </p:nvPr>
        </p:nvSpPr>
        <p:spPr>
          <a:xfrm>
            <a:off x="606425" y="1768475"/>
            <a:ext cx="8509000" cy="3075305"/>
          </a:xfrm>
          <a:prstGeom prst="wedgeRoundRectCallout">
            <a:avLst>
              <a:gd name="adj1" fmla="val 52164"/>
              <a:gd name="adj2" fmla="val 9721"/>
              <a:gd name="adj3" fmla="val 16667"/>
            </a:avLst>
          </a:prstGeom>
          <a:noFill/>
          <a:ln w="19050">
            <a:solidFill>
              <a:srgbClr val="FD3F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65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pic>
        <p:nvPicPr>
          <p:cNvPr id="4" name="图片 3" descr="WechatIMG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9640" y="3110865"/>
            <a:ext cx="1307465" cy="242951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圆角矩形 1"/>
          <p:cNvSpPr/>
          <p:nvPr>
            <p:custDataLst>
              <p:tags r:id="rId5"/>
            </p:custDataLst>
          </p:nvPr>
        </p:nvSpPr>
        <p:spPr bwMode="auto">
          <a:xfrm>
            <a:off x="1097280" y="939165"/>
            <a:ext cx="3023870" cy="862330"/>
          </a:xfrm>
          <a:prstGeom prst="roundRect">
            <a:avLst/>
          </a:prstGeom>
          <a:solidFill>
            <a:srgbClr val="DDF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1111250" y="922655"/>
            <a:ext cx="3009900" cy="829945"/>
          </a:xfrm>
          <a:prstGeom prst="rect">
            <a:avLst/>
          </a:prstGeom>
          <a:noFill/>
          <a:effectLst>
            <a:softEdge rad="63500"/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b="1" kern="1200" cap="none" spc="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喋喋不休</a:t>
            </a:r>
            <a:endParaRPr kumimoji="0" lang="zh-CN" altLang="en-US" sz="4800" b="1" kern="1200" cap="none" spc="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6963" y="2108200"/>
            <a:ext cx="10134600" cy="37693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>
              <a:lnSpc>
                <a:spcPct val="140000"/>
              </a:lnSpc>
            </a:pP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 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示例：妈妈一看见我看电视就会说个没完没了，一会儿说：</a:t>
            </a: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“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你作业做了吗？</a:t>
            </a: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”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一会儿说：</a:t>
            </a: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“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错题改正了吗？</a:t>
            </a: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”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一会儿说：</a:t>
            </a: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“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你这个孩子只知道看电视……</a:t>
            </a:r>
            <a:r>
              <a:rPr lang="en-US" altLang="zh-CN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”</a:t>
            </a:r>
            <a:endParaRPr lang="en-US" altLang="zh-CN" sz="4265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>
            <p:custDataLst>
              <p:tags r:id="rId6"/>
            </p:custDataLst>
          </p:nvPr>
        </p:nvCxnSpPr>
        <p:spPr>
          <a:xfrm>
            <a:off x="1096963" y="2997200"/>
            <a:ext cx="9998075" cy="0"/>
          </a:xfrm>
          <a:prstGeom prst="line">
            <a:avLst/>
          </a:prstGeom>
          <a:ln w="19050"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7"/>
            </p:custDataLst>
          </p:nvPr>
        </p:nvCxnSpPr>
        <p:spPr>
          <a:xfrm>
            <a:off x="1096963" y="3935413"/>
            <a:ext cx="9998075" cy="0"/>
          </a:xfrm>
          <a:prstGeom prst="line">
            <a:avLst/>
          </a:prstGeom>
          <a:ln w="19050"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8"/>
            </p:custDataLst>
          </p:nvPr>
        </p:nvCxnSpPr>
        <p:spPr>
          <a:xfrm>
            <a:off x="1096963" y="4870450"/>
            <a:ext cx="9998075" cy="0"/>
          </a:xfrm>
          <a:prstGeom prst="line">
            <a:avLst/>
          </a:prstGeom>
          <a:ln w="19050"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9"/>
            </p:custDataLst>
          </p:nvPr>
        </p:nvCxnSpPr>
        <p:spPr>
          <a:xfrm>
            <a:off x="1096963" y="5778500"/>
            <a:ext cx="9998075" cy="0"/>
          </a:xfrm>
          <a:prstGeom prst="line">
            <a:avLst/>
          </a:prstGeom>
          <a:ln w="19050"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0"/>
    </p:custData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>
          <a:xfrm>
            <a:off x="1004888" y="1757363"/>
            <a:ext cx="10234613" cy="41624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indent="-3429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373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老家的院子里——各种各样的花一起开放，一进门就撞了一身的芳香，爷爷每天都提着大水壶给它们浇水松土，有时还坐在那悠闲地看自己的劳动成果。</a:t>
            </a:r>
            <a:endParaRPr kumimoji="0" lang="zh-CN" altLang="en-US" sz="4265" b="1" kern="1200" cap="none" spc="0" normalizeH="0" baseline="0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圆角矩形 1"/>
          <p:cNvSpPr/>
          <p:nvPr>
            <p:custDataLst>
              <p:tags r:id="rId5"/>
            </p:custDataLst>
          </p:nvPr>
        </p:nvSpPr>
        <p:spPr bwMode="auto">
          <a:xfrm>
            <a:off x="770255" y="837565"/>
            <a:ext cx="2480945" cy="668655"/>
          </a:xfrm>
          <a:prstGeom prst="roundRect">
            <a:avLst/>
          </a:prstGeom>
          <a:solidFill>
            <a:srgbClr val="F5E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幼圆" charset="0"/>
              <a:ea typeface="+mn-ea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732155" y="757555"/>
            <a:ext cx="2597150" cy="748030"/>
          </a:xfrm>
          <a:prstGeom prst="rect">
            <a:avLst/>
          </a:prstGeom>
          <a:noFill/>
          <a:effectLst>
            <a:softEdge rad="63500"/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265" b="1" kern="1200" cap="none" spc="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悠然自得</a:t>
            </a:r>
            <a:endParaRPr kumimoji="0" lang="zh-CN" altLang="en-US" sz="4265" b="1" kern="1200" cap="none" spc="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文本框 1"/>
          <p:cNvSpPr txBox="1"/>
          <p:nvPr>
            <p:custDataLst>
              <p:tags r:id="rId5"/>
            </p:custDataLst>
          </p:nvPr>
        </p:nvSpPr>
        <p:spPr>
          <a:xfrm>
            <a:off x="584200" y="1538288"/>
            <a:ext cx="11025188" cy="4695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sz="3735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◎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不饱食以终日，不弃功于寸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阴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　　　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en-US" altLang="zh-CN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仿宋" panose="02010609060101010101" charset="-122"/>
                <a:cs typeface="幼圆" charset="0"/>
                <a:sym typeface="宋体" panose="02010600030101010101" pitchFamily="2" charset="-122"/>
              </a:rPr>
              <a:t>葛洪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◎盛年不重来，一日难再晨。及时当勉励，岁月不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　待人。　　　　　　　　　　　　　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en-US" altLang="zh-CN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仿宋" panose="02010609060101010101" charset="-122"/>
                <a:cs typeface="幼圆" charset="0"/>
              </a:rPr>
              <a:t>陶渊明</a:t>
            </a:r>
            <a:endParaRPr lang="zh-CN" altLang="en-US" sz="3600" b="1" noProof="1">
              <a:solidFill>
                <a:schemeClr val="dk1"/>
              </a:solidFill>
              <a:latin typeface="幼圆" charset="0"/>
              <a:ea typeface="仿宋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◎莫等闲，白了少年头，空悲切。　　　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en-US" altLang="zh-CN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仿宋" panose="02010609060101010101" charset="-122"/>
                <a:cs typeface="幼圆" charset="0"/>
                <a:sym typeface="宋体" panose="02010600030101010101" pitchFamily="2" charset="-122"/>
              </a:rPr>
              <a:t>岳飞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                                              </a:t>
            </a:r>
            <a:endParaRPr lang="zh-CN" altLang="en-US" sz="3600" b="1" noProof="1">
              <a:solidFill>
                <a:schemeClr val="dk1"/>
              </a:solidFill>
              <a:latin typeface="幼圆" charset="0"/>
              <a:ea typeface="仿宋" panose="02010609060101010101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◎多少事，从来急；天地转，光阴迫。一万年太久，</a:t>
            </a:r>
            <a:endParaRPr lang="en-US" altLang="zh-CN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　只争朝夕。               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　　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en-US" altLang="zh-CN" sz="36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—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仿宋" panose="02010609060101010101" charset="-122"/>
                <a:cs typeface="幼圆" charset="0"/>
                <a:sym typeface="宋体" panose="02010600030101010101" pitchFamily="2" charset="-122"/>
              </a:rPr>
              <a:t>毛泽东</a:t>
            </a:r>
            <a:r>
              <a:rPr lang="zh-CN" altLang="en-US" sz="3600" b="1" noProof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</a:t>
            </a:r>
            <a:endParaRPr lang="zh-CN" altLang="en-US" sz="3600" b="1" noProof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62255" y="575945"/>
            <a:ext cx="317944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日积月累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42540" y="544830"/>
            <a:ext cx="369570" cy="33591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563495" y="862330"/>
            <a:ext cx="325120" cy="36322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73100" y="1195388"/>
            <a:ext cx="9375775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</a:t>
            </a:r>
            <a:r>
              <a:rPr lang="zh-CN" altLang="en-US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不饱食以终日，不弃功于寸阴。</a:t>
            </a:r>
            <a:endParaRPr lang="zh-CN" altLang="en-US" sz="44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373188" y="2784475"/>
            <a:ext cx="9637713" cy="2485390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出处：</a:t>
            </a: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葛洪《抱朴子》。</a:t>
            </a:r>
            <a:endParaRPr lang="zh-CN" altLang="en-US" sz="36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 marR="0" defTabSz="914400">
              <a:lnSpc>
                <a:spcPct val="130000"/>
              </a:lnSpc>
              <a:spcBef>
                <a:spcPts val="1200"/>
              </a:spcBef>
              <a:buClrTx/>
              <a:buSzTx/>
              <a:buFontTx/>
              <a:defRPr/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句意：</a:t>
            </a: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不要整日就只是吃饱喝足却不干正事，不要因为懒惰而浪费时间。    </a:t>
            </a:r>
            <a:r>
              <a:rPr lang="zh-CN" altLang="en-US" sz="40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</a:t>
            </a:r>
            <a:r>
              <a:rPr lang="zh-CN" altLang="en-US" sz="4000" b="1" noProof="0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 </a:t>
            </a:r>
            <a:endParaRPr lang="zh-CN" altLang="en-US" sz="4000" b="1" noProof="0" dirty="0">
              <a:solidFill>
                <a:srgbClr val="000000"/>
              </a:solidFill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22288" y="711200"/>
            <a:ext cx="10917237" cy="17710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altLang="zh-CN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盛年不重来，一日难再晨。及时当勉励，岁月不待人。</a:t>
            </a:r>
            <a:endParaRPr lang="zh-CN" altLang="en-US" sz="4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406525" y="2870200"/>
            <a:ext cx="9636125" cy="2964815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出处：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陶渊明《杂诗》。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 marR="0" defTabSz="914400">
              <a:lnSpc>
                <a:spcPct val="130000"/>
              </a:lnSpc>
              <a:spcBef>
                <a:spcPts val="1200"/>
              </a:spcBef>
              <a:buClrTx/>
              <a:buSzTx/>
              <a:buFontTx/>
              <a:defRPr/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句意：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人的青壮年时期很快就会过去，再也不会重来，就像一天之中不会有两个早晨。年轻时要勉励自己及时努力，岁月一去不回，它是不会停下来等人的。  </a:t>
            </a:r>
            <a:r>
              <a:rPr lang="zh-CN" altLang="en-US" sz="40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zh-CN" altLang="en-US" sz="4000" b="1" noProof="0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 </a:t>
            </a:r>
            <a:endParaRPr lang="zh-CN" altLang="en-US" sz="4000" b="1" noProof="0" dirty="0">
              <a:solidFill>
                <a:srgbClr val="000000"/>
              </a:solidFill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46138" y="968375"/>
            <a:ext cx="10915650" cy="970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altLang="zh-CN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莫等闲，白了少年头，空悲切。</a:t>
            </a:r>
            <a:endParaRPr lang="zh-CN" altLang="en-US" sz="4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406525" y="2870200"/>
            <a:ext cx="9636125" cy="3444875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出处：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岳飞《满江红</a:t>
            </a: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·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写怀》。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 marR="0" defTabSz="914400">
              <a:lnSpc>
                <a:spcPct val="130000"/>
              </a:lnSpc>
              <a:spcBef>
                <a:spcPts val="1200"/>
              </a:spcBef>
              <a:buClrTx/>
              <a:buSzTx/>
              <a:buFontTx/>
              <a:defRPr/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句意：</a:t>
            </a: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年轻人要珍惜生命和时间，要善于利用每一分钟时间不断完善自己，锻炼自己，取得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成功，而不要等到年老体弱时，才懊悔自己年轻时的少不更事，虚度光阴，到那时再感到悲观失望已经是悔之晚矣！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圆角矩形 7"/>
          <p:cNvSpPr/>
          <p:nvPr>
            <p:custDataLst>
              <p:tags r:id="rId5"/>
            </p:custDataLst>
          </p:nvPr>
        </p:nvSpPr>
        <p:spPr bwMode="auto">
          <a:xfrm>
            <a:off x="3262630" y="2254250"/>
            <a:ext cx="7364730" cy="260667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rgbClr val="4BACC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3391535" y="2493645"/>
            <a:ext cx="6998335" cy="18630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lnSpc>
                <a:spcPct val="120000"/>
              </a:lnSpc>
            </a:pPr>
            <a:r>
              <a:rPr lang="zh-CN" altLang="en-US" sz="3200" b="1" strike="noStrike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  <a:sym typeface="+mn-ea"/>
              </a:rPr>
              <a:t>为了提高阅读速度，我们要集中注意力，尽量连词成句地读，不要一个字一个字地读，更不要回读。</a:t>
            </a:r>
            <a:endParaRPr lang="zh-CN" altLang="en-US" sz="3200" b="1" strike="noStrike" noProof="1">
              <a:solidFill>
                <a:schemeClr val="dk1"/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3749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46138" y="968375"/>
            <a:ext cx="10485437" cy="17710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en-US" altLang="zh-CN" sz="44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多少事，从来急；天地转，光阴迫。一万年太久，只争朝夕。</a:t>
            </a:r>
            <a:endParaRPr lang="zh-CN" altLang="en-US" sz="4000" b="1" dirty="0">
              <a:solidFill>
                <a:schemeClr val="accent1">
                  <a:lumMod val="50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406525" y="2870200"/>
            <a:ext cx="9636125" cy="3049905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出处：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毛泽东《满江红</a:t>
            </a: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·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和郭沫若同志》。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 marR="0" defTabSz="914400">
              <a:lnSpc>
                <a:spcPct val="150000"/>
              </a:lnSpc>
              <a:spcBef>
                <a:spcPts val="800"/>
              </a:spcBef>
              <a:buClrTx/>
              <a:buSzTx/>
              <a:buFontTx/>
              <a:defRPr/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句意：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天下的事情，从来都是那样急切；日月轮回，光阴紧迫。要等一万年后才等来胜利，实在是太久，我们要抓紧时间，力求主动，只争朝夕。     </a:t>
            </a:r>
            <a:r>
              <a:rPr lang="zh-CN" altLang="en-US" sz="3200" b="1" noProof="0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  </a:t>
            </a:r>
            <a:endParaRPr lang="zh-CN" altLang="en-US" sz="3200" b="1" noProof="0" dirty="0">
              <a:solidFill>
                <a:srgbClr val="000000"/>
              </a:solidFill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2398713" y="2249488"/>
            <a:ext cx="920115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一寸光阴一寸金，寸金难买寸光阴。 ———《增广贤文》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逝者如斯夫，不舍昼夜。   ———《论语·子罕》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少壮不努力，老大徒伤悲。 ———《长歌行》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花有重开日，人无再少年。 ———关汉卿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75778" name="文本框 4"/>
          <p:cNvSpPr txBox="1"/>
          <p:nvPr/>
        </p:nvSpPr>
        <p:spPr>
          <a:xfrm>
            <a:off x="4206875" y="1052513"/>
            <a:ext cx="5586413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幼圆" charset="0"/>
                <a:ea typeface="幼圆" charset="0"/>
              </a:rPr>
              <a:t>有关珍惜时间的诗句</a:t>
            </a:r>
            <a:endParaRPr lang="zh-CN" altLang="en-US" sz="4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9550" y="549275"/>
            <a:ext cx="23764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拓展积累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3330575" y="1663700"/>
            <a:ext cx="8043863" cy="23069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en-US" altLang="zh-CN" sz="12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带着问题读也可以加快阅读的速度。遇到不懂的词语，在不影响理解课文内容的情况下可以先不管它，继续往下读。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29235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090613" y="2062163"/>
            <a:ext cx="7918450" cy="20847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4400" noProof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读得快还要想得快，要做到一边读一边想，抓住关键词句，才能及时捕捉有用的信息。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29235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4" name="图片 3" descr="WechatIMG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1520" y="3238500"/>
            <a:ext cx="1307465" cy="242951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57175" y="617855"/>
            <a:ext cx="266192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交流平台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395663" y="2306638"/>
            <a:ext cx="7675562" cy="2584450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　</a:t>
            </a:r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俗话说：</a:t>
            </a:r>
            <a:r>
              <a:rPr lang="en-US" altLang="zh-CN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“</a:t>
            </a:r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熟能生巧。</a:t>
            </a:r>
            <a:r>
              <a:rPr lang="en-US" altLang="zh-CN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”</a:t>
            </a:r>
            <a:r>
              <a:rPr lang="zh-CN" altLang="en-US" sz="36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让我们不断练习，努力做到眼睛看得快，脑子想得快。</a:t>
            </a:r>
            <a:endParaRPr lang="zh-CN" altLang="en-US" sz="36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0418" name="TextBox 7"/>
          <p:cNvSpPr txBox="1"/>
          <p:nvPr/>
        </p:nvSpPr>
        <p:spPr>
          <a:xfrm>
            <a:off x="4296410" y="2275840"/>
            <a:ext cx="571500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SzTx/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同学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：集中精力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、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连词成句不回读；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同学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：带着问题读，一口气读下去；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同学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3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：边读边想，圈画出关键词语；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同学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4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：熟能生巧，加强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练习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4" name="云形标注 13"/>
          <p:cNvSpPr/>
          <p:nvPr>
            <p:custDataLst>
              <p:tags r:id="rId5"/>
            </p:custDataLst>
          </p:nvPr>
        </p:nvSpPr>
        <p:spPr>
          <a:xfrm>
            <a:off x="3238500" y="1619250"/>
            <a:ext cx="7831455" cy="3850005"/>
          </a:xfrm>
          <a:prstGeom prst="cloudCallout">
            <a:avLst>
              <a:gd name="adj1" fmla="val -56264"/>
              <a:gd name="adj2" fmla="val -884"/>
            </a:avLst>
          </a:prstGeom>
          <a:grpFill/>
          <a:ln>
            <a:solidFill>
              <a:schemeClr val="accent1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246" name="TextBox 2"/>
          <p:cNvSpPr txBox="1"/>
          <p:nvPr>
            <p:custDataLst>
              <p:tags r:id="rId5"/>
            </p:custDataLst>
          </p:nvPr>
        </p:nvSpPr>
        <p:spPr>
          <a:xfrm>
            <a:off x="1155700" y="1506538"/>
            <a:ext cx="7810500" cy="7480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265" b="1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</a:rPr>
              <a:t>读下面的语句，写出主要意思。</a:t>
            </a:r>
            <a:endParaRPr lang="zh-CN" altLang="en-US" sz="4265" b="1" noProof="1">
              <a:solidFill>
                <a:schemeClr val="dk1"/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268" name="文本框 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7063" y="2379663"/>
            <a:ext cx="11074400" cy="186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◇我廉颇立下了那么多战功。他蔺相如就靠  </a:t>
            </a:r>
            <a:endParaRPr kumimoji="0" lang="en-US" altLang="zh-CN" sz="42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2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  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</a:rPr>
              <a:t>一张嘴，反而爬到我头上去了。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11269" name="文本框 1"/>
          <p:cNvSpPr txBox="1"/>
          <p:nvPr/>
        </p:nvSpPr>
        <p:spPr>
          <a:xfrm>
            <a:off x="5657850" y="4338638"/>
            <a:ext cx="5561013" cy="9455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</a:rPr>
              <a:t>廉颇对蔺相如不服气。</a:t>
            </a:r>
            <a:endParaRPr lang="zh-CN" altLang="en-US" sz="4265" b="1" noProof="1">
              <a:solidFill>
                <a:srgbClr val="000000"/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58813" y="4313238"/>
            <a:ext cx="110744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（　　　　　　　　　　）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58775" y="709295"/>
            <a:ext cx="3180080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/>
            <a:r>
              <a:rPr lang="zh-CN" altLang="en-US" sz="3200" b="1" strike="noStrike" spc="50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词句段运用</a:t>
            </a:r>
            <a:endParaRPr lang="zh-CN" altLang="en-US" sz="3200" b="1" strike="noStrike" spc="50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639060" y="678180"/>
            <a:ext cx="369570" cy="33591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2660015" y="995680"/>
            <a:ext cx="325120" cy="36322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TextBox 7"/>
          <p:cNvSpPr txBox="1"/>
          <p:nvPr>
            <p:custDataLst>
              <p:tags r:id="rId5"/>
            </p:custDataLst>
          </p:nvPr>
        </p:nvSpPr>
        <p:spPr>
          <a:xfrm>
            <a:off x="3175000" y="1682750"/>
            <a:ext cx="7861300" cy="3784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概括语句主要意思把握两点：</a:t>
            </a:r>
            <a:endParaRPr lang="zh-CN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1.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语句本身所描述的事物的特征以及其所表现的内在意义；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  <a:p>
            <a:pPr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2.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要注意语句反映的作者的思想感情、观点和看法。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1" name="文本框 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288" y="603250"/>
            <a:ext cx="11423650" cy="318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◇只要我们按下手电筒的开关，立刻会出现一束光</a:t>
            </a:r>
            <a:endParaRPr kumimoji="0" lang="en-US" altLang="zh-CN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　柱。光的速度是惊人的，大约是</a:t>
            </a:r>
            <a:r>
              <a:rPr kumimoji="0" lang="en-US" altLang="zh-CN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30</a:t>
            </a: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万千米每秒，</a:t>
            </a:r>
            <a:endParaRPr kumimoji="0" lang="en-US" altLang="zh-CN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　比流星体的速度要快几千倍！</a:t>
            </a:r>
            <a:endParaRPr kumimoji="0" lang="zh-CN" altLang="en-US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  <a:p>
            <a:pPr marL="0" marR="0" lvl="0" indent="0" algn="r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（                     ）</a:t>
            </a:r>
            <a:endParaRPr kumimoji="0" lang="zh-CN" altLang="en-US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16700" y="2952750"/>
            <a:ext cx="4135120" cy="6864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865" b="1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  <a:sym typeface="宋体" panose="02010600030101010101" pitchFamily="2" charset="-122"/>
              </a:rPr>
              <a:t>光的速度非常快。</a:t>
            </a:r>
            <a:endParaRPr lang="zh-CN" altLang="en-US" sz="3865" b="1" noProof="1">
              <a:solidFill>
                <a:srgbClr val="000000"/>
              </a:solidFill>
              <a:latin typeface="幼圆" charset="0"/>
              <a:ea typeface="幼圆" charset="0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92800" y="5395913"/>
            <a:ext cx="5617210" cy="6864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865" b="1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  <a:sym typeface="宋体" panose="02010600030101010101" pitchFamily="2" charset="-122"/>
              </a:rPr>
              <a:t>地道的数量多、式样多。</a:t>
            </a:r>
            <a:endParaRPr lang="zh-CN" altLang="en-US" sz="3865" b="1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2588" y="3802063"/>
            <a:ext cx="1142365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defTabSz="685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defTabSz="685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◇</a:t>
            </a: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在广阔平原的地底下，挖了不计其数的地道，横</a:t>
            </a:r>
            <a:endParaRPr kumimoji="0" lang="en-US" altLang="zh-CN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　的，竖的，直的，弯的，家家相连，村村相通</a:t>
            </a:r>
            <a:r>
              <a:rPr kumimoji="0" lang="en-US" altLang="zh-CN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+mj-ea"/>
                <a:cs typeface="幼圆" charset="0"/>
                <a:sym typeface="宋体" panose="02010600030101010101" pitchFamily="2" charset="-122"/>
              </a:rPr>
              <a:t>。</a:t>
            </a:r>
            <a:endParaRPr kumimoji="0" lang="en-US" altLang="zh-CN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+mj-ea"/>
              <a:cs typeface="幼圆" charset="0"/>
              <a:sym typeface="宋体" panose="02010600030101010101" pitchFamily="2" charset="-122"/>
            </a:endParaRPr>
          </a:p>
          <a:p>
            <a:pPr marL="0" marR="0" lvl="0" indent="0" algn="r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865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  <a:sym typeface="宋体" panose="02010600030101010101" pitchFamily="2" charset="-122"/>
              </a:rPr>
              <a:t>（                     ）</a:t>
            </a:r>
            <a:endParaRPr kumimoji="0" lang="en-US" altLang="zh-CN" sz="3865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02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06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</p:tagLst>
</file>

<file path=ppt/tags/tag10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14.xml><?xml version="1.0" encoding="utf-8"?>
<p:tagLst xmlns:p="http://schemas.openxmlformats.org/presentationml/2006/main">
  <p:tag name="KSO_WM_UNIT_LINE_FORE_SCHEMECOLOR_INDEX_BRIGHTNESS" val="-0.25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1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2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2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3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3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35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8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-0.25"/>
  <p:tag name="KSO_WM_UNIT_TEXT_FILL_FORE_SCHEMECOLOR_INDEX" val="15"/>
  <p:tag name="KSO_WM_UNIT_TEXT_FILL_TYPE" val="1"/>
</p:tagLst>
</file>

<file path=ppt/tags/tag14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6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71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7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75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7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79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8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9.xml><?xml version="1.0" encoding="utf-8"?>
<p:tagLst xmlns:p="http://schemas.openxmlformats.org/presentationml/2006/main">
  <p:tag name="COMMONDATA" val="eyJoZGlkIjoiZWE3NjZlYjJkMjNiZjRmNDUwNDg2MDIyMjNiOTJhMjA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64aee9c2-61a8-4d6d-b116-9165525242df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1c496b5-6ac6-4b99-bc0d-033b60865ddd}"/>
</p:tagLst>
</file>

<file path=ppt/tags/tag97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98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p="http://schemas.openxmlformats.org/presentationml/2006/main">
  <p:tag name="KSO_WM_SLIDE_BK_DARK_LIGHT" val=""/>
  <p:tag name="KSO_WM_SLIDE_BACKGROUND_TYPE" val="general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1806</Words>
  <Application>WPS 演示</Application>
  <PresentationFormat>宽屏</PresentationFormat>
  <Paragraphs>126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黑体</vt:lpstr>
      <vt:lpstr>楷体</vt:lpstr>
      <vt:lpstr>Calibri</vt:lpstr>
      <vt:lpstr>等线</vt:lpstr>
      <vt:lpstr>微软雅黑</vt:lpstr>
      <vt:lpstr>等线 Light</vt:lpstr>
      <vt:lpstr>Arial Unicode MS</vt:lpstr>
      <vt:lpstr>仿宋</vt:lpstr>
      <vt:lpstr>幼圆</vt:lpstr>
      <vt:lpstr>汉仪乐喵体W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13</cp:revision>
  <dcterms:created xsi:type="dcterms:W3CDTF">2021-01-17T16:27:00Z</dcterms:created>
  <dcterms:modified xsi:type="dcterms:W3CDTF">2022-05-23T05:53:35Z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3746F78994D04BB2951D236DB0E5FF9C</vt:lpwstr>
  </property>
</Properties>
</file>