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0" r:id="rId3"/>
    <p:sldMasterId id="2147483655" r:id="rId4"/>
  </p:sldMasterIdLst>
  <p:notesMasterIdLst>
    <p:notesMasterId r:id="rId6"/>
  </p:notesMasterIdLst>
  <p:sldIdLst>
    <p:sldId id="1135" r:id="rId5"/>
    <p:sldId id="1136" r:id="rId7"/>
    <p:sldId id="1137" r:id="rId8"/>
    <p:sldId id="1138" r:id="rId9"/>
    <p:sldId id="1139" r:id="rId10"/>
    <p:sldId id="1140" r:id="rId11"/>
    <p:sldId id="1141" r:id="rId12"/>
    <p:sldId id="1142" r:id="rId13"/>
    <p:sldId id="1143" r:id="rId14"/>
    <p:sldId id="1144" r:id="rId15"/>
    <p:sldId id="1145" r:id="rId16"/>
    <p:sldId id="1146" r:id="rId17"/>
    <p:sldId id="1147" r:id="rId18"/>
    <p:sldId id="1148" r:id="rId19"/>
    <p:sldId id="1149" r:id="rId20"/>
    <p:sldId id="1150" r:id="rId21"/>
    <p:sldId id="1151" r:id="rId22"/>
    <p:sldId id="1152" r:id="rId23"/>
    <p:sldId id="1153" r:id="rId24"/>
    <p:sldId id="1154" r:id="rId25"/>
    <p:sldId id="1155" r:id="rId26"/>
    <p:sldId id="1156" r:id="rId27"/>
    <p:sldId id="1157" r:id="rId28"/>
    <p:sldId id="1159" r:id="rId29"/>
    <p:sldId id="1160" r:id="rId30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0"/>
    <a:srgbClr val="44417E"/>
    <a:srgbClr val="F43166"/>
    <a:srgbClr val="FF9B19"/>
    <a:srgbClr val="E50011"/>
    <a:srgbClr val="FF1500"/>
    <a:srgbClr val="EA0000"/>
    <a:srgbClr val="FF3400"/>
    <a:srgbClr val="FF7524"/>
    <a:srgbClr val="ED2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86"/>
  </p:normalViewPr>
  <p:slideViewPr>
    <p:cSldViewPr snapToGrid="0" snapToObjects="1">
      <p:cViewPr varScale="1">
        <p:scale>
          <a:sx n="96" d="100"/>
          <a:sy n="96" d="100"/>
        </p:scale>
        <p:origin x="60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gs" Target="tags/tag529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If?  </a:t>
            </a:r>
            <a:r>
              <a:rPr lang="zh-CN" altLang="en-US" dirty="0"/>
              <a:t>本单元的课文中有很多这样的语句，值得我们品味、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积累。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词句段运用“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)</a:t>
            </a:r>
            <a:r>
              <a:rPr lang="zh-CN" altLang="en-US" dirty="0"/>
              <a:t>元旦快到了，为元旦联欢会设计一个海报吧。要有打动人的宣传语，还可</a:t>
            </a:r>
            <a:endParaRPr lang="zh-CN" altLang="en-US" dirty="0"/>
          </a:p>
          <a:p>
            <a:r>
              <a:rPr lang="zh-CN" altLang="en-US" dirty="0"/>
              <a:t>    以配上好看的图画，看看谁制作的海报最吸引人。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.#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IE </a:t>
            </a:r>
            <a:r>
              <a:rPr lang="zh-CN" altLang="en-US" dirty="0"/>
              <a:t>餘 德 罐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4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4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4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4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6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4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4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7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5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4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画板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8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334.xml"/><Relationship Id="rId13" Type="http://schemas.openxmlformats.org/officeDocument/2006/relationships/image" Target="../media/image23.jpeg"/><Relationship Id="rId12" Type="http://schemas.openxmlformats.org/officeDocument/2006/relationships/image" Target="../media/image22.jpeg"/><Relationship Id="rId11" Type="http://schemas.openxmlformats.org/officeDocument/2006/relationships/tags" Target="../tags/tag333.xml"/><Relationship Id="rId10" Type="http://schemas.openxmlformats.org/officeDocument/2006/relationships/hyperlink" Target="https://www.gushiwen.org/GuShiWen_9e828e9ac8.aspx" TargetMode="External"/><Relationship Id="rId1" Type="http://schemas.openxmlformats.org/officeDocument/2006/relationships/tags" Target="../tags/tag32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8" Type="http://schemas.openxmlformats.org/officeDocument/2006/relationships/slideLayout" Target="../slideLayouts/slideLayout12.xml"/><Relationship Id="rId17" Type="http://schemas.openxmlformats.org/officeDocument/2006/relationships/tags" Target="../tags/tag350.xml"/><Relationship Id="rId16" Type="http://schemas.openxmlformats.org/officeDocument/2006/relationships/tags" Target="../tags/tag349.xml"/><Relationship Id="rId15" Type="http://schemas.openxmlformats.org/officeDocument/2006/relationships/tags" Target="../tags/tag348.xml"/><Relationship Id="rId14" Type="http://schemas.openxmlformats.org/officeDocument/2006/relationships/tags" Target="../tags/tag347.xml"/><Relationship Id="rId13" Type="http://schemas.openxmlformats.org/officeDocument/2006/relationships/tags" Target="../tags/tag346.xml"/><Relationship Id="rId12" Type="http://schemas.openxmlformats.org/officeDocument/2006/relationships/tags" Target="../tags/tag345.xml"/><Relationship Id="rId11" Type="http://schemas.openxmlformats.org/officeDocument/2006/relationships/image" Target="../media/image24.jpeg"/><Relationship Id="rId10" Type="http://schemas.openxmlformats.org/officeDocument/2006/relationships/tags" Target="../tags/tag344.xml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60.xml"/><Relationship Id="rId10" Type="http://schemas.openxmlformats.org/officeDocument/2006/relationships/image" Target="../media/image25.jpeg"/><Relationship Id="rId1" Type="http://schemas.openxmlformats.org/officeDocument/2006/relationships/tags" Target="../tags/tag35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71.xml"/><Relationship Id="rId12" Type="http://schemas.openxmlformats.org/officeDocument/2006/relationships/image" Target="../media/image8.png"/><Relationship Id="rId11" Type="http://schemas.openxmlformats.org/officeDocument/2006/relationships/image" Target="../media/image11.png"/><Relationship Id="rId10" Type="http://schemas.openxmlformats.org/officeDocument/2006/relationships/tags" Target="../tags/tag370.xml"/><Relationship Id="rId1" Type="http://schemas.openxmlformats.org/officeDocument/2006/relationships/tags" Target="../tags/tag36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9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06.xml"/><Relationship Id="rId11" Type="http://schemas.openxmlformats.org/officeDocument/2006/relationships/image" Target="../media/image8.png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28.xml"/><Relationship Id="rId11" Type="http://schemas.openxmlformats.org/officeDocument/2006/relationships/tags" Target="../tags/tag427.xml"/><Relationship Id="rId10" Type="http://schemas.openxmlformats.org/officeDocument/2006/relationships/image" Target="../media/image26.jpeg"/><Relationship Id="rId1" Type="http://schemas.openxmlformats.org/officeDocument/2006/relationships/tags" Target="../tags/tag41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7.xml"/><Relationship Id="rId8" Type="http://schemas.openxmlformats.org/officeDocument/2006/relationships/tags" Target="../tags/tag436.xml"/><Relationship Id="rId7" Type="http://schemas.openxmlformats.org/officeDocument/2006/relationships/tags" Target="../tags/tag435.xml"/><Relationship Id="rId6" Type="http://schemas.openxmlformats.org/officeDocument/2006/relationships/tags" Target="../tags/tag434.xml"/><Relationship Id="rId5" Type="http://schemas.openxmlformats.org/officeDocument/2006/relationships/tags" Target="../tags/tag433.xml"/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9" Type="http://schemas.openxmlformats.org/officeDocument/2006/relationships/slideLayout" Target="../slideLayouts/slideLayout12.xml"/><Relationship Id="rId18" Type="http://schemas.openxmlformats.org/officeDocument/2006/relationships/tags" Target="../tags/tag444.xml"/><Relationship Id="rId17" Type="http://schemas.openxmlformats.org/officeDocument/2006/relationships/image" Target="../media/image8.png"/><Relationship Id="rId16" Type="http://schemas.openxmlformats.org/officeDocument/2006/relationships/tags" Target="../tags/tag443.xml"/><Relationship Id="rId15" Type="http://schemas.openxmlformats.org/officeDocument/2006/relationships/tags" Target="../tags/tag442.xml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image" Target="../media/image27.png"/><Relationship Id="rId10" Type="http://schemas.openxmlformats.org/officeDocument/2006/relationships/tags" Target="../tags/tag438.xml"/><Relationship Id="rId1" Type="http://schemas.openxmlformats.org/officeDocument/2006/relationships/tags" Target="../tags/tag42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42.xml"/><Relationship Id="rId12" Type="http://schemas.openxmlformats.org/officeDocument/2006/relationships/tags" Target="../tags/tag241.xml"/><Relationship Id="rId11" Type="http://schemas.openxmlformats.org/officeDocument/2006/relationships/image" Target="../media/image10.jpeg"/><Relationship Id="rId10" Type="http://schemas.openxmlformats.org/officeDocument/2006/relationships/image" Target="../media/image9.jpeg"/><Relationship Id="rId1" Type="http://schemas.openxmlformats.org/officeDocument/2006/relationships/tags" Target="../tags/tag23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458.xml"/><Relationship Id="rId14" Type="http://schemas.openxmlformats.org/officeDocument/2006/relationships/image" Target="../media/image14.png"/><Relationship Id="rId13" Type="http://schemas.openxmlformats.org/officeDocument/2006/relationships/tags" Target="../tags/tag457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tags" Target="../tags/tag44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67.xml"/><Relationship Id="rId8" Type="http://schemas.openxmlformats.org/officeDocument/2006/relationships/tags" Target="../tags/tag466.xml"/><Relationship Id="rId7" Type="http://schemas.openxmlformats.org/officeDocument/2006/relationships/tags" Target="../tags/tag465.xml"/><Relationship Id="rId6" Type="http://schemas.openxmlformats.org/officeDocument/2006/relationships/tags" Target="../tags/tag464.xml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471.xml"/><Relationship Id="rId13" Type="http://schemas.openxmlformats.org/officeDocument/2006/relationships/image" Target="../media/image8.png"/><Relationship Id="rId12" Type="http://schemas.openxmlformats.org/officeDocument/2006/relationships/tags" Target="../tags/tag470.xml"/><Relationship Id="rId11" Type="http://schemas.openxmlformats.org/officeDocument/2006/relationships/tags" Target="../tags/tag469.xml"/><Relationship Id="rId10" Type="http://schemas.openxmlformats.org/officeDocument/2006/relationships/tags" Target="../tags/tag468.xml"/><Relationship Id="rId1" Type="http://schemas.openxmlformats.org/officeDocument/2006/relationships/tags" Target="../tags/tag45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tags" Target="../tags/tag475.xml"/><Relationship Id="rId3" Type="http://schemas.openxmlformats.org/officeDocument/2006/relationships/tags" Target="../tags/tag474.xml"/><Relationship Id="rId22" Type="http://schemas.openxmlformats.org/officeDocument/2006/relationships/slideLayout" Target="../slideLayouts/slideLayout12.xml"/><Relationship Id="rId21" Type="http://schemas.openxmlformats.org/officeDocument/2006/relationships/tags" Target="../tags/tag488.xml"/><Relationship Id="rId20" Type="http://schemas.openxmlformats.org/officeDocument/2006/relationships/tags" Target="../tags/tag487.xml"/><Relationship Id="rId2" Type="http://schemas.openxmlformats.org/officeDocument/2006/relationships/tags" Target="../tags/tag473.xml"/><Relationship Id="rId19" Type="http://schemas.openxmlformats.org/officeDocument/2006/relationships/image" Target="../media/image30.png"/><Relationship Id="rId18" Type="http://schemas.openxmlformats.org/officeDocument/2006/relationships/tags" Target="../tags/tag486.xml"/><Relationship Id="rId17" Type="http://schemas.openxmlformats.org/officeDocument/2006/relationships/tags" Target="../tags/tag485.xml"/><Relationship Id="rId16" Type="http://schemas.openxmlformats.org/officeDocument/2006/relationships/image" Target="../media/image29.png"/><Relationship Id="rId15" Type="http://schemas.openxmlformats.org/officeDocument/2006/relationships/tags" Target="../tags/tag484.xml"/><Relationship Id="rId14" Type="http://schemas.openxmlformats.org/officeDocument/2006/relationships/tags" Target="../tags/tag483.xml"/><Relationship Id="rId13" Type="http://schemas.openxmlformats.org/officeDocument/2006/relationships/tags" Target="../tags/tag482.xml"/><Relationship Id="rId12" Type="http://schemas.openxmlformats.org/officeDocument/2006/relationships/tags" Target="../tags/tag481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1" Type="http://schemas.openxmlformats.org/officeDocument/2006/relationships/tags" Target="../tags/tag47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97.xml"/><Relationship Id="rId8" Type="http://schemas.openxmlformats.org/officeDocument/2006/relationships/tags" Target="../tags/tag496.xml"/><Relationship Id="rId7" Type="http://schemas.openxmlformats.org/officeDocument/2006/relationships/tags" Target="../tags/tag495.xml"/><Relationship Id="rId6" Type="http://schemas.openxmlformats.org/officeDocument/2006/relationships/tags" Target="../tags/tag494.xml"/><Relationship Id="rId5" Type="http://schemas.openxmlformats.org/officeDocument/2006/relationships/tags" Target="../tags/tag493.xml"/><Relationship Id="rId4" Type="http://schemas.openxmlformats.org/officeDocument/2006/relationships/tags" Target="../tags/tag492.xml"/><Relationship Id="rId3" Type="http://schemas.openxmlformats.org/officeDocument/2006/relationships/tags" Target="../tags/tag491.xml"/><Relationship Id="rId23" Type="http://schemas.openxmlformats.org/officeDocument/2006/relationships/slideLayout" Target="../slideLayouts/slideLayout12.xml"/><Relationship Id="rId22" Type="http://schemas.openxmlformats.org/officeDocument/2006/relationships/tags" Target="../tags/tag506.xml"/><Relationship Id="rId21" Type="http://schemas.openxmlformats.org/officeDocument/2006/relationships/image" Target="../media/image28.png"/><Relationship Id="rId20" Type="http://schemas.openxmlformats.org/officeDocument/2006/relationships/tags" Target="../tags/tag505.xml"/><Relationship Id="rId2" Type="http://schemas.openxmlformats.org/officeDocument/2006/relationships/tags" Target="../tags/tag490.xml"/><Relationship Id="rId19" Type="http://schemas.openxmlformats.org/officeDocument/2006/relationships/image" Target="../media/image30.png"/><Relationship Id="rId18" Type="http://schemas.openxmlformats.org/officeDocument/2006/relationships/tags" Target="../tags/tag504.xml"/><Relationship Id="rId17" Type="http://schemas.openxmlformats.org/officeDocument/2006/relationships/tags" Target="../tags/tag503.xml"/><Relationship Id="rId16" Type="http://schemas.openxmlformats.org/officeDocument/2006/relationships/image" Target="../media/image29.png"/><Relationship Id="rId15" Type="http://schemas.openxmlformats.org/officeDocument/2006/relationships/tags" Target="../tags/tag502.xml"/><Relationship Id="rId14" Type="http://schemas.openxmlformats.org/officeDocument/2006/relationships/tags" Target="../tags/tag501.xml"/><Relationship Id="rId13" Type="http://schemas.openxmlformats.org/officeDocument/2006/relationships/tags" Target="../tags/tag500.xml"/><Relationship Id="rId12" Type="http://schemas.openxmlformats.org/officeDocument/2006/relationships/tags" Target="../tags/tag499.xml"/><Relationship Id="rId11" Type="http://schemas.openxmlformats.org/officeDocument/2006/relationships/tags" Target="../tags/tag498.xml"/><Relationship Id="rId10" Type="http://schemas.openxmlformats.org/officeDocument/2006/relationships/image" Target="../media/image27.png"/><Relationship Id="rId1" Type="http://schemas.openxmlformats.org/officeDocument/2006/relationships/tags" Target="../tags/tag48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15.xml"/><Relationship Id="rId8" Type="http://schemas.openxmlformats.org/officeDocument/2006/relationships/tags" Target="../tags/tag514.xml"/><Relationship Id="rId7" Type="http://schemas.openxmlformats.org/officeDocument/2006/relationships/tags" Target="../tags/tag513.xml"/><Relationship Id="rId6" Type="http://schemas.openxmlformats.org/officeDocument/2006/relationships/tags" Target="../tags/tag512.xml"/><Relationship Id="rId5" Type="http://schemas.openxmlformats.org/officeDocument/2006/relationships/tags" Target="../tags/tag511.xml"/><Relationship Id="rId4" Type="http://schemas.openxmlformats.org/officeDocument/2006/relationships/tags" Target="../tags/tag510.xml"/><Relationship Id="rId3" Type="http://schemas.openxmlformats.org/officeDocument/2006/relationships/tags" Target="../tags/tag509.xml"/><Relationship Id="rId2" Type="http://schemas.openxmlformats.org/officeDocument/2006/relationships/tags" Target="../tags/tag508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517.xml"/><Relationship Id="rId11" Type="http://schemas.openxmlformats.org/officeDocument/2006/relationships/image" Target="../media/image14.png"/><Relationship Id="rId10" Type="http://schemas.openxmlformats.org/officeDocument/2006/relationships/tags" Target="../tags/tag516.xml"/><Relationship Id="rId1" Type="http://schemas.openxmlformats.org/officeDocument/2006/relationships/tags" Target="../tags/tag50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26.xml"/><Relationship Id="rId8" Type="http://schemas.openxmlformats.org/officeDocument/2006/relationships/tags" Target="../tags/tag525.xml"/><Relationship Id="rId7" Type="http://schemas.openxmlformats.org/officeDocument/2006/relationships/tags" Target="../tags/tag524.xml"/><Relationship Id="rId6" Type="http://schemas.openxmlformats.org/officeDocument/2006/relationships/tags" Target="../tags/tag523.xml"/><Relationship Id="rId5" Type="http://schemas.openxmlformats.org/officeDocument/2006/relationships/tags" Target="../tags/tag522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" Type="http://schemas.openxmlformats.org/officeDocument/2006/relationships/tags" Target="../tags/tag519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528.xml"/><Relationship Id="rId11" Type="http://schemas.openxmlformats.org/officeDocument/2006/relationships/image" Target="../media/image31.png"/><Relationship Id="rId10" Type="http://schemas.openxmlformats.org/officeDocument/2006/relationships/tags" Target="../tags/tag527.xml"/><Relationship Id="rId1" Type="http://schemas.openxmlformats.org/officeDocument/2006/relationships/tags" Target="../tags/tag51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8" Type="http://schemas.openxmlformats.org/officeDocument/2006/relationships/slideLayout" Target="../slideLayouts/slideLayout12.xml"/><Relationship Id="rId17" Type="http://schemas.openxmlformats.org/officeDocument/2006/relationships/tags" Target="../tags/tag258.xml"/><Relationship Id="rId16" Type="http://schemas.openxmlformats.org/officeDocument/2006/relationships/image" Target="../media/image11.png"/><Relationship Id="rId15" Type="http://schemas.openxmlformats.org/officeDocument/2006/relationships/tags" Target="../tags/tag257.xml"/><Relationship Id="rId14" Type="http://schemas.openxmlformats.org/officeDocument/2006/relationships/tags" Target="../tags/tag256.xml"/><Relationship Id="rId13" Type="http://schemas.openxmlformats.org/officeDocument/2006/relationships/tags" Target="../tags/tag255.xml"/><Relationship Id="rId12" Type="http://schemas.openxmlformats.org/officeDocument/2006/relationships/tags" Target="../tags/tag254.xml"/><Relationship Id="rId11" Type="http://schemas.openxmlformats.org/officeDocument/2006/relationships/tags" Target="../tags/tag253.xml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70.xml"/><Relationship Id="rId13" Type="http://schemas.openxmlformats.org/officeDocument/2006/relationships/image" Target="../media/image13.png"/><Relationship Id="rId12" Type="http://schemas.openxmlformats.org/officeDocument/2006/relationships/tags" Target="../tags/tag269.xml"/><Relationship Id="rId11" Type="http://schemas.openxmlformats.org/officeDocument/2006/relationships/image" Target="../media/image12.png"/><Relationship Id="rId10" Type="http://schemas.openxmlformats.org/officeDocument/2006/relationships/tags" Target="../tags/tag268.xml"/><Relationship Id="rId1" Type="http://schemas.openxmlformats.org/officeDocument/2006/relationships/tags" Target="../tags/tag2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82.xml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tags" Target="../tags/tag281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93.xml"/><Relationship Id="rId11" Type="http://schemas.openxmlformats.org/officeDocument/2006/relationships/image" Target="../media/image8.png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03.xml"/><Relationship Id="rId11" Type="http://schemas.openxmlformats.org/officeDocument/2006/relationships/image" Target="../media/image11.png"/><Relationship Id="rId10" Type="http://schemas.openxmlformats.org/officeDocument/2006/relationships/image" Target="../media/image15.jpeg"/><Relationship Id="rId1" Type="http://schemas.openxmlformats.org/officeDocument/2006/relationships/tags" Target="../tags/tag29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13.xml"/><Relationship Id="rId10" Type="http://schemas.openxmlformats.org/officeDocument/2006/relationships/image" Target="../media/image16.jpeg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323.xml"/><Relationship Id="rId14" Type="http://schemas.openxmlformats.org/officeDocument/2006/relationships/image" Target="../media/image21.png"/><Relationship Id="rId13" Type="http://schemas.openxmlformats.org/officeDocument/2006/relationships/image" Target="../media/image20.png"/><Relationship Id="rId12" Type="http://schemas.openxmlformats.org/officeDocument/2006/relationships/image" Target="../media/image19.png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33474" y="4150001"/>
            <a:ext cx="2014220" cy="2014220"/>
          </a:xfrm>
          <a:prstGeom prst="rect">
            <a:avLst/>
          </a:prstGeom>
        </p:spPr>
      </p:pic>
      <p:sp>
        <p:nvSpPr>
          <p:cNvPr id="4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第六单元 语文园地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六年级上册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2578" name="AutoShape 2" descr="诗">
            <a:hlinkClick r:id="rId10"/>
          </p:cNvPr>
          <p:cNvSpPr>
            <a:spLocks noChangeAspect="1" noChangeArrowheads="1"/>
          </p:cNvSpPr>
          <p:nvPr>
            <p:custDataLst>
              <p:tags r:id="rId11"/>
            </p:custDataLst>
          </p:nvPr>
        </p:nvSpPr>
        <p:spPr bwMode="auto">
          <a:xfrm>
            <a:off x="6942667" y="-101600"/>
            <a:ext cx="127415" cy="60959"/>
          </a:xfrm>
          <a:prstGeom prst="rect">
            <a:avLst/>
          </a:prstGeom>
          <a:noFill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843" y="1025733"/>
            <a:ext cx="982980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“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五音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指中国五声音阶中的宫、商、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角、徵、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羽五个音级，相当于现行简谱上的哆、来、咪、梭、拉。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" name="Picture 2" descr="C:\Users\Administrator\Desktop\u=2594283322,3918350152&amp;fm=214&amp;gp=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285" y="2276372"/>
            <a:ext cx="3222746" cy="331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5b64069ed6894_610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472" y="2276373"/>
            <a:ext cx="2210929" cy="331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146988" y="724103"/>
            <a:ext cx="5905500" cy="954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五彩：黄、青、赤、白、黑</a:t>
            </a:r>
            <a:endParaRPr lang="zh-CN" altLang="en-US" sz="37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172750" y="1640494"/>
            <a:ext cx="10038521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这五种颜色从阴阳五行学说上讲，分别代表木、金、火、水、土。同时，分别象征东、西、南、北、中，蕴涵着五方神力。发展到现在也可以代表各种颜色。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5538" name="Picture 2" descr="http://www.gfan.com/html/uploads/allimg/100926/12057_100926143330_5_lit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1323" y="3280961"/>
            <a:ext cx="3200636" cy="2852936"/>
          </a:xfrm>
          <a:prstGeom prst="rect">
            <a:avLst/>
          </a:prstGeom>
          <a:noFill/>
        </p:spPr>
      </p:pic>
      <p:sp>
        <p:nvSpPr>
          <p:cNvPr id="6" name="圆角矩形 5"/>
          <p:cNvSpPr/>
          <p:nvPr>
            <p:custDataLst>
              <p:tags r:id="rId12"/>
            </p:custDataLst>
          </p:nvPr>
        </p:nvSpPr>
        <p:spPr>
          <a:xfrm>
            <a:off x="4218721" y="3429000"/>
            <a:ext cx="1152128" cy="230425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圆角矩形 6"/>
          <p:cNvSpPr/>
          <p:nvPr>
            <p:custDataLst>
              <p:tags r:id="rId13"/>
            </p:custDataLst>
          </p:nvPr>
        </p:nvSpPr>
        <p:spPr>
          <a:xfrm>
            <a:off x="5466860" y="3429000"/>
            <a:ext cx="1152128" cy="2304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圆角矩形 7"/>
          <p:cNvSpPr/>
          <p:nvPr>
            <p:custDataLst>
              <p:tags r:id="rId14"/>
            </p:custDataLst>
          </p:nvPr>
        </p:nvSpPr>
        <p:spPr>
          <a:xfrm>
            <a:off x="6714998" y="3429000"/>
            <a:ext cx="1152128" cy="2304256"/>
          </a:xfrm>
          <a:prstGeom prst="roundRect">
            <a:avLst/>
          </a:prstGeom>
          <a:solidFill>
            <a:srgbClr val="FF0000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圆角矩形 8"/>
          <p:cNvSpPr/>
          <p:nvPr>
            <p:custDataLst>
              <p:tags r:id="rId15"/>
            </p:custDataLst>
          </p:nvPr>
        </p:nvSpPr>
        <p:spPr>
          <a:xfrm>
            <a:off x="7963137" y="3429000"/>
            <a:ext cx="1152128" cy="2304256"/>
          </a:xfrm>
          <a:prstGeom prst="round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圆角矩形 9"/>
          <p:cNvSpPr/>
          <p:nvPr>
            <p:custDataLst>
              <p:tags r:id="rId16"/>
            </p:custDataLst>
          </p:nvPr>
        </p:nvSpPr>
        <p:spPr>
          <a:xfrm>
            <a:off x="9211276" y="3429000"/>
            <a:ext cx="1152128" cy="2304256"/>
          </a:xfrm>
          <a:prstGeom prst="roundRect">
            <a:avLst/>
          </a:prstGeom>
          <a:solidFill>
            <a:schemeClr val="dk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 descr="u=44360002,2188791243&amp;fm=26&amp;gp=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30" y="1306195"/>
            <a:ext cx="11521440" cy="3275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5675" y="2350135"/>
            <a:ext cx="6523990" cy="1816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除了上面提到的五行、五谷、五音、五彩之外，还有五常、五教、五毒、五味等。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2351585" y="2377943"/>
            <a:ext cx="7918873" cy="140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读一读，说说下面这段话表达了怎样的观点。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260" y="289074"/>
            <a:ext cx="2494543" cy="8017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77686" y="379793"/>
            <a:ext cx="22313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13" name="图片 12" descr="2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33474" y="4150001"/>
            <a:ext cx="2014220" cy="201422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1227484" y="1121847"/>
            <a:ext cx="9934160" cy="3620770"/>
          </a:xfrm>
          <a:prstGeom prst="rect">
            <a:avLst/>
          </a:prstGeom>
          <a:solidFill>
            <a:schemeClr val="dk2"/>
          </a:solidFill>
        </p:spPr>
        <p:txBody>
          <a:bodyPr wrap="square">
            <a:spAutoFit/>
          </a:bodyPr>
          <a:lstStyle/>
          <a:p>
            <a:r>
              <a:rPr lang="zh-CN" altLang="en-US" sz="3735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为了生活环境更舒适，人们在城市里种植了大量的花草树木。这些树木花草是城市的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绿色卫士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，守护着城市的环境。人们把它们比作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城市之肺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，是十分形象和贴切的。因为这些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绿色卫士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，不仅能吸收空气中的二氧化碳，调节城市空气，而且能降低灰尘污染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叶子表面的绒毛和黏液能吸附飘尘，阻止灰尘微粒蔓延。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8820" y="4908715"/>
            <a:ext cx="9121013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这段话共有</a:t>
            </a:r>
            <a:r>
              <a:rPr lang="en-US" altLang="zh-CN" sz="4265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4265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句，每句的意思是什么？</a:t>
            </a:r>
            <a:endParaRPr lang="zh-CN" altLang="en-US" sz="4265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381740" y="1279606"/>
            <a:ext cx="9486697" cy="583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花草树木让城市的生活环境更舒适。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381742" y="2512738"/>
            <a:ext cx="9486698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花草树木是城市“绿色卫士”，守护城市环境。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1381741" y="3745869"/>
            <a:ext cx="9486699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花草树木被比作“城市之肺”。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1381741" y="4979001"/>
            <a:ext cx="9486699" cy="5835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花草树木的作用能调节城市空气，降低灰尘污染。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2921170" y="1626282"/>
            <a:ext cx="6087818" cy="232589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5" name="图片 4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18219" y="2797015"/>
            <a:ext cx="2833486" cy="28334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67674" y="1446052"/>
            <a:ext cx="5856651" cy="2680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比较每个句子的意思，想一想这段话是围绕哪句话来写的。</a:t>
            </a:r>
            <a:endParaRPr lang="zh-CN" altLang="en-US" sz="3735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193415" y="1135090"/>
            <a:ext cx="10078279" cy="314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通过比较，发现这段话中的第二句具有承前启后的作用，是关键句。花草树木之所以被比作“城市之肺”，是因为它们有调节城市空气，降低灰尘污染的作用，能“使生活环境更舒适”。因此，把花草树木比作“城市之肺”是十分形象和贴切的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631458" y="4648825"/>
            <a:ext cx="9202194" cy="64516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lt1"/>
                </a:solidFill>
                <a:latin typeface="幼圆" charset="0"/>
                <a:ea typeface="幼圆" charset="0"/>
              </a:rPr>
              <a:t>把握一段话表达的观点，应善于抓住关键句。</a:t>
            </a:r>
            <a:endParaRPr lang="zh-CN" altLang="en-US" sz="36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3186" name="Picture 2" descr="http://pic43.photophoto.cn/20170427/0017030005110120_b.jpg"/>
          <p:cNvPicPr>
            <a:picLocks noChangeAspect="1" noChangeArrowheads="1"/>
          </p:cNvPicPr>
          <p:nvPr/>
        </p:nvPicPr>
        <p:blipFill>
          <a:blip r:embed="rId10" cstate="print"/>
          <a:srcRect b="3000"/>
          <a:stretch>
            <a:fillRect/>
          </a:stretch>
        </p:blipFill>
        <p:spPr bwMode="auto">
          <a:xfrm>
            <a:off x="0" y="-39147"/>
            <a:ext cx="12192000" cy="6897148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894302" y="592812"/>
            <a:ext cx="8403590" cy="1106805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400" b="1" dirty="0">
                <a:ln w="11430"/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幼圆" charset="0"/>
              </a:rPr>
              <a:t>如：</a:t>
            </a:r>
            <a:r>
              <a:rPr lang="en-US" altLang="zh-CN" sz="6400" b="1" dirty="0">
                <a:ln w="11430"/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幼圆" charset="0"/>
              </a:rPr>
              <a:t>《</a:t>
            </a:r>
            <a:r>
              <a:rPr lang="zh-CN" altLang="en-US" sz="6400" b="1" dirty="0">
                <a:ln w="11430"/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幼圆" charset="0"/>
              </a:rPr>
              <a:t>只有一个地球</a:t>
            </a:r>
            <a:r>
              <a:rPr lang="en-US" altLang="zh-CN" sz="6400" b="1" dirty="0">
                <a:ln w="11430"/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幼圆" charset="0"/>
              </a:rPr>
              <a:t>》</a:t>
            </a:r>
            <a:endParaRPr lang="en-US" altLang="zh-CN" sz="6400" b="1" dirty="0">
              <a:ln w="11430"/>
              <a:gradFill>
                <a:gsLst>
                  <a:gs pos="0">
                    <a:schemeClr val="dk1">
                      <a:lumMod val="85000"/>
                      <a:lumOff val="1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1343472" y="2296227"/>
            <a:ext cx="9505056" cy="2091690"/>
          </a:xfrm>
          <a:prstGeom prst="rect">
            <a:avLst/>
          </a:prstGeom>
          <a:solidFill>
            <a:schemeClr val="lt1">
              <a:alpha val="85000"/>
            </a:schemeClr>
          </a:solidFill>
        </p:spPr>
        <p:txBody>
          <a:bodyPr wrap="square" lIns="121920" tIns="60960" rIns="121920" bIns="6096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6400" b="1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楷体" panose="02010609060101010101" pitchFamily="49" charset="-122"/>
                <a:cs typeface="幼圆" charset="0"/>
              </a:rPr>
              <a:t>    我们要精心地保护地球，保护地球的生态环境。</a:t>
            </a:r>
            <a:endParaRPr lang="zh-CN" altLang="en-US" sz="6400" b="1" dirty="0">
              <a:ln w="11430"/>
              <a:solidFill>
                <a:srgbClr val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1088132" y="845478"/>
            <a:ext cx="9856893" cy="1774190"/>
          </a:xfrm>
          <a:prstGeom prst="rect">
            <a:avLst/>
          </a:prstGeom>
          <a:noFill/>
          <a:ln>
            <a:noFill/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公交车是常用交通工具，选择合适的乘车方案，能让出行更顺利、快捷。阅读站牌，你读出了什么信息？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11" cstate="print"/>
          <a:srcRect b="73879"/>
          <a:stretch>
            <a:fillRect/>
          </a:stretch>
        </p:blipFill>
        <p:spPr bwMode="auto">
          <a:xfrm>
            <a:off x="1181848" y="3289683"/>
            <a:ext cx="5062123" cy="200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5868591" y="2581411"/>
            <a:ext cx="1613535" cy="66611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lt1"/>
                </a:solidFill>
                <a:latin typeface="幼圆" charset="0"/>
                <a:ea typeface="幼圆" charset="0"/>
              </a:rPr>
              <a:t>目的地</a:t>
            </a:r>
            <a:endParaRPr lang="zh-CN" altLang="en-US" sz="3735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7916390" y="2581411"/>
            <a:ext cx="3044190" cy="66611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lt1"/>
                </a:solidFill>
                <a:latin typeface="幼圆" charset="0"/>
                <a:ea typeface="幼圆" charset="0"/>
              </a:rPr>
              <a:t>首末班车时间</a:t>
            </a:r>
            <a:endParaRPr lang="zh-CN" altLang="en-US" sz="3735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6687985" y="3644874"/>
            <a:ext cx="1136650" cy="66611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lt1"/>
                </a:solidFill>
                <a:latin typeface="幼圆" charset="0"/>
                <a:ea typeface="幼圆" charset="0"/>
              </a:rPr>
              <a:t>票价</a:t>
            </a:r>
            <a:endParaRPr lang="zh-CN" altLang="en-US" sz="3735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8113072" y="3644874"/>
            <a:ext cx="1136650" cy="66611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lt1"/>
                </a:solidFill>
                <a:latin typeface="幼圆" charset="0"/>
                <a:ea typeface="幼圆" charset="0"/>
              </a:rPr>
              <a:t>线路</a:t>
            </a:r>
            <a:endParaRPr lang="zh-CN" altLang="en-US" sz="3735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6732681" y="4565432"/>
            <a:ext cx="2090420" cy="66611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lt1"/>
                </a:solidFill>
                <a:latin typeface="幼圆" charset="0"/>
                <a:ea typeface="幼圆" charset="0"/>
              </a:rPr>
              <a:t>途经站点</a:t>
            </a:r>
            <a:endParaRPr lang="zh-CN" altLang="en-US" sz="3735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15" name="图片 14" descr="2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633474" y="4150001"/>
            <a:ext cx="2014220" cy="2014220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4" name="Picture 4" descr="http://pic24.nipic.com/20121019/8404130_144926184000_2.jpg"/>
          <p:cNvPicPr>
            <a:picLocks noChangeAspect="1" noChangeArrowheads="1"/>
          </p:cNvPicPr>
          <p:nvPr/>
        </p:nvPicPr>
        <p:blipFill>
          <a:blip r:embed="rId10" cstate="print"/>
          <a:srcRect b="592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0482" name="Picture 2" descr="http://pic37.nipic.com/20140117/11467900_155237611000_2.jpg"/>
          <p:cNvPicPr>
            <a:picLocks noChangeAspect="1" noChangeArrowheads="1"/>
          </p:cNvPicPr>
          <p:nvPr/>
        </p:nvPicPr>
        <p:blipFill>
          <a:blip r:embed="rId11" cstate="print"/>
          <a:srcRect b="706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>
            <p:custDataLst>
              <p:tags r:id="rId12"/>
            </p:custDataLst>
          </p:nvPr>
        </p:nvSpPr>
        <p:spPr>
          <a:xfrm>
            <a:off x="863419" y="1464224"/>
            <a:ext cx="10465163" cy="2061210"/>
          </a:xfrm>
          <a:prstGeom prst="rect">
            <a:avLst/>
          </a:prstGeom>
          <a:solidFill>
            <a:schemeClr val="lt1">
              <a:alpha val="90000"/>
            </a:schemeClr>
          </a:solidFill>
          <a:effectLst>
            <a:softEdge rad="63500"/>
          </a:effectLst>
        </p:spPr>
        <p:txBody>
          <a:bodyPr wrap="square" lIns="91440" tIns="45720" rIns="91440" bIns="45720" rtlCol="0">
            <a:spAutoFit/>
          </a:bodyPr>
          <a:lstStyle/>
          <a:p>
            <a:pPr indent="609600" algn="just"/>
            <a:r>
              <a:rPr lang="en-US" altLang="zh-CN" sz="4265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4265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学习本单元的文章，我们了解了中国人民对土地的热爱。今天我们继续走进语文园地，一起来采撷新的知识。</a:t>
            </a:r>
            <a:endParaRPr lang="zh-CN" altLang="en-US" sz="4265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云形标注 7"/>
          <p:cNvSpPr/>
          <p:nvPr>
            <p:custDataLst>
              <p:tags r:id="rId10"/>
            </p:custDataLst>
          </p:nvPr>
        </p:nvSpPr>
        <p:spPr>
          <a:xfrm>
            <a:off x="3503930" y="728980"/>
            <a:ext cx="6400800" cy="2508250"/>
          </a:xfrm>
          <a:prstGeom prst="cloudCallout">
            <a:avLst>
              <a:gd name="adj1" fmla="val -64052"/>
              <a:gd name="adj2" fmla="val 73482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4167505" y="831850"/>
            <a:ext cx="4997450" cy="214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86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路车停靠常家岭、商品城等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10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个站点。一般来说，停靠的站点越多，需要的时间越长。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云形标注 10"/>
          <p:cNvSpPr/>
          <p:nvPr>
            <p:custDataLst>
              <p:tags r:id="rId12"/>
            </p:custDataLst>
          </p:nvPr>
        </p:nvSpPr>
        <p:spPr>
          <a:xfrm>
            <a:off x="3599815" y="3429000"/>
            <a:ext cx="7030085" cy="2380615"/>
          </a:xfrm>
          <a:prstGeom prst="cloudCallout">
            <a:avLst>
              <a:gd name="adj1" fmla="val -57940"/>
              <a:gd name="adj2" fmla="val -23759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/>
          <p:nvPr>
            <p:custDataLst>
              <p:tags r:id="rId13"/>
            </p:custDataLst>
          </p:nvPr>
        </p:nvSpPr>
        <p:spPr>
          <a:xfrm>
            <a:off x="4328795" y="3526790"/>
            <a:ext cx="5489575" cy="165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首班车时间是指最早一班车的发车时间，末班车时间是指最晚一班车的发车时间。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3" name="图片 12" descr="1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4946" y="3043610"/>
            <a:ext cx="2015601" cy="2015601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1207198" y="1064705"/>
            <a:ext cx="9856893" cy="2717800"/>
          </a:xfrm>
          <a:prstGeom prst="rect">
            <a:avLst/>
          </a:prstGeom>
          <a:noFill/>
          <a:ln>
            <a:noFill/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读材料，想一想：小林同学家住温泉镇，他希望早上</a:t>
            </a:r>
            <a:r>
              <a:rPr lang="en-US" altLang="zh-CN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9</a:t>
            </a:r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点以前赶到在宋家洼的外婆家，好跟舅舅一起去爬山。他怎样乘车最合适？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1"/>
            </p:custDataLst>
          </p:nvPr>
        </p:nvSpPr>
        <p:spPr>
          <a:xfrm>
            <a:off x="2322163" y="4273150"/>
            <a:ext cx="1809750" cy="748030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4265" dirty="0">
                <a:solidFill>
                  <a:schemeClr val="lt1"/>
                </a:solidFill>
                <a:latin typeface="幼圆" charset="0"/>
                <a:ea typeface="幼圆" charset="0"/>
              </a:rPr>
              <a:t>温泉镇</a:t>
            </a:r>
            <a:endParaRPr lang="zh-CN" altLang="en-US" sz="4265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06667" y="4183698"/>
            <a:ext cx="1809750" cy="748030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4265" dirty="0">
                <a:solidFill>
                  <a:schemeClr val="lt1"/>
                </a:solidFill>
                <a:latin typeface="幼圆" charset="0"/>
                <a:ea typeface="幼圆" charset="0"/>
              </a:rPr>
              <a:t>宋家洼</a:t>
            </a:r>
            <a:endParaRPr lang="zh-CN" altLang="en-US" sz="4265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右箭头 7"/>
          <p:cNvSpPr/>
          <p:nvPr>
            <p:custDataLst>
              <p:tags r:id="rId12"/>
            </p:custDataLst>
          </p:nvPr>
        </p:nvSpPr>
        <p:spPr>
          <a:xfrm>
            <a:off x="5021889" y="4375719"/>
            <a:ext cx="1344149" cy="384043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16688" y="3569534"/>
            <a:ext cx="181610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九点以前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 descr="2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56746" y="4045641"/>
            <a:ext cx="2014220" cy="201422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10" cstate="print"/>
          <a:srcRect l="5113" t="2497" b="73686"/>
          <a:stretch>
            <a:fillRect/>
          </a:stretch>
        </p:blipFill>
        <p:spPr bwMode="auto">
          <a:xfrm>
            <a:off x="6033840" y="1915757"/>
            <a:ext cx="4973747" cy="189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0" cstate="print"/>
          <a:srcRect l="4574" t="38561" b="37622"/>
          <a:stretch>
            <a:fillRect/>
          </a:stretch>
        </p:blipFill>
        <p:spPr bwMode="auto">
          <a:xfrm>
            <a:off x="1068457" y="1921100"/>
            <a:ext cx="4931532" cy="187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图片3，。，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6790" y="624205"/>
            <a:ext cx="2095500" cy="10407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83030" y="84963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lt1"/>
                </a:solidFill>
                <a:latin typeface="幼圆" charset="0"/>
                <a:ea typeface="幼圆" charset="0"/>
              </a:rPr>
              <a:t>方案一</a:t>
            </a:r>
            <a:endParaRPr lang="zh-CN" altLang="en-US" sz="32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2"/>
            </p:custDataLst>
          </p:nvPr>
        </p:nvSpPr>
        <p:spPr>
          <a:xfrm>
            <a:off x="1123122" y="2459725"/>
            <a:ext cx="523889" cy="13314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3"/>
            </p:custDataLst>
          </p:nvPr>
        </p:nvSpPr>
        <p:spPr>
          <a:xfrm>
            <a:off x="2783116" y="2439846"/>
            <a:ext cx="523889" cy="13635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椭圆 8"/>
          <p:cNvSpPr/>
          <p:nvPr>
            <p:custDataLst>
              <p:tags r:id="rId14"/>
            </p:custDataLst>
          </p:nvPr>
        </p:nvSpPr>
        <p:spPr>
          <a:xfrm>
            <a:off x="7079929" y="2427641"/>
            <a:ext cx="589201" cy="13635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椭圆 9"/>
          <p:cNvSpPr/>
          <p:nvPr>
            <p:custDataLst>
              <p:tags r:id="rId15"/>
            </p:custDataLst>
          </p:nvPr>
        </p:nvSpPr>
        <p:spPr>
          <a:xfrm>
            <a:off x="8900390" y="2437147"/>
            <a:ext cx="589201" cy="13635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1" name="图片 10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00480" y="3997325"/>
            <a:ext cx="1667510" cy="14928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7480" y="445960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温泉镇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右箭头 12"/>
          <p:cNvSpPr/>
          <p:nvPr>
            <p:custDataLst>
              <p:tags r:id="rId17"/>
            </p:custDataLst>
          </p:nvPr>
        </p:nvSpPr>
        <p:spPr>
          <a:xfrm>
            <a:off x="3112168" y="4620127"/>
            <a:ext cx="978408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6" name="图片 15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99560" y="4101465"/>
            <a:ext cx="1667510" cy="149288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27195" y="456374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四通桥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右箭头 17"/>
          <p:cNvSpPr/>
          <p:nvPr>
            <p:custDataLst>
              <p:tags r:id="rId18"/>
            </p:custDataLst>
          </p:nvPr>
        </p:nvSpPr>
        <p:spPr>
          <a:xfrm>
            <a:off x="5927557" y="4660232"/>
            <a:ext cx="978408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21" name="图片 20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39305" y="4061460"/>
            <a:ext cx="1667510" cy="14928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66940" y="452374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宋家洼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23" name="图片 22" descr="图片8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018270" y="3933825"/>
            <a:ext cx="1986915" cy="1661160"/>
          </a:xfrm>
          <a:prstGeom prst="rect">
            <a:avLst/>
          </a:prstGeom>
        </p:spPr>
      </p:pic>
      <p:sp>
        <p:nvSpPr>
          <p:cNvPr id="24" name="TextBox 23"/>
          <p:cNvSpPr txBox="1"/>
          <p:nvPr>
            <p:custDataLst>
              <p:tags r:id="rId20"/>
            </p:custDataLst>
          </p:nvPr>
        </p:nvSpPr>
        <p:spPr>
          <a:xfrm>
            <a:off x="9368790" y="4404360"/>
            <a:ext cx="13474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经过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8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个站点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8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10" cstate="print"/>
          <a:srcRect l="5113" t="2497" b="73686"/>
          <a:stretch>
            <a:fillRect/>
          </a:stretch>
        </p:blipFill>
        <p:spPr bwMode="auto">
          <a:xfrm>
            <a:off x="6003331" y="1878114"/>
            <a:ext cx="5051255" cy="192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0" cstate="print"/>
          <a:srcRect l="4574" t="38561" b="37622"/>
          <a:stretch>
            <a:fillRect/>
          </a:stretch>
        </p:blipFill>
        <p:spPr bwMode="auto">
          <a:xfrm>
            <a:off x="1187726" y="1891605"/>
            <a:ext cx="4739831" cy="179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2476655" y="821234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</a:rPr>
              <a:t>方案二</a:t>
            </a:r>
            <a:endParaRPr lang="zh-CN" altLang="en-US" sz="3200" dirty="0">
              <a:solidFill>
                <a:schemeClr val="l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2"/>
            </p:custDataLst>
          </p:nvPr>
        </p:nvSpPr>
        <p:spPr>
          <a:xfrm>
            <a:off x="1233033" y="2486285"/>
            <a:ext cx="574055" cy="12307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3"/>
            </p:custDataLst>
          </p:nvPr>
        </p:nvSpPr>
        <p:spPr>
          <a:xfrm>
            <a:off x="3219958" y="2406685"/>
            <a:ext cx="521955" cy="123451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椭圆 8"/>
          <p:cNvSpPr/>
          <p:nvPr>
            <p:custDataLst>
              <p:tags r:id="rId14"/>
            </p:custDataLst>
          </p:nvPr>
        </p:nvSpPr>
        <p:spPr>
          <a:xfrm>
            <a:off x="8500891" y="2406685"/>
            <a:ext cx="451390" cy="13103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椭圆 9"/>
          <p:cNvSpPr/>
          <p:nvPr>
            <p:custDataLst>
              <p:tags r:id="rId15"/>
            </p:custDataLst>
          </p:nvPr>
        </p:nvSpPr>
        <p:spPr>
          <a:xfrm>
            <a:off x="8952281" y="2449464"/>
            <a:ext cx="455784" cy="126756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1" name="图片 10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00480" y="3997325"/>
            <a:ext cx="1667510" cy="14928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7480" y="445960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温泉镇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右箭头 12"/>
          <p:cNvSpPr/>
          <p:nvPr>
            <p:custDataLst>
              <p:tags r:id="rId17"/>
            </p:custDataLst>
          </p:nvPr>
        </p:nvSpPr>
        <p:spPr>
          <a:xfrm>
            <a:off x="3112168" y="4620127"/>
            <a:ext cx="978408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6" name="图片 15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99560" y="4101465"/>
            <a:ext cx="1667510" cy="149288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27195" y="456374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桐荫街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右箭头 17"/>
          <p:cNvSpPr/>
          <p:nvPr>
            <p:custDataLst>
              <p:tags r:id="rId18"/>
            </p:custDataLst>
          </p:nvPr>
        </p:nvSpPr>
        <p:spPr>
          <a:xfrm>
            <a:off x="5927557" y="4660232"/>
            <a:ext cx="978408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21" name="图片 20" descr="图片2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39305" y="4061460"/>
            <a:ext cx="1667510" cy="14928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66940" y="4523740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宋家洼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23" name="图片 22" descr="图片8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098280" y="4229735"/>
            <a:ext cx="1986915" cy="1661160"/>
          </a:xfrm>
          <a:prstGeom prst="rect">
            <a:avLst/>
          </a:prstGeom>
        </p:spPr>
      </p:pic>
      <p:sp>
        <p:nvSpPr>
          <p:cNvPr id="24" name="TextBox 23"/>
          <p:cNvSpPr txBox="1"/>
          <p:nvPr>
            <p:custDataLst>
              <p:tags r:id="rId20"/>
            </p:custDataLst>
          </p:nvPr>
        </p:nvSpPr>
        <p:spPr>
          <a:xfrm>
            <a:off x="9448800" y="4700270"/>
            <a:ext cx="13474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经过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个站点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6" name="图片 25" descr="图片3，。，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23315" y="594360"/>
            <a:ext cx="2095500" cy="104076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20190" y="819785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lt1"/>
                </a:solidFill>
                <a:latin typeface="幼圆" charset="0"/>
                <a:ea typeface="幼圆" charset="0"/>
              </a:rPr>
              <a:t>方案二</a:t>
            </a:r>
            <a:endParaRPr lang="zh-CN" altLang="en-US" sz="32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思想气泡: 云 2"/>
          <p:cNvSpPr/>
          <p:nvPr>
            <p:custDataLst>
              <p:tags r:id="rId10"/>
            </p:custDataLst>
          </p:nvPr>
        </p:nvSpPr>
        <p:spPr>
          <a:xfrm>
            <a:off x="3714886" y="1794014"/>
            <a:ext cx="5846557" cy="2867438"/>
          </a:xfrm>
          <a:prstGeom prst="cloudCallout">
            <a:avLst>
              <a:gd name="adj1" fmla="val -59323"/>
              <a:gd name="adj2" fmla="val 3120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6693" y="2168241"/>
            <a:ext cx="4668254" cy="181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综上考虑，我觉得选择方案二最合适。</a:t>
            </a:r>
            <a:endParaRPr lang="zh-CN" altLang="en-US" sz="3735" b="1" dirty="0">
              <a:solidFill>
                <a:schemeClr val="accent1">
                  <a:lumMod val="7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76070" y="3227733"/>
            <a:ext cx="2015601" cy="201560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2"/>
          <p:cNvSpPr txBox="1"/>
          <p:nvPr/>
        </p:nvSpPr>
        <p:spPr>
          <a:xfrm>
            <a:off x="7464614" y="1783959"/>
            <a:ext cx="4087306" cy="146116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rm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zh-CN" altLang="en-US" sz="40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</a:rPr>
              <a:t>同学们，再见～</a:t>
            </a:r>
            <a:endParaRPr kumimoji="1" lang="zh-CN" altLang="en-US" sz="40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Freeform: Shape 9"/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0"/>
            </p:custData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dk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5" name="图片 4" descr="134321"/>
          <p:cNvPicPr>
            <a:picLocks noChangeAspect="1"/>
          </p:cNvPicPr>
          <p:nvPr/>
        </p:nvPicPr>
        <p:blipFill rotWithShape="1">
          <a:blip r:embed="rId11"/>
          <a:srcRect r="-1" b="2425"/>
          <a:stretch>
            <a:fillRect/>
          </a:stretch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custDataLst>
      <p:tags r:id="rId12"/>
    </p:custData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2183565" y="1291822"/>
            <a:ext cx="7824869" cy="666115"/>
          </a:xfrm>
          <a:prstGeom prst="rect">
            <a:avLst/>
          </a:prstGeom>
          <a:noFill/>
          <a:ln>
            <a:noFill/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回顾本单元学过的诗词，了解方法。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圆角矩形 15"/>
          <p:cNvSpPr/>
          <p:nvPr>
            <p:custDataLst>
              <p:tags r:id="rId10"/>
            </p:custDataLst>
          </p:nvPr>
        </p:nvSpPr>
        <p:spPr>
          <a:xfrm>
            <a:off x="1325880" y="2254885"/>
            <a:ext cx="6096635" cy="9042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9385" y="2362200"/>
            <a:ext cx="209042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第一关：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3599180" y="2353310"/>
            <a:ext cx="399796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dk1"/>
                </a:solidFill>
                <a:latin typeface="幼圆" charset="0"/>
                <a:ea typeface="幼圆" charset="0"/>
              </a:rPr>
              <a:t>看题目，背诗词。</a:t>
            </a:r>
            <a:endParaRPr lang="zh-CN" altLang="en-US" sz="3735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圆角矩形 18"/>
          <p:cNvSpPr/>
          <p:nvPr>
            <p:custDataLst>
              <p:tags r:id="rId12"/>
            </p:custDataLst>
          </p:nvPr>
        </p:nvSpPr>
        <p:spPr>
          <a:xfrm>
            <a:off x="3205480" y="3534410"/>
            <a:ext cx="6096635" cy="90424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53105" y="3581400"/>
            <a:ext cx="209042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第二关：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5461635" y="3581400"/>
            <a:ext cx="399796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赏插图，背诗词。</a:t>
            </a:r>
            <a:endParaRPr lang="zh-CN" altLang="en-US" sz="3735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圆角矩形 19"/>
          <p:cNvSpPr/>
          <p:nvPr>
            <p:custDataLst>
              <p:tags r:id="rId14"/>
            </p:custDataLst>
          </p:nvPr>
        </p:nvSpPr>
        <p:spPr>
          <a:xfrm>
            <a:off x="4783455" y="4813935"/>
            <a:ext cx="6096635" cy="9042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85360" y="4899660"/>
            <a:ext cx="209042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第三关：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5"/>
            </p:custDataLst>
          </p:nvPr>
        </p:nvSpPr>
        <p:spPr>
          <a:xfrm>
            <a:off x="7089775" y="4899660"/>
            <a:ext cx="3997960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据提示，背诗词。</a:t>
            </a:r>
            <a:endParaRPr lang="zh-CN" altLang="en-US" sz="3735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3261" y="289074"/>
            <a:ext cx="1915656" cy="80173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377687" y="379793"/>
            <a:ext cx="17095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1674743" y="1739905"/>
            <a:ext cx="9221790" cy="1241425"/>
          </a:xfrm>
          <a:prstGeom prst="rect">
            <a:avLst/>
          </a:prstGeom>
          <a:solidFill>
            <a:schemeClr val="lt1"/>
          </a:solidFill>
          <a:ln>
            <a:solidFill>
              <a:srgbClr val="92D050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735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读古诗词的时候，遇到不理解的字词，可以借助注释理解。</a:t>
            </a:r>
            <a:endParaRPr lang="zh-CN" altLang="en-US" sz="3735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56506" y="4112501"/>
            <a:ext cx="163218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幼圆" charset="0"/>
              </a:rPr>
              <a:t>注释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9287" y="977687"/>
            <a:ext cx="1075326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幼圆" charset="0"/>
              </a:rPr>
              <a:t>读古诗词的时候，遇到不理解的地方，你会怎么办？</a:t>
            </a:r>
            <a:endParaRPr lang="zh-CN" altLang="en-US" sz="32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74" y="3188973"/>
            <a:ext cx="534373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6130610" y="3444921"/>
            <a:ext cx="1962751" cy="259228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8" name="图片 7" descr="41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4848" y="1742730"/>
            <a:ext cx="1241238" cy="124123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2447595" y="1019585"/>
            <a:ext cx="8544949" cy="206121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有画面感的诗句，可以通过想象来体会。如，读到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千里莺啼绿映红，水村山郭酒旗风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时，我的脑海中浮现出了江南春天的美丽景象。带着这样的想象读，让我体会到了诗歌的美。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1"/>
            </p:custDataLst>
          </p:nvPr>
        </p:nvSpPr>
        <p:spPr>
          <a:xfrm>
            <a:off x="1252330" y="3524673"/>
            <a:ext cx="8507896" cy="2061210"/>
          </a:xfrm>
          <a:prstGeom prst="rect">
            <a:avLst/>
          </a:prstGeom>
          <a:solidFill>
            <a:schemeClr val="lt1"/>
          </a:solidFill>
          <a:ln>
            <a:solidFill>
              <a:schemeClr val="accent3"/>
            </a:solidFill>
            <a:prstDash val="lg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读李商隐的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嫦娥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时，联系嫦娥奔月的故事，体会诗中写到的嫦娥在月宫的孤独寂寞，更容易理解这首诗的意思。看来，多了解一些传统文化常识，对我们学习古诗词很有帮助。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7" name="图片 6" descr="41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8457" y="1019585"/>
            <a:ext cx="1979378" cy="1979378"/>
          </a:xfrm>
          <a:prstGeom prst="rect">
            <a:avLst/>
          </a:prstGeom>
        </p:spPr>
      </p:pic>
      <p:pic>
        <p:nvPicPr>
          <p:cNvPr id="8" name="图片 7" descr="1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25810" y="3547923"/>
            <a:ext cx="2015601" cy="2015601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2314803" y="1429104"/>
            <a:ext cx="7978987" cy="30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学习古诗词可以结合注释、想象画面及了解古代文化常识的方法提高理解效果。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" name="图片 4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33474" y="4150001"/>
            <a:ext cx="2014220" cy="201422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444757" y="2136409"/>
            <a:ext cx="6240693" cy="3543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五行：金、木、水、火、土</a:t>
            </a:r>
            <a:endParaRPr lang="en-US" altLang="zh-CN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五谷：稻、麦、黍、菽、稷</a:t>
            </a:r>
            <a:endParaRPr lang="en-US" altLang="zh-CN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五音：宫、商、角、徵、羽</a:t>
            </a:r>
            <a:endParaRPr lang="en-US" altLang="zh-CN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幼圆" charset="0"/>
              </a:rPr>
              <a:t>五彩：黄、青、赤、白、黑</a:t>
            </a:r>
            <a:endParaRPr lang="zh-CN" altLang="en-US" sz="37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6146" name="Picture 2" descr="http://p.ananas.chaoxing.com/star/1024_0/1383887993402cutj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57"/>
          <a:stretch>
            <a:fillRect/>
          </a:stretch>
        </p:blipFill>
        <p:spPr bwMode="auto">
          <a:xfrm>
            <a:off x="7219020" y="1512919"/>
            <a:ext cx="4496243" cy="4535042"/>
          </a:xfrm>
          <a:prstGeom prst="rect">
            <a:avLst/>
          </a:prstGeom>
          <a:noFill/>
        </p:spPr>
      </p:pic>
      <p:sp>
        <p:nvSpPr>
          <p:cNvPr id="3" name="文本框 2"/>
          <p:cNvSpPr txBox="1"/>
          <p:nvPr/>
        </p:nvSpPr>
        <p:spPr>
          <a:xfrm>
            <a:off x="2063793" y="1145893"/>
            <a:ext cx="8064896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你知道哪些与“五”相关的文化常识？</a:t>
            </a:r>
            <a:endParaRPr lang="zh-CN" altLang="en-US" sz="3735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261" y="289074"/>
            <a:ext cx="1915656" cy="8017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77687" y="379793"/>
            <a:ext cx="17095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日积月累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8" name="Picture 2" descr="http://pic.chinaxinge.com/xinge/photo/upload/shopimg/big2/201708/H54803650382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4263" y="1092250"/>
            <a:ext cx="2274614" cy="2274614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3448685" y="890905"/>
            <a:ext cx="7797165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735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五行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是中国自古以来道学的一种系统观，广泛地用于中医学、堪舆、命理、相术和占卜等方面。五行的意义包涵借着阴阳演变过程的五种基本动态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水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代表润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7295" y="3491230"/>
            <a:ext cx="10118090" cy="245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下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、火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代表炎上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、金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代表收敛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、木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代表伸展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、土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代表中和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。中国古代哲学家用五行理论来说明世界万物的形成及其相互关系。它强调整体概念，旨在描述事物的运动形式及转化关系。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153750" y="858382"/>
            <a:ext cx="1113723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平常俗称的</a:t>
            </a: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五谷</a:t>
            </a: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所指的五种谷物</a:t>
            </a: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稻、麦、黍、菽、稷。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3077" name="Picture 5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50410" y="1633329"/>
            <a:ext cx="2488129" cy="21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88533" y="1633329"/>
            <a:ext cx="2541790" cy="212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38805" y="1633329"/>
            <a:ext cx="2500934" cy="212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29395" y="3828015"/>
            <a:ext cx="2400014" cy="20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14875" y="3828015"/>
            <a:ext cx="2243616" cy="20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3172,&quot;width&quot;:3172}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</p:tagLst>
</file>

<file path=ppt/tags/tag28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46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47.xml><?xml version="1.0" encoding="utf-8"?>
<p:tagLst xmlns:p="http://schemas.openxmlformats.org/presentationml/2006/main"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4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49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FILL_FORE_SCHEMECOLOR_INDEX_BRIGHTNESS" val="-0.5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46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0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0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0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6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34a8ff1-353f-466e-a811-9911f5a7e273}"/>
  <p:tag name="KSO_WM_UNIT_TYPE" val="i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7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9.xml><?xml version="1.0" encoding="utf-8"?>
<p:tagLst xmlns:p="http://schemas.openxmlformats.org/presentationml/2006/main">
  <p:tag name="COMMONDATA" val="eyJoZGlkIjoiZWE3NjZlYjJkMjNiZjRmNDUwNDg2MDIyMjNiOTJhMjAifQ==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9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1579</Words>
  <Application>WPS 演示</Application>
  <PresentationFormat>宽屏</PresentationFormat>
  <Paragraphs>133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黑体</vt:lpstr>
      <vt:lpstr>华文仿宋</vt:lpstr>
      <vt:lpstr>仿宋</vt:lpstr>
      <vt:lpstr>楷体</vt:lpstr>
      <vt:lpstr>等线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19_Office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44</cp:revision>
  <dcterms:created xsi:type="dcterms:W3CDTF">2020-12-29T02:45:00Z</dcterms:created>
  <dcterms:modified xsi:type="dcterms:W3CDTF">2022-06-02T02:12:05Z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06267FC53AD4417AB14D51F0562A111A</vt:lpwstr>
  </property>
</Properties>
</file>