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18"/>
  </p:notesMasterIdLst>
  <p:sldIdLst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9"/>
    <p:sldId id="324" r:id="rId20"/>
    <p:sldId id="325" r:id="rId21"/>
    <p:sldId id="326" r:id="rId22"/>
    <p:sldId id="327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</p:sldIdLst>
  <p:sldSz cx="12192000" cy="6858000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191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gs" Target="tags/tag503.xml"/><Relationship Id="rId36" Type="http://schemas.openxmlformats.org/officeDocument/2006/relationships/commentAuthors" Target="commentAuthors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638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6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.xml"/><Relationship Id="rId8" Type="http://schemas.openxmlformats.org/officeDocument/2006/relationships/tags" Target="../tags/tag233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58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7.xml"/><Relationship Id="rId8" Type="http://schemas.openxmlformats.org/officeDocument/2006/relationships/tags" Target="../tags/tag366.xml"/><Relationship Id="rId7" Type="http://schemas.openxmlformats.org/officeDocument/2006/relationships/tags" Target="../tags/tag365.xml"/><Relationship Id="rId6" Type="http://schemas.openxmlformats.org/officeDocument/2006/relationships/tags" Target="../tags/tag364.xml"/><Relationship Id="rId5" Type="http://schemas.openxmlformats.org/officeDocument/2006/relationships/tags" Target="../tags/tag363.xml"/><Relationship Id="rId4" Type="http://schemas.openxmlformats.org/officeDocument/2006/relationships/tags" Target="../tags/tag362.xml"/><Relationship Id="rId3" Type="http://schemas.openxmlformats.org/officeDocument/2006/relationships/tags" Target="../tags/tag361.xml"/><Relationship Id="rId2" Type="http://schemas.openxmlformats.org/officeDocument/2006/relationships/tags" Target="../tags/tag360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68.xml"/><Relationship Id="rId11" Type="http://schemas.openxmlformats.org/officeDocument/2006/relationships/image" Target="../media/image22.jpeg"/><Relationship Id="rId10" Type="http://schemas.openxmlformats.org/officeDocument/2006/relationships/image" Target="../media/image21.jpeg"/><Relationship Id="rId1" Type="http://schemas.openxmlformats.org/officeDocument/2006/relationships/tags" Target="../tags/tag35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7.xml"/><Relationship Id="rId8" Type="http://schemas.openxmlformats.org/officeDocument/2006/relationships/tags" Target="../tags/tag376.xml"/><Relationship Id="rId7" Type="http://schemas.openxmlformats.org/officeDocument/2006/relationships/tags" Target="../tags/tag375.xml"/><Relationship Id="rId6" Type="http://schemas.openxmlformats.org/officeDocument/2006/relationships/tags" Target="../tags/tag374.xml"/><Relationship Id="rId5" Type="http://schemas.openxmlformats.org/officeDocument/2006/relationships/tags" Target="../tags/tag373.xml"/><Relationship Id="rId4" Type="http://schemas.openxmlformats.org/officeDocument/2006/relationships/tags" Target="../tags/tag372.xml"/><Relationship Id="rId3" Type="http://schemas.openxmlformats.org/officeDocument/2006/relationships/tags" Target="../tags/tag371.xml"/><Relationship Id="rId2" Type="http://schemas.openxmlformats.org/officeDocument/2006/relationships/tags" Target="../tags/tag370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78.xml"/><Relationship Id="rId10" Type="http://schemas.openxmlformats.org/officeDocument/2006/relationships/image" Target="../media/image23.jpeg"/><Relationship Id="rId1" Type="http://schemas.openxmlformats.org/officeDocument/2006/relationships/tags" Target="../tags/tag369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7.xml"/><Relationship Id="rId8" Type="http://schemas.openxmlformats.org/officeDocument/2006/relationships/tags" Target="../tags/tag386.xml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89.xml"/><Relationship Id="rId12" Type="http://schemas.openxmlformats.org/officeDocument/2006/relationships/tags" Target="../tags/tag388.xml"/><Relationship Id="rId11" Type="http://schemas.openxmlformats.org/officeDocument/2006/relationships/image" Target="../media/image25.jpeg"/><Relationship Id="rId10" Type="http://schemas.openxmlformats.org/officeDocument/2006/relationships/image" Target="../media/image24.jpeg"/><Relationship Id="rId1" Type="http://schemas.openxmlformats.org/officeDocument/2006/relationships/tags" Target="../tags/tag37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99.xml"/><Relationship Id="rId11" Type="http://schemas.openxmlformats.org/officeDocument/2006/relationships/image" Target="../media/image27.jpeg"/><Relationship Id="rId10" Type="http://schemas.openxmlformats.org/officeDocument/2006/relationships/image" Target="../media/image26.jpeg"/><Relationship Id="rId1" Type="http://schemas.openxmlformats.org/officeDocument/2006/relationships/tags" Target="../tags/tag39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08.xml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09.xml"/><Relationship Id="rId10" Type="http://schemas.openxmlformats.org/officeDocument/2006/relationships/image" Target="../media/image28.jpeg"/><Relationship Id="rId1" Type="http://schemas.openxmlformats.org/officeDocument/2006/relationships/tags" Target="../tags/tag40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8.xml"/><Relationship Id="rId8" Type="http://schemas.openxmlformats.org/officeDocument/2006/relationships/tags" Target="../tags/tag417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tags" Target="../tags/tag414.xml"/><Relationship Id="rId4" Type="http://schemas.openxmlformats.org/officeDocument/2006/relationships/tags" Target="../tags/tag413.xml"/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19.xml"/><Relationship Id="rId10" Type="http://schemas.openxmlformats.org/officeDocument/2006/relationships/image" Target="../media/image29.jpeg"/><Relationship Id="rId1" Type="http://schemas.openxmlformats.org/officeDocument/2006/relationships/tags" Target="../tags/tag41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tags" Target="../tags/tag240.xml"/><Relationship Id="rId6" Type="http://schemas.openxmlformats.org/officeDocument/2006/relationships/tags" Target="../tags/tag239.xml"/><Relationship Id="rId5" Type="http://schemas.openxmlformats.org/officeDocument/2006/relationships/tags" Target="../tags/tag238.xml"/><Relationship Id="rId4" Type="http://schemas.openxmlformats.org/officeDocument/2006/relationships/tags" Target="../tags/tag237.xml"/><Relationship Id="rId3" Type="http://schemas.openxmlformats.org/officeDocument/2006/relationships/tags" Target="../tags/tag236.xml"/><Relationship Id="rId2" Type="http://schemas.openxmlformats.org/officeDocument/2006/relationships/tags" Target="../tags/tag23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44.xml"/><Relationship Id="rId11" Type="http://schemas.openxmlformats.org/officeDocument/2006/relationships/tags" Target="../tags/tag243.xml"/><Relationship Id="rId10" Type="http://schemas.openxmlformats.org/officeDocument/2006/relationships/image" Target="../media/image11.jpeg"/><Relationship Id="rId1" Type="http://schemas.openxmlformats.org/officeDocument/2006/relationships/tags" Target="../tags/tag234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30.xml"/><Relationship Id="rId11" Type="http://schemas.openxmlformats.org/officeDocument/2006/relationships/tags" Target="../tags/tag429.xml"/><Relationship Id="rId10" Type="http://schemas.openxmlformats.org/officeDocument/2006/relationships/image" Target="../media/image30.jpeg"/><Relationship Id="rId1" Type="http://schemas.openxmlformats.org/officeDocument/2006/relationships/tags" Target="../tags/tag42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9.xml"/><Relationship Id="rId8" Type="http://schemas.openxmlformats.org/officeDocument/2006/relationships/tags" Target="../tags/tag438.xml"/><Relationship Id="rId7" Type="http://schemas.openxmlformats.org/officeDocument/2006/relationships/tags" Target="../tags/tag437.xml"/><Relationship Id="rId6" Type="http://schemas.openxmlformats.org/officeDocument/2006/relationships/tags" Target="../tags/tag436.xml"/><Relationship Id="rId5" Type="http://schemas.openxmlformats.org/officeDocument/2006/relationships/tags" Target="../tags/tag435.xml"/><Relationship Id="rId4" Type="http://schemas.openxmlformats.org/officeDocument/2006/relationships/tags" Target="../tags/tag434.xml"/><Relationship Id="rId3" Type="http://schemas.openxmlformats.org/officeDocument/2006/relationships/tags" Target="../tags/tag433.xml"/><Relationship Id="rId2" Type="http://schemas.openxmlformats.org/officeDocument/2006/relationships/tags" Target="../tags/tag432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40.xml"/><Relationship Id="rId10" Type="http://schemas.openxmlformats.org/officeDocument/2006/relationships/image" Target="../media/image31.jpeg"/><Relationship Id="rId1" Type="http://schemas.openxmlformats.org/officeDocument/2006/relationships/tags" Target="../tags/tag43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49.xml"/><Relationship Id="rId8" Type="http://schemas.openxmlformats.org/officeDocument/2006/relationships/tags" Target="../tags/tag448.xml"/><Relationship Id="rId7" Type="http://schemas.openxmlformats.org/officeDocument/2006/relationships/tags" Target="../tags/tag447.xml"/><Relationship Id="rId6" Type="http://schemas.openxmlformats.org/officeDocument/2006/relationships/tags" Target="../tags/tag446.xml"/><Relationship Id="rId5" Type="http://schemas.openxmlformats.org/officeDocument/2006/relationships/tags" Target="../tags/tag445.xml"/><Relationship Id="rId4" Type="http://schemas.openxmlformats.org/officeDocument/2006/relationships/tags" Target="../tags/tag444.xml"/><Relationship Id="rId3" Type="http://schemas.openxmlformats.org/officeDocument/2006/relationships/tags" Target="../tags/tag443.xml"/><Relationship Id="rId2" Type="http://schemas.openxmlformats.org/officeDocument/2006/relationships/tags" Target="../tags/tag442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50.xml"/><Relationship Id="rId1" Type="http://schemas.openxmlformats.org/officeDocument/2006/relationships/tags" Target="../tags/tag44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59.xml"/><Relationship Id="rId8" Type="http://schemas.openxmlformats.org/officeDocument/2006/relationships/tags" Target="../tags/tag458.xml"/><Relationship Id="rId7" Type="http://schemas.openxmlformats.org/officeDocument/2006/relationships/tags" Target="../tags/tag457.xml"/><Relationship Id="rId6" Type="http://schemas.openxmlformats.org/officeDocument/2006/relationships/tags" Target="../tags/tag456.xml"/><Relationship Id="rId5" Type="http://schemas.openxmlformats.org/officeDocument/2006/relationships/tags" Target="../tags/tag455.xml"/><Relationship Id="rId4" Type="http://schemas.openxmlformats.org/officeDocument/2006/relationships/tags" Target="../tags/tag454.xml"/><Relationship Id="rId3" Type="http://schemas.openxmlformats.org/officeDocument/2006/relationships/tags" Target="../tags/tag453.xml"/><Relationship Id="rId2" Type="http://schemas.openxmlformats.org/officeDocument/2006/relationships/tags" Target="../tags/tag452.xml"/><Relationship Id="rId18" Type="http://schemas.openxmlformats.org/officeDocument/2006/relationships/notesSlide" Target="../notesSlides/notesSlide2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465.xml"/><Relationship Id="rId15" Type="http://schemas.openxmlformats.org/officeDocument/2006/relationships/tags" Target="../tags/tag464.xml"/><Relationship Id="rId14" Type="http://schemas.openxmlformats.org/officeDocument/2006/relationships/tags" Target="../tags/tag463.xml"/><Relationship Id="rId13" Type="http://schemas.openxmlformats.org/officeDocument/2006/relationships/tags" Target="../tags/tag462.xml"/><Relationship Id="rId12" Type="http://schemas.openxmlformats.org/officeDocument/2006/relationships/tags" Target="../tags/tag461.xml"/><Relationship Id="rId11" Type="http://schemas.openxmlformats.org/officeDocument/2006/relationships/tags" Target="../tags/tag460.xml"/><Relationship Id="rId10" Type="http://schemas.openxmlformats.org/officeDocument/2006/relationships/image" Target="../media/image32.png"/><Relationship Id="rId1" Type="http://schemas.openxmlformats.org/officeDocument/2006/relationships/tags" Target="../tags/tag451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4.xml"/><Relationship Id="rId8" Type="http://schemas.openxmlformats.org/officeDocument/2006/relationships/tags" Target="../tags/tag473.xml"/><Relationship Id="rId7" Type="http://schemas.openxmlformats.org/officeDocument/2006/relationships/tags" Target="../tags/tag472.xml"/><Relationship Id="rId6" Type="http://schemas.openxmlformats.org/officeDocument/2006/relationships/tags" Target="../tags/tag471.xml"/><Relationship Id="rId5" Type="http://schemas.openxmlformats.org/officeDocument/2006/relationships/tags" Target="../tags/tag470.xml"/><Relationship Id="rId4" Type="http://schemas.openxmlformats.org/officeDocument/2006/relationships/tags" Target="../tags/tag469.xml"/><Relationship Id="rId3" Type="http://schemas.openxmlformats.org/officeDocument/2006/relationships/tags" Target="../tags/tag468.xml"/><Relationship Id="rId2" Type="http://schemas.openxmlformats.org/officeDocument/2006/relationships/tags" Target="../tags/tag467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75.xml"/><Relationship Id="rId1" Type="http://schemas.openxmlformats.org/officeDocument/2006/relationships/tags" Target="../tags/tag466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4.xml"/><Relationship Id="rId8" Type="http://schemas.openxmlformats.org/officeDocument/2006/relationships/tags" Target="../tags/tag483.xml"/><Relationship Id="rId7" Type="http://schemas.openxmlformats.org/officeDocument/2006/relationships/tags" Target="../tags/tag482.xml"/><Relationship Id="rId6" Type="http://schemas.openxmlformats.org/officeDocument/2006/relationships/tags" Target="../tags/tag481.xml"/><Relationship Id="rId5" Type="http://schemas.openxmlformats.org/officeDocument/2006/relationships/tags" Target="../tags/tag480.xml"/><Relationship Id="rId4" Type="http://schemas.openxmlformats.org/officeDocument/2006/relationships/tags" Target="../tags/tag479.xml"/><Relationship Id="rId3" Type="http://schemas.openxmlformats.org/officeDocument/2006/relationships/tags" Target="../tags/tag478.xml"/><Relationship Id="rId2" Type="http://schemas.openxmlformats.org/officeDocument/2006/relationships/tags" Target="../tags/tag477.xml"/><Relationship Id="rId16" Type="http://schemas.openxmlformats.org/officeDocument/2006/relationships/slideLayout" Target="../slideLayouts/slideLayout11.xml"/><Relationship Id="rId15" Type="http://schemas.openxmlformats.org/officeDocument/2006/relationships/tags" Target="../tags/tag489.xml"/><Relationship Id="rId14" Type="http://schemas.openxmlformats.org/officeDocument/2006/relationships/tags" Target="../tags/tag488.xml"/><Relationship Id="rId13" Type="http://schemas.openxmlformats.org/officeDocument/2006/relationships/tags" Target="../tags/tag487.xml"/><Relationship Id="rId12" Type="http://schemas.openxmlformats.org/officeDocument/2006/relationships/tags" Target="../tags/tag486.xml"/><Relationship Id="rId11" Type="http://schemas.openxmlformats.org/officeDocument/2006/relationships/tags" Target="../tags/tag485.xml"/><Relationship Id="rId10" Type="http://schemas.openxmlformats.org/officeDocument/2006/relationships/image" Target="../media/image32.png"/><Relationship Id="rId1" Type="http://schemas.openxmlformats.org/officeDocument/2006/relationships/tags" Target="../tags/tag476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98.xml"/><Relationship Id="rId8" Type="http://schemas.openxmlformats.org/officeDocument/2006/relationships/tags" Target="../tags/tag497.xml"/><Relationship Id="rId7" Type="http://schemas.openxmlformats.org/officeDocument/2006/relationships/tags" Target="../tags/tag496.xml"/><Relationship Id="rId6" Type="http://schemas.openxmlformats.org/officeDocument/2006/relationships/tags" Target="../tags/tag495.xml"/><Relationship Id="rId5" Type="http://schemas.openxmlformats.org/officeDocument/2006/relationships/tags" Target="../tags/tag494.xml"/><Relationship Id="rId4" Type="http://schemas.openxmlformats.org/officeDocument/2006/relationships/tags" Target="../tags/tag493.xml"/><Relationship Id="rId3" Type="http://schemas.openxmlformats.org/officeDocument/2006/relationships/tags" Target="../tags/tag492.xml"/><Relationship Id="rId2" Type="http://schemas.openxmlformats.org/officeDocument/2006/relationships/tags" Target="../tags/tag491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499.xml"/><Relationship Id="rId1" Type="http://schemas.openxmlformats.org/officeDocument/2006/relationships/tags" Target="../tags/tag490.xml"/></Relationships>
</file>

<file path=ppt/slides/_rels/slide2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image" Target="../media/image9.png"/><Relationship Id="rId1" Type="http://schemas.openxmlformats.org/officeDocument/2006/relationships/tags" Target="../tags/tag50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54.xml"/><Relationship Id="rId10" Type="http://schemas.openxmlformats.org/officeDocument/2006/relationships/image" Target="../media/image12.jpeg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64.xml"/><Relationship Id="rId1" Type="http://schemas.openxmlformats.org/officeDocument/2006/relationships/tags" Target="../tags/tag25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74.xml"/><Relationship Id="rId10" Type="http://schemas.openxmlformats.org/officeDocument/2006/relationships/image" Target="../media/image13.jpeg"/><Relationship Id="rId1" Type="http://schemas.openxmlformats.org/officeDocument/2006/relationships/tags" Target="../tags/tag26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95.xml"/><Relationship Id="rId13" Type="http://schemas.openxmlformats.org/officeDocument/2006/relationships/image" Target="../media/image17.jpeg"/><Relationship Id="rId12" Type="http://schemas.openxmlformats.org/officeDocument/2006/relationships/image" Target="../media/image16.jpeg"/><Relationship Id="rId11" Type="http://schemas.openxmlformats.org/officeDocument/2006/relationships/image" Target="../media/image15.jpeg"/><Relationship Id="rId10" Type="http://schemas.openxmlformats.org/officeDocument/2006/relationships/image" Target="../media/image14.jpeg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" Type="http://schemas.openxmlformats.org/officeDocument/2006/relationships/tags" Target="../tags/tag298.xml"/><Relationship Id="rId2" Type="http://schemas.openxmlformats.org/officeDocument/2006/relationships/tags" Target="../tags/tag297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05.xml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tags" Target="../tags/tag29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tags" Target="../tags/tag307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17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hyperlink" Target="&#35838;&#20214;2.ppt" TargetMode="External"/><Relationship Id="rId1" Type="http://schemas.openxmlformats.org/officeDocument/2006/relationships/tags" Target="../tags/tag3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版六年级上册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sym typeface="+mn-ea"/>
              </a:rPr>
              <a:t>第六单元 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sym typeface="+mn-ea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en-US" altLang="zh-CN" sz="2400" dirty="0">
                <a:solidFill>
                  <a:schemeClr val="dk1">
                    <a:lumMod val="85000"/>
                    <a:lumOff val="15000"/>
                  </a:schemeClr>
                </a:solidFill>
                <a:sym typeface="+mn-ea"/>
              </a:rPr>
              <a:t>18. 只有一个地球</a:t>
            </a:r>
            <a:endParaRPr lang="en-US" altLang="zh-CN" sz="2400" dirty="0">
              <a:solidFill>
                <a:schemeClr val="dk1">
                  <a:lumMod val="85000"/>
                  <a:lumOff val="15000"/>
                </a:schemeClr>
              </a:solidFill>
              <a:sym typeface="+mn-ea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0" name="矩形 2"/>
          <p:cNvSpPr/>
          <p:nvPr/>
        </p:nvSpPr>
        <p:spPr>
          <a:xfrm>
            <a:off x="2572385" y="1739900"/>
            <a:ext cx="6983413" cy="31921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但是，同茫茫宇宙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相比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，地球是渺小的。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这里把（  ）和（ ）进行比较，比较的结果是（      ）。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5940" y="5202238"/>
            <a:ext cx="597693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（作比较：令人印象深刻）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2359025" y="2199323"/>
            <a:ext cx="7705725" cy="175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它是一个半径只有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幼圆" charset="0"/>
              </a:rPr>
              <a:t>六千三百多千米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的星球。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3443" y="4310380"/>
            <a:ext cx="51117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（列数字：更加准确）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8" name="矩形 2"/>
          <p:cNvSpPr/>
          <p:nvPr/>
        </p:nvSpPr>
        <p:spPr>
          <a:xfrm>
            <a:off x="2898140" y="1318895"/>
            <a:ext cx="6396355" cy="42462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在群星璀璨的宇宙中，就</a:t>
            </a:r>
            <a:r>
              <a:rPr lang="zh-CN" altLang="en-US" sz="3600" b="1" u="sng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像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一叶扁舟。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这句话把（  ）比作（  ），说明了（        ）</a:t>
            </a:r>
            <a:endParaRPr lang="en-US" altLang="zh-CN" sz="36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（打比方：形象  具体  生动）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2" name="Text Box 3"/>
          <p:cNvSpPr txBox="1"/>
          <p:nvPr>
            <p:custDataLst>
              <p:tags r:id="rId10"/>
            </p:custDataLst>
          </p:nvPr>
        </p:nvSpPr>
        <p:spPr>
          <a:xfrm>
            <a:off x="2819400" y="1295400"/>
            <a:ext cx="6400800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363" name="Text Box 4"/>
          <p:cNvSpPr txBox="1"/>
          <p:nvPr/>
        </p:nvSpPr>
        <p:spPr>
          <a:xfrm>
            <a:off x="1612265" y="703580"/>
            <a:ext cx="8967470" cy="62776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球所拥有的自然资源是有限的。拿矿产资源来说，它不是上帝的恩赐，而是经过几百万年，甚至几亿年的地质变化才形成的。地球是无私的，它向人类慷慨地提供矿产资源。但是，如果不加节制地开采，必将加速地球上矿产资源的枯竭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09" name="Picture 2" descr="90c9c71a8bca4cc2ac6e754a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9575" y="1042035"/>
            <a:ext cx="4443730" cy="5546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0" name="Text Box 3"/>
          <p:cNvSpPr txBox="1"/>
          <p:nvPr/>
        </p:nvSpPr>
        <p:spPr>
          <a:xfrm>
            <a:off x="2303463" y="1042035"/>
            <a:ext cx="2916237" cy="27997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大气污染</a:t>
            </a:r>
            <a:endParaRPr lang="zh-CN" altLang="en-US" sz="8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7411" name="图片 3" descr="t0150c69ecee117c178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48425" y="1042670"/>
            <a:ext cx="3910330" cy="54362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Box 2"/>
          <p:cNvSpPr txBox="1"/>
          <p:nvPr/>
        </p:nvSpPr>
        <p:spPr>
          <a:xfrm>
            <a:off x="2783840" y="4466590"/>
            <a:ext cx="6624638" cy="15316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此时此刻，你的心情是怎样的？用一个词来形容你的心情。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8433" name="图片 4" descr="11251759_921874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01850" y="932815"/>
            <a:ext cx="8474710" cy="59251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Text Box 3"/>
          <p:cNvSpPr txBox="1"/>
          <p:nvPr/>
        </p:nvSpPr>
        <p:spPr>
          <a:xfrm>
            <a:off x="3090863" y="1194118"/>
            <a:ext cx="5614987" cy="2799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水  污  染</a:t>
            </a:r>
            <a:endParaRPr lang="zh-CN" altLang="en-US" sz="8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9457" name="Picture 2" descr="%BB%B7%B1%A3%BC%F2%B1%A80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47850" y="1290320"/>
            <a:ext cx="4037330" cy="51581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8" name="Text Box 3"/>
          <p:cNvSpPr txBox="1"/>
          <p:nvPr/>
        </p:nvSpPr>
        <p:spPr>
          <a:xfrm>
            <a:off x="3023870" y="0"/>
            <a:ext cx="5688013" cy="2799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solidFill>
                  <a:schemeClr val="accen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垃 圾 污 染</a:t>
            </a:r>
            <a:endParaRPr lang="zh-CN" altLang="en-US" sz="8800" b="1" dirty="0">
              <a:solidFill>
                <a:schemeClr val="accen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9459" name="图片 3" descr="t01fd630aa3f32e4268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61405" y="1290320"/>
            <a:ext cx="4156075" cy="51581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>
            <p:custDataLst>
              <p:tags r:id="rId12"/>
            </p:custDataLst>
          </p:nvPr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lt1">
                    <a:lumMod val="50000"/>
                  </a:schemeClr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lt1">
                  <a:lumMod val="50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1" name="Picture 2" descr="111855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38750" y="1073785"/>
            <a:ext cx="5292090" cy="39681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Text Box 3"/>
          <p:cNvSpPr txBox="1"/>
          <p:nvPr/>
        </p:nvSpPr>
        <p:spPr>
          <a:xfrm>
            <a:off x="5391468" y="5213350"/>
            <a:ext cx="2951162" cy="2799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滥 伐</a:t>
            </a:r>
            <a:endParaRPr lang="zh-CN" altLang="en-US" sz="8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20483" name="图片 3" descr="U9253P827DT20140827102033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1073785"/>
            <a:ext cx="5238750" cy="3943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TextBox 4"/>
          <p:cNvSpPr txBox="1"/>
          <p:nvPr/>
        </p:nvSpPr>
        <p:spPr>
          <a:xfrm>
            <a:off x="2115820" y="5213350"/>
            <a:ext cx="2990215" cy="14452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zh-CN" sz="8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森 林</a:t>
            </a:r>
            <a:endParaRPr lang="zh-CN" altLang="zh-CN" sz="8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1506" name="内容占位符 3" descr="147037135277100861.JPEG"/>
          <p:cNvPicPr>
            <a:picLocks noGrp="1" noChangeAspect="1"/>
          </p:cNvPicPr>
          <p:nvPr>
            <p:ph idx="4294967295"/>
          </p:nvPr>
        </p:nvPicPr>
        <p:blipFill>
          <a:blip r:embed="rId10"/>
          <a:stretch>
            <a:fillRect/>
          </a:stretch>
        </p:blipFill>
        <p:spPr>
          <a:xfrm>
            <a:off x="1957070" y="920115"/>
            <a:ext cx="8710930" cy="5937885"/>
          </a:xfrm>
        </p:spPr>
      </p:pic>
      <p:sp>
        <p:nvSpPr>
          <p:cNvPr id="21507" name="TextBox 4"/>
          <p:cNvSpPr txBox="1"/>
          <p:nvPr/>
        </p:nvSpPr>
        <p:spPr>
          <a:xfrm>
            <a:off x="2166303" y="1260475"/>
            <a:ext cx="4392930" cy="11068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6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无节制开采</a:t>
            </a:r>
            <a:endParaRPr lang="zh-CN" altLang="en-US" sz="6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5844" name="Picture 7" descr="u=3802528146,4182607646&amp;gp=44"/>
          <p:cNvPicPr>
            <a:picLocks noGrp="1" noChangeAspect="1"/>
          </p:cNvPicPr>
          <p:nvPr>
            <p:ph idx="4294967295"/>
          </p:nvPr>
        </p:nvPicPr>
        <p:blipFill>
          <a:blip r:embed="rId10"/>
          <a:stretch>
            <a:fillRect/>
          </a:stretch>
        </p:blipFill>
        <p:spPr>
          <a:xfrm>
            <a:off x="2021840" y="938530"/>
            <a:ext cx="8613140" cy="5919470"/>
          </a:xfrm>
        </p:spPr>
      </p:pic>
      <p:sp>
        <p:nvSpPr>
          <p:cNvPr id="35845" name="Text Box 15"/>
          <p:cNvSpPr txBox="1"/>
          <p:nvPr/>
        </p:nvSpPr>
        <p:spPr>
          <a:xfrm>
            <a:off x="2114233" y="1193165"/>
            <a:ext cx="7488237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440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4400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不顾后果地滥用化学品，造成了一系列生态灾难。</a:t>
            </a:r>
            <a:r>
              <a:rPr lang="zh-CN" altLang="en-US" sz="4400" dirty="0">
                <a:solidFill>
                  <a:srgbClr val="FFFFFF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zh-CN" altLang="en-US" sz="4400" dirty="0">
              <a:solidFill>
                <a:srgbClr val="FFFFFF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8" name="内容占位符 5" descr="地球.jpg"/>
          <p:cNvPicPr>
            <a:picLocks noGrp="1" noChangeAspect="1"/>
          </p:cNvPicPr>
          <p:nvPr>
            <p:ph idx="4294967295"/>
          </p:nvPr>
        </p:nvPicPr>
        <p:blipFill>
          <a:blip r:embed="rId10"/>
          <a:stretch>
            <a:fillRect/>
          </a:stretch>
        </p:blipFill>
        <p:spPr>
          <a:xfrm>
            <a:off x="1601470" y="692785"/>
            <a:ext cx="8555990" cy="5940425"/>
          </a:xfrm>
        </p:spPr>
      </p:pic>
      <p:sp>
        <p:nvSpPr>
          <p:cNvPr id="9" name="矩形 8"/>
          <p:cNvSpPr/>
          <p:nvPr>
            <p:custDataLst>
              <p:tags r:id="rId11"/>
            </p:custDataLst>
          </p:nvPr>
        </p:nvSpPr>
        <p:spPr>
          <a:xfrm>
            <a:off x="8061426" y="692696"/>
            <a:ext cx="1850998" cy="56311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幼圆" charset="0"/>
                <a:ea typeface="幼圆" charset="0"/>
                <a:cs typeface="+mn-cs"/>
              </a:rPr>
              <a:t>只</a:t>
            </a:r>
            <a:endParaRPr kumimoji="0" lang="en-US" altLang="zh-CN" sz="6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幼圆" charset="0"/>
              <a:ea typeface="幼圆" charset="0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幼圆" charset="0"/>
                <a:ea typeface="幼圆" charset="0"/>
                <a:cs typeface="+mn-cs"/>
              </a:rPr>
              <a:t>有</a:t>
            </a:r>
            <a:endParaRPr kumimoji="0" lang="en-US" altLang="zh-CN" sz="6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幼圆" charset="0"/>
              <a:ea typeface="幼圆" charset="0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幼圆" charset="0"/>
                <a:ea typeface="幼圆" charset="0"/>
                <a:cs typeface="+mn-cs"/>
              </a:rPr>
              <a:t>一</a:t>
            </a:r>
            <a:endParaRPr kumimoji="0" lang="en-US" altLang="zh-CN" sz="6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幼圆" charset="0"/>
              <a:ea typeface="幼圆" charset="0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幼圆" charset="0"/>
                <a:ea typeface="幼圆" charset="0"/>
                <a:cs typeface="+mn-cs"/>
              </a:rPr>
              <a:t>个</a:t>
            </a:r>
            <a:endParaRPr kumimoji="0" lang="en-US" altLang="zh-CN" sz="6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幼圆" charset="0"/>
              <a:ea typeface="幼圆" charset="0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幼圆" charset="0"/>
                <a:ea typeface="幼圆" charset="0"/>
                <a:cs typeface="+mn-cs"/>
              </a:rPr>
              <a:t>地</a:t>
            </a:r>
            <a:endParaRPr kumimoji="0" lang="en-US" altLang="zh-CN" sz="6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幼圆" charset="0"/>
              <a:ea typeface="幼圆" charset="0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all" spc="0" normalizeH="0" baseline="0" noProof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幼圆" charset="0"/>
                <a:ea typeface="幼圆" charset="0"/>
                <a:cs typeface="+mn-cs"/>
              </a:rPr>
              <a:t>球</a:t>
            </a:r>
            <a:endParaRPr kumimoji="0" lang="zh-CN" altLang="en-US" sz="60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3553" name="Picture 2" descr="洪水泛滥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82850" y="25400"/>
            <a:ext cx="7658100" cy="683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Text Box 3"/>
          <p:cNvSpPr txBox="1"/>
          <p:nvPr/>
        </p:nvSpPr>
        <p:spPr>
          <a:xfrm>
            <a:off x="552450" y="1045210"/>
            <a:ext cx="5110163" cy="55079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洪</a:t>
            </a:r>
            <a:endParaRPr lang="en-US" altLang="zh-CN" sz="8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水</a:t>
            </a:r>
            <a:endParaRPr lang="en-US" altLang="zh-CN" sz="8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泛</a:t>
            </a:r>
            <a:endParaRPr lang="en-US" altLang="zh-CN" sz="8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88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滥</a:t>
            </a:r>
            <a:endParaRPr lang="zh-CN" altLang="en-US" sz="88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3555" name="TextBox 3"/>
          <p:cNvSpPr txBox="1"/>
          <p:nvPr>
            <p:custDataLst>
              <p:tags r:id="rId11"/>
            </p:custDataLst>
          </p:nvPr>
        </p:nvSpPr>
        <p:spPr>
          <a:xfrm>
            <a:off x="6311900" y="0"/>
            <a:ext cx="3550920" cy="10452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幼圆" charset="0"/>
              </a:rPr>
              <a:t>这就是后果！</a:t>
            </a:r>
            <a:endParaRPr lang="zh-CN" altLang="en-US" sz="8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endParaRPr lang="zh-CN" altLang="en-US" sz="8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4579" name="Picture 4" descr="t0123b97aa0fc2f849c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3388" y="1052513"/>
            <a:ext cx="8964612" cy="5546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4" name="矩形 4"/>
          <p:cNvSpPr/>
          <p:nvPr/>
        </p:nvSpPr>
        <p:spPr>
          <a:xfrm>
            <a:off x="2718435" y="559435"/>
            <a:ext cx="6577965" cy="20110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人类生活所需要的水资源、森林资源、生物资源、大气资源，本来是可以再生，长期给人类作贡献的。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05" name="矩形 6"/>
          <p:cNvSpPr/>
          <p:nvPr/>
        </p:nvSpPr>
        <p:spPr>
          <a:xfrm>
            <a:off x="1992313" y="2708275"/>
            <a:ext cx="7991475" cy="20110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人类生活所需要的水资源、森林资源、生物资源、大气资源，是可以再生，长期给人类作贡献的。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6293" y="4885373"/>
            <a:ext cx="6121400" cy="13709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体现了说明文语言的严谨性、准确性、科学性。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983615"/>
            <a:ext cx="9144000" cy="5880100"/>
          </a:xfrm>
          <a:prstGeom prst="rect">
            <a:avLst/>
          </a:prstGeom>
        </p:spPr>
      </p:pic>
      <p:sp>
        <p:nvSpPr>
          <p:cNvPr id="26626" name="AutoShape 5"/>
          <p:cNvSpPr/>
          <p:nvPr>
            <p:custDataLst>
              <p:tags r:id="rId11"/>
            </p:custDataLst>
          </p:nvPr>
        </p:nvSpPr>
        <p:spPr>
          <a:xfrm>
            <a:off x="1734185" y="854710"/>
            <a:ext cx="7670800" cy="2592705"/>
          </a:xfrm>
          <a:prstGeom prst="wedgeEllipseCallout">
            <a:avLst>
              <a:gd name="adj1" fmla="val -46644"/>
              <a:gd name="adj2" fmla="val 84046"/>
            </a:avLst>
          </a:prstGeom>
          <a:noFill/>
          <a:ln w="5715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6627" name="Text Box 6"/>
          <p:cNvSpPr txBox="1"/>
          <p:nvPr>
            <p:custDataLst>
              <p:tags r:id="rId12"/>
            </p:custDataLst>
          </p:nvPr>
        </p:nvSpPr>
        <p:spPr>
          <a:xfrm>
            <a:off x="3276600" y="1143000"/>
            <a:ext cx="48006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8" name="Text Box 8"/>
          <p:cNvSpPr txBox="1"/>
          <p:nvPr/>
        </p:nvSpPr>
        <p:spPr>
          <a:xfrm>
            <a:off x="2819400" y="1243330"/>
            <a:ext cx="564896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>
                <a:solidFill>
                  <a:srgbClr val="FFFFFF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宇宙空间不是大得很吗，那里有数不清的星球，在地球资源枯竭的时候，我们不能移居到别的星球上去吗？ </a:t>
            </a:r>
            <a:endParaRPr lang="zh-CN" altLang="en-US" sz="2800" b="1" dirty="0">
              <a:solidFill>
                <a:srgbClr val="FFFFFF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49" name="AutoShape 9"/>
          <p:cNvSpPr/>
          <p:nvPr>
            <p:custDataLst>
              <p:tags r:id="rId13"/>
            </p:custDataLst>
          </p:nvPr>
        </p:nvSpPr>
        <p:spPr>
          <a:xfrm>
            <a:off x="2819400" y="3447415"/>
            <a:ext cx="6987540" cy="3168650"/>
          </a:xfrm>
          <a:prstGeom prst="wedgeEllipseCallout">
            <a:avLst>
              <a:gd name="adj1" fmla="val 54963"/>
              <a:gd name="adj2" fmla="val 52704"/>
            </a:avLst>
          </a:prstGeom>
          <a:noFill/>
          <a:ln w="5715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sz="28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50" name="Text Box 10"/>
          <p:cNvSpPr txBox="1"/>
          <p:nvPr>
            <p:custDataLst>
              <p:tags r:id="rId14"/>
            </p:custDataLst>
          </p:nvPr>
        </p:nvSpPr>
        <p:spPr>
          <a:xfrm>
            <a:off x="3716973" y="3909060"/>
            <a:ext cx="5257800" cy="22453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科学家已经证明，至少在以地球为中心的</a:t>
            </a:r>
            <a:r>
              <a:rPr lang="en-US" altLang="zh-CN" sz="2800" b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40</a:t>
            </a:r>
            <a:r>
              <a:rPr lang="zh-CN" altLang="en-US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万亿公里的范围内，没有适合人类居住的第二个星球。人类不能指望在破坏地球以后再移居到别的星球上去。</a:t>
            </a:r>
            <a:endParaRPr lang="zh-CN" altLang="en-US" sz="28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252" name="Text Box 12"/>
          <p:cNvSpPr txBox="1"/>
          <p:nvPr>
            <p:custDataLst>
              <p:tags r:id="rId15"/>
            </p:custDataLst>
          </p:nvPr>
        </p:nvSpPr>
        <p:spPr>
          <a:xfrm>
            <a:off x="3124200" y="5029200"/>
            <a:ext cx="42672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endParaRPr lang="en-US" altLang="zh-CN" sz="2800" b="1" u="sng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ldLvl="0" animBg="1"/>
      <p:bldP spid="10250" grpId="0"/>
      <p:bldP spid="1025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500313" y="3120390"/>
            <a:ext cx="6985000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）科学家已经证明，至少在以地球为中心的很远很远的范围内，没有适合人类居住的第二个星球。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7653" name="TextBox 11"/>
          <p:cNvSpPr txBox="1"/>
          <p:nvPr/>
        </p:nvSpPr>
        <p:spPr>
          <a:xfrm>
            <a:off x="2479040" y="1280160"/>
            <a:ext cx="67303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）科学家已经证明，至少在以地球为中心的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40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万亿千米的范围内，没有适合人类居住的第二个星球。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40013" y="5084763"/>
            <a:ext cx="5111750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幼圆" charset="0"/>
              </a:rPr>
              <a:t>（列数字：更加准确）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5690" y="968375"/>
            <a:ext cx="9144000" cy="5786755"/>
          </a:xfrm>
          <a:prstGeom prst="rect">
            <a:avLst/>
          </a:prstGeom>
        </p:spPr>
      </p:pic>
      <p:sp>
        <p:nvSpPr>
          <p:cNvPr id="28674" name="AutoShape 1026"/>
          <p:cNvSpPr/>
          <p:nvPr>
            <p:custDataLst>
              <p:tags r:id="rId11"/>
            </p:custDataLst>
          </p:nvPr>
        </p:nvSpPr>
        <p:spPr>
          <a:xfrm>
            <a:off x="2051685" y="1442085"/>
            <a:ext cx="5486400" cy="1828800"/>
          </a:xfrm>
          <a:prstGeom prst="wedgeEllipseCallout">
            <a:avLst>
              <a:gd name="adj1" fmla="val -57120"/>
              <a:gd name="adj2" fmla="val 49653"/>
            </a:avLst>
          </a:prstGeom>
          <a:noFill/>
          <a:ln w="5715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8675" name="Text Box 1028"/>
          <p:cNvSpPr txBox="1"/>
          <p:nvPr>
            <p:custDataLst>
              <p:tags r:id="rId12"/>
            </p:custDataLst>
          </p:nvPr>
        </p:nvSpPr>
        <p:spPr>
          <a:xfrm>
            <a:off x="2771140" y="1759585"/>
            <a:ext cx="4267200" cy="9531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在火星或月球上建造移民基地。</a:t>
            </a:r>
            <a:endParaRPr lang="zh-CN" altLang="en-US" sz="2800" b="1" u="sng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341" name="AutoShape 1029"/>
          <p:cNvSpPr/>
          <p:nvPr>
            <p:custDataLst>
              <p:tags r:id="rId13"/>
            </p:custDataLst>
          </p:nvPr>
        </p:nvSpPr>
        <p:spPr>
          <a:xfrm>
            <a:off x="4324985" y="4154805"/>
            <a:ext cx="5486400" cy="1828800"/>
          </a:xfrm>
          <a:prstGeom prst="wedgeEllipseCallout">
            <a:avLst>
              <a:gd name="adj1" fmla="val 42361"/>
              <a:gd name="adj2" fmla="val 74653"/>
            </a:avLst>
          </a:prstGeom>
          <a:noFill/>
          <a:ln w="5715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zh-CN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342" name="Text Box 1030"/>
          <p:cNvSpPr txBox="1"/>
          <p:nvPr>
            <p:custDataLst>
              <p:tags r:id="rId14"/>
            </p:custDataLst>
          </p:nvPr>
        </p:nvSpPr>
        <p:spPr>
          <a:xfrm>
            <a:off x="5163185" y="4377373"/>
            <a:ext cx="3810000" cy="13836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2800" b="1" dirty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这些设想即使能实现，又有多少人能够去居住呢？</a:t>
            </a:r>
            <a:endParaRPr lang="zh-CN" altLang="en-US" sz="2800" b="1" dirty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 animBg="1"/>
      <p:bldP spid="143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8" name="Text Box 7"/>
          <p:cNvSpPr txBox="1"/>
          <p:nvPr/>
        </p:nvSpPr>
        <p:spPr>
          <a:xfrm>
            <a:off x="1388110" y="1466850"/>
            <a:ext cx="9307830" cy="4028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6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我们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只有一个地球，如果它被破坏了，我们别无去处。如果地球上的各种资源都枯竭了，我们很难从别的地方得到补充。我们要精心保护地球，保护地球的生态环境。让地球更好地造福我们的子孙后代吧！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2" name="Picture 4" descr="u=3005090214,1167616663&amp;gp=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09925" y="549275"/>
            <a:ext cx="4031615" cy="302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5"/>
          <p:cNvSpPr txBox="1"/>
          <p:nvPr/>
        </p:nvSpPr>
        <p:spPr>
          <a:xfrm>
            <a:off x="3209925" y="4207828"/>
            <a:ext cx="5040313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我们这个地球太可爱了，同时又太容易破碎了！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6" name="矩形 4"/>
          <p:cNvSpPr/>
          <p:nvPr/>
        </p:nvSpPr>
        <p:spPr>
          <a:xfrm>
            <a:off x="1992313" y="1557338"/>
            <a:ext cx="8496300" cy="31692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请同学们认真读读课文，</a:t>
            </a:r>
            <a:endParaRPr lang="zh-CN" altLang="zh-CN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用横线</a:t>
            </a:r>
            <a:r>
              <a:rPr lang="zh-CN" altLang="zh-CN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把课文中描写地球可爱的部分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画</a:t>
            </a:r>
            <a:r>
              <a:rPr lang="zh-CN" altLang="zh-CN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出来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。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169" name="Text Box 4"/>
          <p:cNvSpPr txBox="1"/>
          <p:nvPr/>
        </p:nvSpPr>
        <p:spPr>
          <a:xfrm>
            <a:off x="2424113" y="476250"/>
            <a:ext cx="72009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想一想，你从中能读出什么呢</a:t>
            </a:r>
            <a:r>
              <a:rPr lang="zh-CN" altLang="en-US" sz="4000" b="1" dirty="0">
                <a:solidFill>
                  <a:srgbClr val="000000"/>
                </a:solidFill>
                <a:latin typeface="幼圆" charset="0"/>
                <a:ea typeface="幼圆" charset="0"/>
              </a:rPr>
              <a:t>？</a:t>
            </a:r>
            <a:endParaRPr lang="zh-CN" altLang="en-US" sz="40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170" name="Text Box 5"/>
          <p:cNvSpPr txBox="1"/>
          <p:nvPr/>
        </p:nvSpPr>
        <p:spPr>
          <a:xfrm>
            <a:off x="1919288" y="1268413"/>
            <a:ext cx="8424862" cy="5409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地球的半径：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6300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多千米。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地球的表面积：大约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5.1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亿平方千米。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地球海洋面积：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3.621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亿平方千米。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地球陆地面积：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1.479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亿平方千米。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地球可供人类居住的面积：约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0.8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亿平方千米。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2013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年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月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4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日全世界人口：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70.57</a:t>
            </a: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亿人。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30000"/>
              </a:lnSpc>
              <a:spcBef>
                <a:spcPct val="50000"/>
              </a:spcBef>
            </a:pP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171" name="内容占位符 5" descr="地球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40788" y="5589588"/>
            <a:ext cx="1827212" cy="1268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Text Box 4"/>
          <p:cNvSpPr txBox="1"/>
          <p:nvPr/>
        </p:nvSpPr>
        <p:spPr>
          <a:xfrm>
            <a:off x="2063750" y="1125855"/>
            <a:ext cx="8143240" cy="42271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据有幸飞上太空的宇航员介绍，他们在天际遨游时遥望地球，映入眼帘的是一个晶莹透亮的球体，上面蓝色和白色的纹痕相互交错，周围裹着一层薄薄的水蓝色“纱衣”。</a:t>
            </a:r>
            <a:r>
              <a:rPr lang="zh-CN" altLang="en-US" sz="3200" b="1" dirty="0">
                <a:gradFill>
                  <a:gsLst>
                    <a:gs pos="0">
                      <a:srgbClr val="000000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幼圆" charset="0"/>
                <a:ea typeface="黑体" panose="02010609060101010101" pitchFamily="49" charset="-122"/>
                <a:cs typeface="幼圆" charset="0"/>
              </a:rPr>
              <a:t>地球，这位人类的母亲，这个生命的摇篮，是那样的美丽壮观，和蔼可亲。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195" name="TextBox 2"/>
          <p:cNvSpPr txBox="1"/>
          <p:nvPr>
            <p:custDataLst>
              <p:tags r:id="rId10"/>
            </p:custDataLst>
          </p:nvPr>
        </p:nvSpPr>
        <p:spPr>
          <a:xfrm>
            <a:off x="2640330" y="5158105"/>
            <a:ext cx="4296410" cy="7804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</a:pP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3570" y="5353050"/>
            <a:ext cx="8145780" cy="7804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（打比方：形象  具体 生动）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" name="Picture 12" descr="u=3355767742,3060575578&amp;gp=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24000" y="3775075"/>
            <a:ext cx="4211955" cy="308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12" descr="u=1135667900,1287918659&amp;gp=3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3365" y="880110"/>
            <a:ext cx="4212590" cy="28949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9" descr="u=3285598391,3016021794&amp;gp=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35955" y="3775075"/>
            <a:ext cx="4468495" cy="308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14" descr="u=3195725471,3097290655&amp;gp=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35955" y="880110"/>
            <a:ext cx="4468495" cy="28949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41" name="Picture 2" descr="u=2807593903,3989099968&amp;gp=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68475" y="993140"/>
            <a:ext cx="4427855" cy="2777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2" name="Picture 3" descr="u=1508990291,1927378221&amp;gp=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96330" y="992505"/>
            <a:ext cx="4356100" cy="277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Picture 4" descr="u=2446525203,2333415445&amp;gp=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8475" y="3770630"/>
            <a:ext cx="8809990" cy="3087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WordArt 5"/>
          <p:cNvSpPr/>
          <p:nvPr/>
        </p:nvSpPr>
        <p:spPr>
          <a:xfrm>
            <a:off x="4656138" y="1989138"/>
            <a:ext cx="1223962" cy="9064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Flat3" dir="r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幼圆" charset="0"/>
                <a:ea typeface="幼圆" charset="0"/>
              </a:rPr>
              <a:t>山青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幼圆" charset="0"/>
              <a:ea typeface="幼圆" charset="0"/>
            </a:endParaRPr>
          </a:p>
        </p:txBody>
      </p:sp>
      <p:sp>
        <p:nvSpPr>
          <p:cNvPr id="10245" name="WordArt 6"/>
          <p:cNvSpPr/>
          <p:nvPr/>
        </p:nvSpPr>
        <p:spPr>
          <a:xfrm>
            <a:off x="8796338" y="2276475"/>
            <a:ext cx="1871662" cy="7651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Flat3" dir="r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幼圆" charset="0"/>
                <a:ea typeface="幼圆" charset="0"/>
              </a:rPr>
              <a:t>水绿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幼圆" charset="0"/>
              <a:ea typeface="幼圆" charset="0"/>
            </a:endParaRPr>
          </a:p>
        </p:txBody>
      </p:sp>
      <p:sp>
        <p:nvSpPr>
          <p:cNvPr id="10246" name="WordArt 6"/>
          <p:cNvSpPr/>
          <p:nvPr/>
        </p:nvSpPr>
        <p:spPr>
          <a:xfrm>
            <a:off x="8472488" y="5589588"/>
            <a:ext cx="1871662" cy="7651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Flat3" dir="r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幼圆" charset="0"/>
                <a:ea typeface="幼圆" charset="0"/>
              </a:rPr>
              <a:t>天蓝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幼圆" charset="0"/>
              <a:ea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6" name="Oval 1030">
            <a:hlinkClick r:id="rId10"/>
          </p:cNvPr>
          <p:cNvSpPr/>
          <p:nvPr>
            <p:custDataLst>
              <p:tags r:id="rId11"/>
            </p:custDataLst>
          </p:nvPr>
        </p:nvSpPr>
        <p:spPr>
          <a:xfrm>
            <a:off x="9677400" y="228600"/>
            <a:ext cx="762000" cy="762000"/>
          </a:xfrm>
          <a:prstGeom prst="ellipse">
            <a:avLst/>
          </a:prstGeom>
          <a:solidFill>
            <a:srgbClr val="3366FF"/>
          </a:solidFill>
          <a:ln w="9525">
            <a:noFill/>
          </a:ln>
        </p:spPr>
        <p:txBody>
          <a:bodyPr wrap="none" anchor="ctr"/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67" name="TextBox 3"/>
          <p:cNvSpPr txBox="1"/>
          <p:nvPr>
            <p:custDataLst>
              <p:tags r:id="rId12"/>
            </p:custDataLst>
          </p:nvPr>
        </p:nvSpPr>
        <p:spPr>
          <a:xfrm>
            <a:off x="1739265" y="1216978"/>
            <a:ext cx="8713788" cy="48298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40000"/>
              </a:lnSpc>
            </a:pP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但是，同茫茫宇宙相比，地球是渺小的。它是一个半径只有六千三百多千米的星球。在群星璀璨的宇宙中，就像一叶扁舟。它只有这么大，不会再长大。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29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3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3.xml><?xml version="1.0" encoding="utf-8"?>
<p:tagLst xmlns:p="http://schemas.openxmlformats.org/presentationml/2006/main">
  <p:tag name="KSO_WM_UNIT_TEXT_FORE_SCHEMECOLOR_INDEX_BRIGHTNESS" val="0"/>
  <p:tag name="KSO_WM_UNIT_TEXT_FORE_SCHEMECOLOR_INDEX" val="8"/>
  <p:tag name="KSO_WM_UNIT_TEXT_LINE_FILL_TYPE" val="2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4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9d4cee8a-21c8-4e23-8d5f-def600af8da4}"/>
  <p:tag name="KSO_WM_UNIT_TYPE" val="i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502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503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1360</Words>
  <Application>WPS 演示</Application>
  <PresentationFormat>宽屏</PresentationFormat>
  <Paragraphs>156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48" baseType="lpstr">
      <vt:lpstr>Arial</vt:lpstr>
      <vt:lpstr>宋体</vt:lpstr>
      <vt:lpstr>Wingdings</vt:lpstr>
      <vt:lpstr>Times New Roman</vt:lpstr>
      <vt:lpstr>黑体</vt:lpstr>
      <vt:lpstr>Songti SC Black</vt:lpstr>
      <vt:lpstr>微软雅黑</vt:lpstr>
      <vt:lpstr>等线 Light</vt:lpstr>
      <vt:lpstr>等线</vt:lpstr>
      <vt:lpstr>Calibri</vt:lpstr>
      <vt:lpstr>Arial Unicode MS</vt:lpstr>
      <vt:lpstr>Garamond</vt:lpstr>
      <vt:lpstr>PMingLiU-ExtB</vt:lpstr>
      <vt:lpstr>方正粗宋简体</vt:lpstr>
      <vt:lpstr>幼圆</vt:lpstr>
      <vt:lpstr>汉仪乐喵体W</vt:lpstr>
      <vt:lpstr>Arial</vt:lpstr>
      <vt:lpstr>幼圆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34</cp:revision>
  <dcterms:created xsi:type="dcterms:W3CDTF">2020-06-05T01:16:00Z</dcterms:created>
  <dcterms:modified xsi:type="dcterms:W3CDTF">2022-06-02T01:40:13Z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FE9EDF7CEB914ACAB1F8C8E4C6B464E4</vt:lpwstr>
  </property>
</Properties>
</file>