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598" r:id="rId5"/>
    <p:sldId id="599" r:id="rId6"/>
    <p:sldId id="602" r:id="rId7"/>
    <p:sldId id="600" r:id="rId8"/>
    <p:sldId id="601" r:id="rId9"/>
    <p:sldId id="566" r:id="rId10"/>
    <p:sldId id="570" r:id="rId11"/>
    <p:sldId id="571" r:id="rId12"/>
    <p:sldId id="572" r:id="rId13"/>
    <p:sldId id="611" r:id="rId14"/>
    <p:sldId id="578" r:id="rId15"/>
    <p:sldId id="590" r:id="rId16"/>
    <p:sldId id="591" r:id="rId17"/>
    <p:sldId id="592" r:id="rId18"/>
    <p:sldId id="594" r:id="rId19"/>
    <p:sldId id="595" r:id="rId20"/>
    <p:sldId id="608" r:id="rId21"/>
    <p:sldId id="326" r:id="rId22"/>
    <p:sldId id="561" r:id="rId23"/>
    <p:sldId id="563" r:id="rId24"/>
    <p:sldId id="562" r:id="rId25"/>
    <p:sldId id="610" r:id="rId26"/>
  </p:sldIdLst>
  <p:sldSz cx="9144000" cy="5143500" type="screen16x9"/>
  <p:notesSz cx="6858000" cy="9144000"/>
  <p:custDataLst>
    <p:tags r:id="rId30"/>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95" d="100"/>
          <a:sy n="95" d="100"/>
        </p:scale>
        <p:origin x="546" y="90"/>
      </p:cViewPr>
      <p:guideLst>
        <p:guide orient="horz" pos="1638"/>
        <p:guide pos="2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gs" Target="tags/tag6.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95E84D-E216-43B2-9F62-3F93FE9D1EA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CEDD04-66FF-4F0B-9BF6-B27C2DB74A4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幻灯片图像占位符 1"/>
          <p:cNvSpPr>
            <a:spLocks noGrp="1" noRot="1" noChangeAspect="1"/>
          </p:cNvSpPr>
          <p:nvPr>
            <p:ph type="sldImg"/>
          </p:nvPr>
        </p:nvSpPr>
        <p:spPr/>
      </p:sp>
      <p:sp>
        <p:nvSpPr>
          <p:cNvPr id="6146" name="备注占位符 2"/>
          <p:cNvSpPr>
            <a:spLocks noGrp="1"/>
          </p:cNvSpPr>
          <p:nvPr>
            <p:ph type="body"/>
          </p:nvPr>
        </p:nvSpPr>
        <p:spPr/>
        <p:txBody>
          <a:bodyPr lIns="91440" tIns="45720" rIns="91440" bIns="45720" anchor="t"/>
          <a:lstStyle/>
          <a:p>
            <a:pPr lvl="0"/>
            <a:endParaRPr lang="zh-CN" altLang="en-US"/>
          </a:p>
        </p:txBody>
      </p:sp>
      <p:sp>
        <p:nvSpPr>
          <p:cNvPr id="614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p:sp>
      <p:sp>
        <p:nvSpPr>
          <p:cNvPr id="14338" name="备注占位符 2"/>
          <p:cNvSpPr>
            <a:spLocks noGrp="1"/>
          </p:cNvSpPr>
          <p:nvPr>
            <p:ph type="body"/>
          </p:nvPr>
        </p:nvSpPr>
        <p:spPr/>
        <p:txBody>
          <a:bodyPr lIns="91440" tIns="45720" rIns="91440" bIns="45720" anchor="t"/>
          <a:lstStyle/>
          <a:p>
            <a:pPr lvl="0"/>
            <a:endParaRPr lang="zh-CN" altLang="en-US"/>
          </a:p>
        </p:txBody>
      </p:sp>
      <p:sp>
        <p:nvSpPr>
          <p:cNvPr id="14339"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lstStyle/>
          <a:p>
            <a:pPr lvl="0" algn="r"/>
            <a:fld id="{9A0DB2DC-4C9A-4742-B13C-FB6460FD3503}" type="slidenum">
              <a:rPr lang="zh-CN" altLang="en-US" sz="1200">
                <a:latin typeface="微软雅黑" panose="020B0503020204020204" charset="-122"/>
              </a:rPr>
            </a:fld>
            <a:endParaRPr lang="zh-CN" altLang="en-US" sz="1200">
              <a:latin typeface="微软雅黑" panose="020B050302020402020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2_自定义版式">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85" name="圆角矩形 1"/>
          <p:cNvSpPr/>
          <p:nvPr/>
        </p:nvSpPr>
        <p:spPr>
          <a:xfrm>
            <a:off x="3743325" y="2578894"/>
            <a:ext cx="1976438" cy="450056"/>
          </a:xfrm>
          <a:prstGeom prst="roundRect">
            <a:avLst>
              <a:gd name="adj" fmla="val 50000"/>
            </a:avLst>
          </a:prstGeom>
          <a:solidFill>
            <a:srgbClr val="FF9B1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kumimoji="1" lang="zh-CN" altLang="en-US" sz="1800" b="1" dirty="0"/>
          </a:p>
        </p:txBody>
      </p:sp>
      <p:sp>
        <p:nvSpPr>
          <p:cNvPr id="86" name="内容占位符 6"/>
          <p:cNvSpPr>
            <a:spLocks noGrp="1"/>
          </p:cNvSpPr>
          <p:nvPr>
            <p:ph sz="quarter" idx="10"/>
          </p:nvPr>
        </p:nvSpPr>
        <p:spPr>
          <a:xfrm>
            <a:off x="1864760" y="1387121"/>
            <a:ext cx="5732980" cy="685800"/>
          </a:xfrm>
          <a:prstGeom prst="rect">
            <a:avLst/>
          </a:prstGeom>
        </p:spPr>
        <p:txBody>
          <a:bodyPr lIns="68580" tIns="34290" rIns="68580" bIns="34290"/>
          <a:lstStyle>
            <a:lvl1pPr algn="ctr">
              <a:buFontTx/>
              <a:buNone/>
              <a:defRPr sz="45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7" name="内容占位符 8"/>
          <p:cNvSpPr>
            <a:spLocks noGrp="1"/>
          </p:cNvSpPr>
          <p:nvPr>
            <p:ph sz="quarter" idx="11"/>
          </p:nvPr>
        </p:nvSpPr>
        <p:spPr>
          <a:xfrm>
            <a:off x="3182467" y="2082593"/>
            <a:ext cx="3097565" cy="685800"/>
          </a:xfrm>
          <a:prstGeom prst="rect">
            <a:avLst/>
          </a:prstGeom>
        </p:spPr>
        <p:txBody>
          <a:bodyPr lIns="68580" tIns="34290" rIns="68580" bIns="34290"/>
          <a:lstStyle>
            <a:lvl1pPr algn="ctr">
              <a:buFontTx/>
              <a:buNone/>
              <a:defRPr sz="1500">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
        <p:nvSpPr>
          <p:cNvPr id="88" name="内容占位符 10"/>
          <p:cNvSpPr>
            <a:spLocks noGrp="1"/>
          </p:cNvSpPr>
          <p:nvPr>
            <p:ph sz="quarter" idx="12"/>
          </p:nvPr>
        </p:nvSpPr>
        <p:spPr>
          <a:xfrm>
            <a:off x="3742696" y="2632382"/>
            <a:ext cx="1977107" cy="685800"/>
          </a:xfrm>
          <a:prstGeom prst="rect">
            <a:avLst/>
          </a:prstGeom>
        </p:spPr>
        <p:txBody>
          <a:bodyPr lIns="68580" tIns="34290" rIns="68580" bIns="34290"/>
          <a:lstStyle>
            <a:lvl1pPr algn="ctr">
              <a:buFontTx/>
              <a:buNone/>
              <a:defRPr sz="1800" b="1">
                <a:latin typeface="黑体" panose="02010609060101010101" pitchFamily="49" charset="-122"/>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3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4_自定义版式">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image" Target="../media/image4.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内容占位符 1"/>
          <p:cNvSpPr>
            <a:spLocks noGrp="1"/>
          </p:cNvSpPr>
          <p:nvPr>
            <p:ph sz="quarter" idx="10"/>
          </p:nvPr>
        </p:nvSpPr>
        <p:spPr/>
        <p:txBody>
          <a:bodyPr/>
          <a:lstStyle/>
          <a:p>
            <a:r>
              <a:rPr lang="zh-CN" altLang="en-US" sz="5400" dirty="0">
                <a:latin typeface="宋体" panose="02010600030101010101" pitchFamily="2" charset="-122"/>
                <a:ea typeface="宋体" panose="02010600030101010101" pitchFamily="2" charset="-122"/>
              </a:rPr>
              <a:t>第二单元复习</a:t>
            </a:r>
            <a:endParaRPr lang="zh-CN" altLang="en-US" sz="5400" dirty="0">
              <a:latin typeface="宋体" panose="02010600030101010101" pitchFamily="2" charset="-122"/>
              <a:ea typeface="宋体" panose="02010600030101010101" pitchFamily="2" charset="-122"/>
            </a:endParaRPr>
          </a:p>
        </p:txBody>
      </p:sp>
      <p:sp>
        <p:nvSpPr>
          <p:cNvPr id="4" name="内容占位符 3"/>
          <p:cNvSpPr>
            <a:spLocks noGrp="1"/>
          </p:cNvSpPr>
          <p:nvPr>
            <p:ph sz="quarter" idx="12"/>
          </p:nvPr>
        </p:nvSpPr>
        <p:spPr/>
        <p:txBody>
          <a:bodyPr/>
          <a:lstStyle/>
          <a:p>
            <a:r>
              <a:rPr lang="zh-CN" altLang="en-US">
                <a:latin typeface="宋体" panose="02010600030101010101" pitchFamily="2" charset="-122"/>
                <a:ea typeface="宋体" panose="02010600030101010101" pitchFamily="2" charset="-122"/>
              </a:rPr>
              <a:t>六年级</a:t>
            </a:r>
            <a:r>
              <a:rPr lang="zh-CN" altLang="en-US" dirty="0">
                <a:latin typeface="宋体" panose="02010600030101010101" pitchFamily="2" charset="-122"/>
                <a:ea typeface="宋体" panose="02010600030101010101" pitchFamily="2" charset="-122"/>
              </a:rPr>
              <a:t>上册</a:t>
            </a:r>
            <a:endParaRPr lang="zh-CN" altLang="en-US" dirty="0">
              <a:latin typeface="宋体" panose="02010600030101010101" pitchFamily="2" charset="-122"/>
              <a:ea typeface="宋体" panose="02010600030101010101" pitchFamily="2" charset="-122"/>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2013744" y="736715"/>
            <a:ext cx="1815306" cy="3567836"/>
          </a:xfrm>
          <a:prstGeom prst="rect">
            <a:avLst/>
          </a:prstGeom>
          <a:noFill/>
        </p:spPr>
        <p:txBody>
          <a:bodyPr wrap="square">
            <a:spAutoFit/>
          </a:bodyPr>
          <a:lstStyle/>
          <a:p>
            <a:pPr algn="just">
              <a:lnSpc>
                <a:spcPct val="150000"/>
              </a:lnSpc>
            </a:pPr>
            <a:r>
              <a:rPr lang="zh-CN" altLang="en-US" sz="2200" b="1" dirty="0">
                <a:effectLst/>
                <a:latin typeface="宋体" panose="02010600030101010101" pitchFamily="2" charset="-122"/>
                <a:ea typeface="宋体" panose="02010600030101010101" pitchFamily="2" charset="-122"/>
                <a:cs typeface="?"/>
              </a:rPr>
              <a:t>四、形近字</a:t>
            </a:r>
            <a:endParaRPr lang="en-US" altLang="zh-CN" sz="2200" b="1"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律</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津</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渡</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度</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寇</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冠</a:t>
            </a:r>
            <a:r>
              <a:rPr lang="en-US" altLang="zh-CN" sz="2200" dirty="0">
                <a:latin typeface="宋体" panose="02010600030101010101" pitchFamily="2" charset="-122"/>
                <a:ea typeface="宋体" panose="02010600030101010101" pitchFamily="2" charset="-122"/>
                <a:cs typeface="?"/>
              </a:rPr>
              <a:t>(    )	</a:t>
            </a:r>
            <a:endParaRPr lang="en-US" altLang="zh-CN" sz="2200" dirty="0">
              <a:latin typeface="宋体" panose="02010600030101010101" pitchFamily="2" charset="-122"/>
              <a:ea typeface="宋体" panose="02010600030101010101" pitchFamily="2" charset="-122"/>
              <a:cs typeface="?"/>
            </a:endParaRPr>
          </a:p>
        </p:txBody>
      </p:sp>
      <p:sp>
        <p:nvSpPr>
          <p:cNvPr id="3" name="左大括号 2"/>
          <p:cNvSpPr/>
          <p:nvPr/>
        </p:nvSpPr>
        <p:spPr>
          <a:xfrm>
            <a:off x="1820069" y="1503840"/>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5" name="左大括号 4"/>
          <p:cNvSpPr/>
          <p:nvPr/>
        </p:nvSpPr>
        <p:spPr>
          <a:xfrm>
            <a:off x="1820069" y="2470627"/>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6" name="左大括号 5"/>
          <p:cNvSpPr/>
          <p:nvPr/>
        </p:nvSpPr>
        <p:spPr>
          <a:xfrm>
            <a:off x="1854994" y="3437414"/>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9" name="文本框 8"/>
          <p:cNvSpPr txBox="1"/>
          <p:nvPr/>
        </p:nvSpPr>
        <p:spPr>
          <a:xfrm>
            <a:off x="4852194" y="787832"/>
            <a:ext cx="1815306" cy="3567836"/>
          </a:xfrm>
          <a:prstGeom prst="rect">
            <a:avLst/>
          </a:prstGeom>
          <a:noFill/>
        </p:spPr>
        <p:txBody>
          <a:bodyPr wrap="square">
            <a:spAutoFit/>
          </a:bodyPr>
          <a:lstStyle/>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抡</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抢</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贯</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惯</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悬</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恳</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p:txBody>
      </p:sp>
      <p:sp>
        <p:nvSpPr>
          <p:cNvPr id="10" name="左大括号 9"/>
          <p:cNvSpPr/>
          <p:nvPr/>
        </p:nvSpPr>
        <p:spPr>
          <a:xfrm>
            <a:off x="4658519" y="1554957"/>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11" name="左大括号 10"/>
          <p:cNvSpPr/>
          <p:nvPr/>
        </p:nvSpPr>
        <p:spPr>
          <a:xfrm>
            <a:off x="4658519" y="2521744"/>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12" name="左大括号 11"/>
          <p:cNvSpPr/>
          <p:nvPr/>
        </p:nvSpPr>
        <p:spPr>
          <a:xfrm>
            <a:off x="4693444" y="3488531"/>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8" name="文本框 7"/>
          <p:cNvSpPr txBox="1"/>
          <p:nvPr/>
        </p:nvSpPr>
        <p:spPr>
          <a:xfrm>
            <a:off x="2430469" y="1346315"/>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纪律</a:t>
            </a:r>
            <a:endParaRPr lang="zh-CN" altLang="en-US" sz="2200" dirty="0"/>
          </a:p>
        </p:txBody>
      </p:sp>
      <p:sp>
        <p:nvSpPr>
          <p:cNvPr id="13" name="文本框 12"/>
          <p:cNvSpPr txBox="1"/>
          <p:nvPr/>
        </p:nvSpPr>
        <p:spPr>
          <a:xfrm>
            <a:off x="2441390" y="1853371"/>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天津</a:t>
            </a:r>
            <a:endParaRPr lang="zh-CN" altLang="en-US" sz="2200" dirty="0"/>
          </a:p>
        </p:txBody>
      </p:sp>
      <p:sp>
        <p:nvSpPr>
          <p:cNvPr id="14" name="文本框 13"/>
          <p:cNvSpPr txBox="1"/>
          <p:nvPr/>
        </p:nvSpPr>
        <p:spPr>
          <a:xfrm>
            <a:off x="5290053" y="1378298"/>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抡拳</a:t>
            </a:r>
            <a:endParaRPr lang="zh-CN" altLang="en-US" sz="2200" dirty="0"/>
          </a:p>
        </p:txBody>
      </p:sp>
      <p:sp>
        <p:nvSpPr>
          <p:cNvPr id="15" name="文本框 14"/>
          <p:cNvSpPr txBox="1"/>
          <p:nvPr/>
        </p:nvSpPr>
        <p:spPr>
          <a:xfrm>
            <a:off x="5239732" y="1929497"/>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抢夺</a:t>
            </a:r>
            <a:endParaRPr lang="zh-CN" altLang="en-US" sz="2200" dirty="0"/>
          </a:p>
        </p:txBody>
      </p:sp>
      <p:sp>
        <p:nvSpPr>
          <p:cNvPr id="16" name="文本框 15"/>
          <p:cNvSpPr txBox="1"/>
          <p:nvPr/>
        </p:nvSpPr>
        <p:spPr>
          <a:xfrm>
            <a:off x="2441389" y="2357035"/>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渡江</a:t>
            </a:r>
            <a:endParaRPr lang="zh-CN" altLang="en-US" sz="2200" dirty="0"/>
          </a:p>
        </p:txBody>
      </p:sp>
      <p:sp>
        <p:nvSpPr>
          <p:cNvPr id="17" name="文本框 16"/>
          <p:cNvSpPr txBox="1"/>
          <p:nvPr/>
        </p:nvSpPr>
        <p:spPr>
          <a:xfrm>
            <a:off x="2441612" y="2833012"/>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温度</a:t>
            </a:r>
            <a:endParaRPr lang="zh-CN" altLang="en-US" sz="2200" dirty="0"/>
          </a:p>
        </p:txBody>
      </p:sp>
      <p:sp>
        <p:nvSpPr>
          <p:cNvPr id="18" name="文本框 17"/>
          <p:cNvSpPr txBox="1"/>
          <p:nvPr/>
        </p:nvSpPr>
        <p:spPr>
          <a:xfrm>
            <a:off x="5268641" y="2411846"/>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贯穿</a:t>
            </a:r>
            <a:endParaRPr lang="zh-CN" altLang="en-US" sz="2200" dirty="0"/>
          </a:p>
        </p:txBody>
      </p:sp>
      <p:sp>
        <p:nvSpPr>
          <p:cNvPr id="19" name="文本框 18"/>
          <p:cNvSpPr txBox="1"/>
          <p:nvPr/>
        </p:nvSpPr>
        <p:spPr>
          <a:xfrm>
            <a:off x="5268641" y="2896143"/>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习惯</a:t>
            </a:r>
            <a:endParaRPr lang="zh-CN" altLang="en-US" sz="2200" dirty="0"/>
          </a:p>
        </p:txBody>
      </p:sp>
      <p:sp>
        <p:nvSpPr>
          <p:cNvPr id="20" name="文本框 19"/>
          <p:cNvSpPr txBox="1"/>
          <p:nvPr/>
        </p:nvSpPr>
        <p:spPr>
          <a:xfrm>
            <a:off x="2430468" y="3363811"/>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日寇</a:t>
            </a:r>
            <a:endParaRPr lang="zh-CN" altLang="en-US" sz="2200" dirty="0"/>
          </a:p>
        </p:txBody>
      </p:sp>
      <p:sp>
        <p:nvSpPr>
          <p:cNvPr id="21" name="文本框 20"/>
          <p:cNvSpPr txBox="1"/>
          <p:nvPr/>
        </p:nvSpPr>
        <p:spPr>
          <a:xfrm>
            <a:off x="2426014" y="3878688"/>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冠军</a:t>
            </a:r>
            <a:endParaRPr lang="zh-CN" altLang="en-US" sz="2200" dirty="0"/>
          </a:p>
        </p:txBody>
      </p:sp>
      <p:sp>
        <p:nvSpPr>
          <p:cNvPr id="22" name="文本框 21"/>
          <p:cNvSpPr txBox="1"/>
          <p:nvPr/>
        </p:nvSpPr>
        <p:spPr>
          <a:xfrm>
            <a:off x="5261790" y="3410461"/>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悬崖</a:t>
            </a:r>
            <a:endParaRPr lang="zh-CN" altLang="en-US" sz="2200" dirty="0"/>
          </a:p>
        </p:txBody>
      </p:sp>
      <p:sp>
        <p:nvSpPr>
          <p:cNvPr id="23" name="文本框 22"/>
          <p:cNvSpPr txBox="1"/>
          <p:nvPr/>
        </p:nvSpPr>
        <p:spPr>
          <a:xfrm>
            <a:off x="5257009" y="3882530"/>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诚恳</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ppt_x"/>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additive="base">
                                        <p:cTn id="49" dur="500" fill="hold"/>
                                        <p:tgtEl>
                                          <p:spTgt spid="19"/>
                                        </p:tgtEl>
                                        <p:attrNameLst>
                                          <p:attrName>ppt_x</p:attrName>
                                        </p:attrNameLst>
                                      </p:cBhvr>
                                      <p:tavLst>
                                        <p:tav tm="0">
                                          <p:val>
                                            <p:strVal val="#ppt_x"/>
                                          </p:val>
                                        </p:tav>
                                        <p:tav tm="100000">
                                          <p:val>
                                            <p:strVal val="#ppt_x"/>
                                          </p:val>
                                        </p:tav>
                                      </p:tavLst>
                                    </p:anim>
                                    <p:anim calcmode="lin" valueType="num">
                                      <p:cBhvr additive="base">
                                        <p:cTn id="5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ppt_x"/>
                                          </p:val>
                                        </p:tav>
                                        <p:tav tm="100000">
                                          <p:val>
                                            <p:strVal val="#ppt_x"/>
                                          </p:val>
                                        </p:tav>
                                      </p:tavLst>
                                    </p:anim>
                                    <p:anim calcmode="lin" valueType="num">
                                      <p:cBhvr additive="base">
                                        <p:cTn id="6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ppt_x"/>
                                          </p:val>
                                        </p:tav>
                                        <p:tav tm="100000">
                                          <p:val>
                                            <p:strVal val="#ppt_x"/>
                                          </p:val>
                                        </p:tav>
                                      </p:tavLst>
                                    </p:anim>
                                    <p:anim calcmode="lin" valueType="num">
                                      <p:cBhvr additive="base">
                                        <p:cTn id="6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ppt_x"/>
                                          </p:val>
                                        </p:tav>
                                        <p:tav tm="100000">
                                          <p:val>
                                            <p:strVal val="#ppt_x"/>
                                          </p:val>
                                        </p:tav>
                                      </p:tavLst>
                                    </p:anim>
                                    <p:anim calcmode="lin" valueType="num">
                                      <p:cBhvr additive="base">
                                        <p:cTn id="7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4" grpId="0"/>
      <p:bldP spid="15" grpId="0"/>
      <p:bldP spid="16" grpId="0"/>
      <p:bldP spid="17" grpId="0"/>
      <p:bldP spid="18" grpId="0"/>
      <p:bldP spid="19" grpId="0"/>
      <p:bldP spid="20"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3899694" y="686709"/>
            <a:ext cx="1815306" cy="3567836"/>
          </a:xfrm>
          <a:prstGeom prst="rect">
            <a:avLst/>
          </a:prstGeom>
          <a:noFill/>
        </p:spPr>
        <p:txBody>
          <a:bodyPr wrap="square">
            <a:spAutoFit/>
          </a:bodyPr>
          <a:lstStyle/>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悦</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说</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宣</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喧</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制</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a:p>
            <a:pPr algn="just">
              <a:lnSpc>
                <a:spcPct val="150000"/>
              </a:lnSpc>
            </a:pPr>
            <a:r>
              <a:rPr lang="zh-CN" altLang="en-US" sz="2200" dirty="0">
                <a:latin typeface="宋体" panose="02010600030101010101" pitchFamily="2" charset="-122"/>
                <a:ea typeface="宋体" panose="02010600030101010101" pitchFamily="2" charset="-122"/>
                <a:cs typeface="?"/>
              </a:rPr>
              <a:t>刺</a:t>
            </a:r>
            <a:r>
              <a:rPr lang="en-US" altLang="zh-CN" sz="2200" dirty="0">
                <a:latin typeface="宋体" panose="02010600030101010101" pitchFamily="2" charset="-122"/>
                <a:ea typeface="宋体" panose="02010600030101010101" pitchFamily="2" charset="-122"/>
                <a:cs typeface="?"/>
              </a:rPr>
              <a:t>(    )</a:t>
            </a:r>
            <a:endParaRPr lang="en-US" altLang="zh-CN" sz="2200" dirty="0">
              <a:latin typeface="宋体" panose="02010600030101010101" pitchFamily="2" charset="-122"/>
              <a:ea typeface="宋体" panose="02010600030101010101" pitchFamily="2" charset="-122"/>
              <a:cs typeface="?"/>
            </a:endParaRPr>
          </a:p>
        </p:txBody>
      </p:sp>
      <p:sp>
        <p:nvSpPr>
          <p:cNvPr id="3" name="左大括号 2"/>
          <p:cNvSpPr/>
          <p:nvPr/>
        </p:nvSpPr>
        <p:spPr>
          <a:xfrm>
            <a:off x="3706019" y="1453834"/>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5" name="左大括号 4"/>
          <p:cNvSpPr/>
          <p:nvPr/>
        </p:nvSpPr>
        <p:spPr>
          <a:xfrm>
            <a:off x="3706019" y="2420621"/>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6" name="左大括号 5"/>
          <p:cNvSpPr/>
          <p:nvPr/>
        </p:nvSpPr>
        <p:spPr>
          <a:xfrm>
            <a:off x="3740944" y="3387408"/>
            <a:ext cx="158750"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2" name="文本框 1"/>
          <p:cNvSpPr txBox="1"/>
          <p:nvPr/>
        </p:nvSpPr>
        <p:spPr>
          <a:xfrm>
            <a:off x="4304695" y="1284375"/>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喜悦</a:t>
            </a:r>
            <a:endParaRPr lang="zh-CN" altLang="en-US" sz="2200" dirty="0"/>
          </a:p>
        </p:txBody>
      </p:sp>
      <p:sp>
        <p:nvSpPr>
          <p:cNvPr id="7" name="文本框 6"/>
          <p:cNvSpPr txBox="1"/>
          <p:nvPr/>
        </p:nvSpPr>
        <p:spPr>
          <a:xfrm>
            <a:off x="4321660" y="1817067"/>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说话</a:t>
            </a:r>
            <a:endParaRPr lang="zh-CN" altLang="en-US" sz="2200" dirty="0"/>
          </a:p>
        </p:txBody>
      </p:sp>
      <p:sp>
        <p:nvSpPr>
          <p:cNvPr id="8" name="文本框 7"/>
          <p:cNvSpPr txBox="1"/>
          <p:nvPr/>
        </p:nvSpPr>
        <p:spPr>
          <a:xfrm>
            <a:off x="4325660" y="2294844"/>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宣布</a:t>
            </a:r>
            <a:endParaRPr lang="zh-CN" altLang="en-US" sz="2200" dirty="0"/>
          </a:p>
        </p:txBody>
      </p:sp>
      <p:sp>
        <p:nvSpPr>
          <p:cNvPr id="9" name="文本框 8"/>
          <p:cNvSpPr txBox="1"/>
          <p:nvPr/>
        </p:nvSpPr>
        <p:spPr>
          <a:xfrm>
            <a:off x="4321660" y="2820362"/>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喧闹</a:t>
            </a:r>
            <a:endParaRPr lang="zh-CN" altLang="en-US" sz="2200" dirty="0"/>
          </a:p>
        </p:txBody>
      </p:sp>
      <p:sp>
        <p:nvSpPr>
          <p:cNvPr id="10" name="文本框 9"/>
          <p:cNvSpPr txBox="1"/>
          <p:nvPr/>
        </p:nvSpPr>
        <p:spPr>
          <a:xfrm>
            <a:off x="4304695" y="3322009"/>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制服</a:t>
            </a:r>
            <a:endParaRPr lang="zh-CN" altLang="en-US" sz="2200" dirty="0"/>
          </a:p>
        </p:txBody>
      </p:sp>
      <p:sp>
        <p:nvSpPr>
          <p:cNvPr id="11" name="文本框 10"/>
          <p:cNvSpPr txBox="1"/>
          <p:nvPr/>
        </p:nvSpPr>
        <p:spPr>
          <a:xfrm>
            <a:off x="4321660" y="3823706"/>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刺刀</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3193783" y="1241542"/>
            <a:ext cx="2515393" cy="3060005"/>
          </a:xfrm>
          <a:prstGeom prst="rect">
            <a:avLst/>
          </a:prstGeom>
          <a:noFill/>
        </p:spPr>
        <p:txBody>
          <a:bodyPr wrap="square">
            <a:spAutoFit/>
          </a:bodyPr>
          <a:lstStyle/>
          <a:p>
            <a:pPr algn="just">
              <a:lnSpc>
                <a:spcPct val="150000"/>
              </a:lnSpc>
            </a:pPr>
            <a:r>
              <a:rPr lang="zh-CN" altLang="en-US" sz="2200" b="1" dirty="0">
                <a:effectLst/>
                <a:latin typeface="宋体" panose="02010600030101010101" pitchFamily="2" charset="-122"/>
                <a:ea typeface="宋体" panose="02010600030101010101" pitchFamily="2" charset="-122"/>
                <a:cs typeface="?"/>
              </a:rPr>
              <a:t>五、多音字</a:t>
            </a:r>
            <a:endParaRPr lang="en-US" altLang="zh-CN" sz="2200" b="1" dirty="0">
              <a:effectLst/>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a:p>
            <a:pPr algn="just">
              <a:lnSpc>
                <a:spcPct val="150000"/>
              </a:lnSpc>
            </a:pPr>
            <a:endParaRPr lang="en-US" altLang="zh-CN" sz="2200" dirty="0">
              <a:latin typeface="宋体" panose="02010600030101010101" pitchFamily="2" charset="-122"/>
              <a:ea typeface="宋体" panose="02010600030101010101" pitchFamily="2" charset="-122"/>
              <a:cs typeface="?"/>
            </a:endParaRPr>
          </a:p>
        </p:txBody>
      </p:sp>
      <p:sp>
        <p:nvSpPr>
          <p:cNvPr id="3" name="左大括号 2"/>
          <p:cNvSpPr/>
          <p:nvPr/>
        </p:nvSpPr>
        <p:spPr>
          <a:xfrm>
            <a:off x="3139176" y="1983873"/>
            <a:ext cx="133915" cy="947314"/>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5" name="左大括号 4"/>
          <p:cNvSpPr/>
          <p:nvPr/>
        </p:nvSpPr>
        <p:spPr>
          <a:xfrm>
            <a:off x="3165266" y="3346810"/>
            <a:ext cx="89277" cy="744538"/>
          </a:xfrm>
          <a:prstGeom prst="leftBrace">
            <a:avLst/>
          </a:prstGeom>
          <a:ln w="19050">
            <a:solidFill>
              <a:schemeClr val="tx1"/>
            </a:solidFill>
          </a:ln>
          <a:effectLst/>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457200" rtl="0" eaLnBrk="1" fontAlgn="base"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endParaRPr>
          </a:p>
        </p:txBody>
      </p:sp>
      <p:sp>
        <p:nvSpPr>
          <p:cNvPr id="7" name="文本框 6"/>
          <p:cNvSpPr txBox="1"/>
          <p:nvPr/>
        </p:nvSpPr>
        <p:spPr>
          <a:xfrm>
            <a:off x="2550715" y="2157774"/>
            <a:ext cx="220962" cy="430887"/>
          </a:xfrm>
          <a:prstGeom prst="rect">
            <a:avLst/>
          </a:prstGeom>
          <a:noFill/>
        </p:spPr>
        <p:txBody>
          <a:bodyPr wrap="square">
            <a:spAutoFit/>
          </a:bodyPr>
          <a:lstStyle/>
          <a:p>
            <a:r>
              <a:rPr lang="zh-CN" altLang="en-US" sz="2200">
                <a:latin typeface="宋体" panose="02010600030101010101" pitchFamily="2" charset="-122"/>
                <a:ea typeface="宋体" panose="02010600030101010101" pitchFamily="2" charset="-122"/>
              </a:rPr>
              <a:t>蒙</a:t>
            </a:r>
            <a:endParaRPr lang="zh-CN" altLang="en-US" sz="2200" dirty="0">
              <a:latin typeface="宋体" panose="02010600030101010101" pitchFamily="2" charset="-122"/>
              <a:ea typeface="宋体" panose="02010600030101010101" pitchFamily="2" charset="-122"/>
            </a:endParaRPr>
          </a:p>
        </p:txBody>
      </p:sp>
      <p:sp>
        <p:nvSpPr>
          <p:cNvPr id="8" name="文本框 7"/>
          <p:cNvSpPr txBox="1"/>
          <p:nvPr/>
        </p:nvSpPr>
        <p:spPr>
          <a:xfrm>
            <a:off x="2586336" y="3503635"/>
            <a:ext cx="277207" cy="430887"/>
          </a:xfrm>
          <a:prstGeom prst="rect">
            <a:avLst/>
          </a:prstGeom>
          <a:noFill/>
        </p:spPr>
        <p:txBody>
          <a:bodyPr wrap="square">
            <a:spAutoFit/>
          </a:bodyPr>
          <a:lstStyle/>
          <a:p>
            <a:r>
              <a:rPr lang="zh-CN" altLang="en-US" sz="2200" dirty="0">
                <a:latin typeface="宋体" panose="02010600030101010101" pitchFamily="2" charset="-122"/>
                <a:ea typeface="宋体" panose="02010600030101010101" pitchFamily="2" charset="-122"/>
                <a:cs typeface="?"/>
              </a:rPr>
              <a:t>弹</a:t>
            </a:r>
            <a:endParaRPr lang="zh-CN" altLang="en-US" sz="2200" dirty="0">
              <a:latin typeface="宋体" panose="02010600030101010101" pitchFamily="2" charset="-122"/>
              <a:ea typeface="宋体" panose="02010600030101010101" pitchFamily="2" charset="-122"/>
            </a:endParaRPr>
          </a:p>
        </p:txBody>
      </p:sp>
      <p:sp>
        <p:nvSpPr>
          <p:cNvPr id="2" name="文本框 1"/>
          <p:cNvSpPr txBox="1"/>
          <p:nvPr/>
        </p:nvSpPr>
        <p:spPr>
          <a:xfrm>
            <a:off x="3209904" y="1785742"/>
            <a:ext cx="1595309" cy="430887"/>
          </a:xfrm>
          <a:prstGeom prst="rect">
            <a:avLst/>
          </a:prstGeom>
          <a:noFill/>
        </p:spPr>
        <p:txBody>
          <a:bodyPr wrap="none" rtlCol="0">
            <a:spAutoFit/>
          </a:bodyPr>
          <a:lstStyle/>
          <a:p>
            <a:r>
              <a:rPr lang="en-US" altLang="zh-CN" sz="2200" dirty="0" err="1">
                <a:latin typeface="宋体" panose="02010600030101010101" pitchFamily="2" charset="-122"/>
                <a:ea typeface="宋体" panose="02010600030101010101" pitchFamily="2" charset="-122"/>
                <a:cs typeface="?"/>
              </a:rPr>
              <a:t>mēng</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蒙骗</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9" name="文本框 8"/>
          <p:cNvSpPr txBox="1"/>
          <p:nvPr/>
        </p:nvSpPr>
        <p:spPr>
          <a:xfrm>
            <a:off x="3231719" y="2082865"/>
            <a:ext cx="1595309"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méng</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启蒙</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10" name="文本框 9"/>
          <p:cNvSpPr txBox="1"/>
          <p:nvPr/>
        </p:nvSpPr>
        <p:spPr>
          <a:xfrm>
            <a:off x="3239519" y="2511121"/>
            <a:ext cx="1595309"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měng</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蒙古</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11" name="文本框 10"/>
          <p:cNvSpPr txBox="1"/>
          <p:nvPr/>
        </p:nvSpPr>
        <p:spPr>
          <a:xfrm>
            <a:off x="3239519" y="3143197"/>
            <a:ext cx="1454244"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dàn</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子弹</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
        <p:nvSpPr>
          <p:cNvPr id="12" name="文本框 11"/>
          <p:cNvSpPr txBox="1"/>
          <p:nvPr/>
        </p:nvSpPr>
        <p:spPr>
          <a:xfrm>
            <a:off x="3231719" y="3631335"/>
            <a:ext cx="1454244" cy="520848"/>
          </a:xfrm>
          <a:prstGeom prst="rect">
            <a:avLst/>
          </a:prstGeom>
          <a:noFill/>
        </p:spPr>
        <p:txBody>
          <a:bodyPr wrap="none" rtlCol="0">
            <a:spAutoFit/>
          </a:bodyPr>
          <a:lstStyle/>
          <a:p>
            <a:pPr algn="just">
              <a:lnSpc>
                <a:spcPct val="150000"/>
              </a:lnSpc>
            </a:pPr>
            <a:r>
              <a:rPr lang="en-US" altLang="zh-CN" sz="2200" dirty="0" err="1">
                <a:latin typeface="宋体" panose="02010600030101010101" pitchFamily="2" charset="-122"/>
                <a:ea typeface="宋体" panose="02010600030101010101" pitchFamily="2" charset="-122"/>
                <a:cs typeface="?"/>
              </a:rPr>
              <a:t>tán</a:t>
            </a:r>
            <a:r>
              <a:rPr lang="en-US" altLang="zh-CN" sz="2200" dirty="0">
                <a:latin typeface="宋体" panose="02010600030101010101" pitchFamily="2" charset="-122"/>
                <a:ea typeface="宋体" panose="02010600030101010101" pitchFamily="2" charset="-122"/>
                <a:cs typeface="?"/>
              </a:rPr>
              <a:t>(</a:t>
            </a:r>
            <a:r>
              <a:rPr lang="zh-CN" altLang="en-US" sz="2200" dirty="0">
                <a:latin typeface="宋体" panose="02010600030101010101" pitchFamily="2" charset="-122"/>
                <a:ea typeface="宋体" panose="02010600030101010101" pitchFamily="2" charset="-122"/>
                <a:cs typeface="?"/>
              </a:rPr>
              <a:t>弹琴</a:t>
            </a:r>
            <a:r>
              <a:rPr lang="en-US" altLang="zh-CN" sz="2200" dirty="0">
                <a:latin typeface="宋体" panose="02010600030101010101" pitchFamily="2" charset="-122"/>
                <a:ea typeface="宋体" panose="02010600030101010101" pitchFamily="2" charset="-122"/>
                <a:cs typeface="?"/>
              </a:rPr>
              <a:t>)</a:t>
            </a:r>
            <a:endParaRPr lang="en-US" altLang="zh-CN" sz="2200" dirty="0">
              <a:latin typeface="宋体" panose="02010600030101010101" pitchFamily="2" charset="-122"/>
              <a:ea typeface="宋体" panose="02010600030101010101" pitchFamily="2" charset="-122"/>
              <a:cs typefac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371475" y="703193"/>
            <a:ext cx="8301038" cy="3737113"/>
          </a:xfrm>
          <a:prstGeom prst="rect">
            <a:avLst/>
          </a:prstGeom>
          <a:noFill/>
        </p:spPr>
        <p:txBody>
          <a:bodyPr wrap="square">
            <a:spAutoFit/>
          </a:bodyPr>
          <a:lstStyle/>
          <a:p>
            <a:pPr algn="just">
              <a:lnSpc>
                <a:spcPct val="200000"/>
              </a:lnSpc>
            </a:pPr>
            <a:r>
              <a:rPr lang="zh-CN" altLang="en-US" sz="2200" b="1" dirty="0">
                <a:effectLst/>
                <a:latin typeface="宋体" panose="02010600030101010101" pitchFamily="2" charset="-122"/>
                <a:ea typeface="宋体" panose="02010600030101010101" pitchFamily="2" charset="-122"/>
                <a:cs typeface="?"/>
              </a:rPr>
              <a:t>六、近义词</a:t>
            </a:r>
            <a:endParaRPr lang="zh-CN" altLang="en-US" sz="2200" b="1"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逶迤</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蜿蜒  云崖</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山崖  磅礴</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恢弘  沉着</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从容  攀登</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攀爬 </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屹立</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挺立  豪迈</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豪放  掩护</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保护  擎着</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举着  诞生</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出生 </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瞻仰</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拜谒  雄伟</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宏伟  挺立</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矗立  汇集</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汇聚 </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斩钉截铁</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当机立断      粉身碎骨</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肝脑涂地 </a:t>
            </a:r>
            <a:endParaRPr lang="en-US" altLang="zh-CN"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惊天动地</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震天撼地      排山倒海</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翻江倒海 </a:t>
            </a:r>
            <a:endParaRPr lang="en-US" altLang="zh-CN"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徐徐上升</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冉冉上升</a:t>
            </a:r>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567929" y="152228"/>
            <a:ext cx="8368904" cy="4710457"/>
          </a:xfrm>
          <a:prstGeom prst="rect">
            <a:avLst/>
          </a:prstGeom>
          <a:noFill/>
        </p:spPr>
        <p:txBody>
          <a:bodyPr wrap="square">
            <a:spAutoFit/>
          </a:bodyPr>
          <a:lstStyle/>
          <a:p>
            <a:pPr algn="just">
              <a:lnSpc>
                <a:spcPct val="200000"/>
              </a:lnSpc>
            </a:pPr>
            <a:r>
              <a:rPr lang="zh-CN" altLang="en-US" sz="2200" b="1" dirty="0">
                <a:effectLst/>
                <a:latin typeface="宋体" panose="02010600030101010101" pitchFamily="2" charset="-122"/>
                <a:ea typeface="宋体" panose="02010600030101010101" pitchFamily="2" charset="-122"/>
                <a:cs typeface="?"/>
              </a:rPr>
              <a:t>七、反义词</a:t>
            </a:r>
            <a:endParaRPr lang="zh-CN" altLang="en-US" sz="2200" b="1"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等闲</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不凡    逶迤</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笔直    崎岖</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平坦    屹立</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坍塌</a:t>
            </a:r>
            <a:endParaRPr lang="en-US" altLang="zh-CN" sz="2200"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开始</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结束    擎着</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放下    诞生</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逝世    庄严</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轻浮</a:t>
            </a:r>
            <a:endParaRPr lang="en-US" altLang="zh-CN" sz="2200"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陆续</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中断    肃静</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嘈杂 </a:t>
            </a:r>
            <a:endParaRPr lang="zh-CN" altLang="en-US" sz="2200"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斩钉截铁</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拖泥带水          粉身碎骨</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完好无损</a:t>
            </a:r>
            <a:endParaRPr lang="en-US" altLang="zh-CN" sz="2200"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昂首挺胸</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垂头丧气          惊天动地</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风平浪静</a:t>
            </a:r>
            <a:endParaRPr lang="en-US" altLang="zh-CN" sz="2200" dirty="0">
              <a:effectLst/>
              <a:latin typeface="宋体" panose="02010600030101010101" pitchFamily="2" charset="-122"/>
              <a:ea typeface="宋体" panose="02010600030101010101" pitchFamily="2" charset="-122"/>
              <a:cs typeface="?"/>
            </a:endParaRPr>
          </a:p>
          <a:p>
            <a:pPr algn="just">
              <a:lnSpc>
                <a:spcPct val="200000"/>
              </a:lnSpc>
            </a:pPr>
            <a:r>
              <a:rPr lang="zh-CN" altLang="en-US" sz="2200" dirty="0">
                <a:effectLst/>
                <a:latin typeface="宋体" panose="02010600030101010101" pitchFamily="2" charset="-122"/>
                <a:ea typeface="宋体" panose="02010600030101010101" pitchFamily="2" charset="-122"/>
                <a:cs typeface="?"/>
              </a:rPr>
              <a:t>排山倒海</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风平浪静</a:t>
            </a:r>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275034" y="533916"/>
            <a:ext cx="8593932" cy="4075668"/>
          </a:xfrm>
          <a:prstGeom prst="rect">
            <a:avLst/>
          </a:prstGeom>
          <a:noFill/>
        </p:spPr>
        <p:txBody>
          <a:bodyPr wrap="square">
            <a:spAutoFit/>
          </a:bodyPr>
          <a:lstStyle/>
          <a:p>
            <a:pPr algn="just">
              <a:lnSpc>
                <a:spcPct val="150000"/>
              </a:lnSpc>
            </a:pPr>
            <a:r>
              <a:rPr lang="zh-CN" altLang="en-US" sz="2200" b="1" dirty="0">
                <a:latin typeface="宋体" panose="02010600030101010101" pitchFamily="2" charset="-122"/>
                <a:ea typeface="宋体" panose="02010600030101010101" pitchFamily="2" charset="-122"/>
                <a:cs typeface="?"/>
              </a:rPr>
              <a:t>八</a:t>
            </a:r>
            <a:r>
              <a:rPr lang="zh-CN" altLang="en-US" sz="2200" b="1" dirty="0">
                <a:effectLst/>
                <a:latin typeface="宋体" panose="02010600030101010101" pitchFamily="2" charset="-122"/>
                <a:ea typeface="宋体" panose="02010600030101010101" pitchFamily="2" charset="-122"/>
                <a:cs typeface="?"/>
              </a:rPr>
              <a:t>、词语搭配</a:t>
            </a:r>
            <a:endParaRPr lang="zh-CN" altLang="en-US" sz="2200" b="1"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  ）细浪    （  ）泥丸     云崖（  ）       铁索（  ）</a:t>
            </a:r>
            <a:endParaRPr lang="en-US" altLang="zh-CN"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 五岭（    ）  乌蒙（    ）  （   ）的地形 （   ）的山路 （    ）的喜悦         （        ）的口号声</a:t>
            </a:r>
            <a:endParaRPr lang="en-US" altLang="zh-CN"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        ）的声音     （    ）的宣告</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    ）的帽子         （    ）的声音     （    ）的国旗 </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      ）的掌声       （      ）的语调   （        ）的掌声</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        ）的炮       （        ）的灯火 </a:t>
            </a:r>
            <a:endParaRPr lang="zh-CN" altLang="en-US" sz="2200" dirty="0">
              <a:effectLst/>
              <a:latin typeface="宋体" panose="02010600030101010101" pitchFamily="2" charset="-122"/>
              <a:ea typeface="宋体" panose="02010600030101010101" pitchFamily="2" charset="-122"/>
              <a:cs typeface="?"/>
            </a:endParaRPr>
          </a:p>
        </p:txBody>
      </p:sp>
      <p:sp>
        <p:nvSpPr>
          <p:cNvPr id="2" name="文本框 1"/>
          <p:cNvSpPr txBox="1"/>
          <p:nvPr/>
        </p:nvSpPr>
        <p:spPr>
          <a:xfrm>
            <a:off x="562708" y="1129247"/>
            <a:ext cx="466794" cy="430887"/>
          </a:xfrm>
          <a:prstGeom prst="rect">
            <a:avLst/>
          </a:prstGeom>
          <a:noFill/>
        </p:spPr>
        <p:txBody>
          <a:bodyPr wrap="none" rtlCol="0">
            <a:spAutoFit/>
          </a:bodyPr>
          <a:lstStyle/>
          <a:p>
            <a:r>
              <a:rPr lang="zh-CN" altLang="en-US" sz="2200" dirty="0">
                <a:effectLst/>
                <a:latin typeface="宋体" panose="02010600030101010101" pitchFamily="2" charset="-122"/>
                <a:ea typeface="宋体" panose="02010600030101010101" pitchFamily="2" charset="-122"/>
                <a:cs typeface="?"/>
              </a:rPr>
              <a:t>腾</a:t>
            </a:r>
            <a:endParaRPr lang="zh-CN" altLang="en-US" sz="2200" dirty="0"/>
          </a:p>
        </p:txBody>
      </p:sp>
      <p:sp>
        <p:nvSpPr>
          <p:cNvPr id="5" name="文本框 4"/>
          <p:cNvSpPr txBox="1"/>
          <p:nvPr/>
        </p:nvSpPr>
        <p:spPr>
          <a:xfrm>
            <a:off x="2474763" y="1146430"/>
            <a:ext cx="466794"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走</a:t>
            </a:r>
            <a:endParaRPr lang="zh-CN" altLang="en-US" sz="2200" dirty="0"/>
          </a:p>
        </p:txBody>
      </p:sp>
      <p:sp>
        <p:nvSpPr>
          <p:cNvPr id="6" name="文本框 5"/>
          <p:cNvSpPr txBox="1"/>
          <p:nvPr/>
        </p:nvSpPr>
        <p:spPr>
          <a:xfrm>
            <a:off x="5169369" y="1181069"/>
            <a:ext cx="466794"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暖</a:t>
            </a:r>
            <a:endParaRPr lang="zh-CN" altLang="en-US" sz="2200" dirty="0"/>
          </a:p>
        </p:txBody>
      </p:sp>
      <p:sp>
        <p:nvSpPr>
          <p:cNvPr id="7" name="文本框 6"/>
          <p:cNvSpPr txBox="1"/>
          <p:nvPr/>
        </p:nvSpPr>
        <p:spPr>
          <a:xfrm>
            <a:off x="7523707" y="1181068"/>
            <a:ext cx="466794"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寒</a:t>
            </a:r>
            <a:endParaRPr lang="zh-CN" altLang="en-US" sz="2200" dirty="0"/>
          </a:p>
        </p:txBody>
      </p:sp>
      <p:sp>
        <p:nvSpPr>
          <p:cNvPr id="8" name="文本框 7"/>
          <p:cNvSpPr txBox="1"/>
          <p:nvPr/>
        </p:nvSpPr>
        <p:spPr>
          <a:xfrm>
            <a:off x="1295461" y="1688123"/>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逶迤</a:t>
            </a:r>
            <a:endParaRPr lang="zh-CN" altLang="en-US" sz="2200" dirty="0"/>
          </a:p>
        </p:txBody>
      </p:sp>
      <p:sp>
        <p:nvSpPr>
          <p:cNvPr id="9" name="文本框 8"/>
          <p:cNvSpPr txBox="1"/>
          <p:nvPr/>
        </p:nvSpPr>
        <p:spPr>
          <a:xfrm>
            <a:off x="3442425" y="1685482"/>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磅礴</a:t>
            </a:r>
            <a:endParaRPr lang="zh-CN" altLang="en-US" sz="2200" dirty="0"/>
          </a:p>
        </p:txBody>
      </p:sp>
      <p:sp>
        <p:nvSpPr>
          <p:cNvPr id="10" name="文本框 9"/>
          <p:cNvSpPr txBox="1"/>
          <p:nvPr/>
        </p:nvSpPr>
        <p:spPr>
          <a:xfrm>
            <a:off x="4928749" y="1685483"/>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险要</a:t>
            </a:r>
            <a:endParaRPr lang="zh-CN" altLang="en-US" sz="2200" dirty="0"/>
          </a:p>
        </p:txBody>
      </p:sp>
      <p:sp>
        <p:nvSpPr>
          <p:cNvPr id="11" name="文本框 10"/>
          <p:cNvSpPr txBox="1"/>
          <p:nvPr/>
        </p:nvSpPr>
        <p:spPr>
          <a:xfrm>
            <a:off x="7008181" y="1685483"/>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崎岖</a:t>
            </a:r>
            <a:endParaRPr lang="zh-CN" altLang="en-US" sz="2200" dirty="0"/>
          </a:p>
        </p:txBody>
      </p:sp>
      <p:sp>
        <p:nvSpPr>
          <p:cNvPr id="12" name="文本框 11"/>
          <p:cNvSpPr txBox="1"/>
          <p:nvPr/>
        </p:nvSpPr>
        <p:spPr>
          <a:xfrm>
            <a:off x="546538" y="2184485"/>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胜利</a:t>
            </a:r>
            <a:endParaRPr lang="zh-CN" altLang="en-US" sz="2200" dirty="0"/>
          </a:p>
        </p:txBody>
      </p:sp>
      <p:sp>
        <p:nvSpPr>
          <p:cNvPr id="13" name="文本框 12"/>
          <p:cNvSpPr txBox="1"/>
          <p:nvPr/>
        </p:nvSpPr>
        <p:spPr>
          <a:xfrm>
            <a:off x="3784786" y="2160580"/>
            <a:ext cx="1313180"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壮烈豪迈</a:t>
            </a:r>
            <a:endParaRPr lang="zh-CN" altLang="en-US" sz="2200" dirty="0"/>
          </a:p>
        </p:txBody>
      </p:sp>
      <p:sp>
        <p:nvSpPr>
          <p:cNvPr id="14" name="文本框 13"/>
          <p:cNvSpPr txBox="1"/>
          <p:nvPr/>
        </p:nvSpPr>
        <p:spPr>
          <a:xfrm>
            <a:off x="562708" y="2678128"/>
            <a:ext cx="1313180"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坚强不屈</a:t>
            </a:r>
            <a:endParaRPr lang="zh-CN" altLang="en-US" sz="2200" dirty="0"/>
          </a:p>
        </p:txBody>
      </p:sp>
      <p:sp>
        <p:nvSpPr>
          <p:cNvPr id="15" name="文本框 14"/>
          <p:cNvSpPr txBox="1"/>
          <p:nvPr/>
        </p:nvSpPr>
        <p:spPr>
          <a:xfrm>
            <a:off x="3784786" y="2670133"/>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庄严</a:t>
            </a:r>
            <a:endParaRPr lang="zh-CN" altLang="en-US" sz="2200" dirty="0"/>
          </a:p>
        </p:txBody>
      </p:sp>
      <p:sp>
        <p:nvSpPr>
          <p:cNvPr id="16" name="文本框 15"/>
          <p:cNvSpPr txBox="1"/>
          <p:nvPr/>
        </p:nvSpPr>
        <p:spPr>
          <a:xfrm>
            <a:off x="546537" y="3148853"/>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雪白</a:t>
            </a:r>
            <a:endParaRPr lang="zh-CN" altLang="en-US" sz="2200" dirty="0"/>
          </a:p>
        </p:txBody>
      </p:sp>
      <p:sp>
        <p:nvSpPr>
          <p:cNvPr id="17" name="文本框 16"/>
          <p:cNvSpPr txBox="1"/>
          <p:nvPr/>
        </p:nvSpPr>
        <p:spPr>
          <a:xfrm>
            <a:off x="3786563" y="3174548"/>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雄伟</a:t>
            </a:r>
            <a:endParaRPr lang="zh-CN" altLang="en-US" sz="2200" dirty="0"/>
          </a:p>
        </p:txBody>
      </p:sp>
      <p:sp>
        <p:nvSpPr>
          <p:cNvPr id="18" name="文本框 17"/>
          <p:cNvSpPr txBox="1"/>
          <p:nvPr/>
        </p:nvSpPr>
        <p:spPr>
          <a:xfrm>
            <a:off x="6471241" y="3175900"/>
            <a:ext cx="748923"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鲜红</a:t>
            </a:r>
            <a:endParaRPr lang="zh-CN" altLang="en-US" sz="2200" dirty="0"/>
          </a:p>
        </p:txBody>
      </p:sp>
      <p:sp>
        <p:nvSpPr>
          <p:cNvPr id="19" name="文本框 18"/>
          <p:cNvSpPr txBox="1"/>
          <p:nvPr/>
        </p:nvSpPr>
        <p:spPr>
          <a:xfrm>
            <a:off x="567224" y="3663774"/>
            <a:ext cx="1031051"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雷鸣般</a:t>
            </a:r>
            <a:endParaRPr lang="zh-CN" altLang="en-US" sz="2200" dirty="0"/>
          </a:p>
        </p:txBody>
      </p:sp>
      <p:sp>
        <p:nvSpPr>
          <p:cNvPr id="20" name="文本框 19"/>
          <p:cNvSpPr txBox="1"/>
          <p:nvPr/>
        </p:nvSpPr>
        <p:spPr>
          <a:xfrm>
            <a:off x="3784786" y="3651682"/>
            <a:ext cx="1031051"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强有力</a:t>
            </a:r>
            <a:endParaRPr lang="zh-CN" altLang="en-US" sz="2200" dirty="0"/>
          </a:p>
        </p:txBody>
      </p:sp>
      <p:sp>
        <p:nvSpPr>
          <p:cNvPr id="21" name="文本框 20"/>
          <p:cNvSpPr txBox="1"/>
          <p:nvPr/>
        </p:nvSpPr>
        <p:spPr>
          <a:xfrm>
            <a:off x="6443924" y="3677298"/>
            <a:ext cx="1313180"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排山倒海</a:t>
            </a:r>
            <a:endParaRPr lang="zh-CN" altLang="en-US" sz="2200" dirty="0"/>
          </a:p>
        </p:txBody>
      </p:sp>
      <p:sp>
        <p:nvSpPr>
          <p:cNvPr id="22" name="文本框 21"/>
          <p:cNvSpPr txBox="1"/>
          <p:nvPr/>
        </p:nvSpPr>
        <p:spPr>
          <a:xfrm>
            <a:off x="532916" y="4151681"/>
            <a:ext cx="1313180"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各式各样</a:t>
            </a:r>
            <a:endParaRPr lang="zh-CN" altLang="en-US" sz="2200" dirty="0"/>
          </a:p>
        </p:txBody>
      </p:sp>
      <p:sp>
        <p:nvSpPr>
          <p:cNvPr id="23" name="文本框 22"/>
          <p:cNvSpPr txBox="1"/>
          <p:nvPr/>
        </p:nvSpPr>
        <p:spPr>
          <a:xfrm>
            <a:off x="3784786" y="4161235"/>
            <a:ext cx="1313180" cy="430887"/>
          </a:xfrm>
          <a:prstGeom prst="rect">
            <a:avLst/>
          </a:prstGeom>
          <a:noFill/>
        </p:spPr>
        <p:txBody>
          <a:bodyPr wrap="none" rtlCol="0">
            <a:spAutoFit/>
          </a:bodyPr>
          <a:lstStyle/>
          <a:p>
            <a:r>
              <a:rPr lang="zh-CN" altLang="en-US" sz="2200" dirty="0">
                <a:latin typeface="宋体" panose="02010600030101010101" pitchFamily="2" charset="-122"/>
                <a:ea typeface="宋体" panose="02010600030101010101" pitchFamily="2" charset="-122"/>
                <a:cs typeface="?"/>
              </a:rPr>
              <a:t>千千万万</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ppt_x"/>
                                          </p:val>
                                        </p:tav>
                                        <p:tav tm="100000">
                                          <p:val>
                                            <p:strVal val="#ppt_x"/>
                                          </p:val>
                                        </p:tav>
                                      </p:tavLst>
                                    </p:anim>
                                    <p:anim calcmode="lin" valueType="num">
                                      <p:cBhvr additive="base">
                                        <p:cTn id="5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additive="base">
                                        <p:cTn id="67" dur="500" fill="hold"/>
                                        <p:tgtEl>
                                          <p:spTgt spid="14"/>
                                        </p:tgtEl>
                                        <p:attrNameLst>
                                          <p:attrName>ppt_x</p:attrName>
                                        </p:attrNameLst>
                                      </p:cBhvr>
                                      <p:tavLst>
                                        <p:tav tm="0">
                                          <p:val>
                                            <p:strVal val="#ppt_x"/>
                                          </p:val>
                                        </p:tav>
                                        <p:tav tm="100000">
                                          <p:val>
                                            <p:strVal val="#ppt_x"/>
                                          </p:val>
                                        </p:tav>
                                      </p:tavLst>
                                    </p:anim>
                                    <p:anim calcmode="lin" valueType="num">
                                      <p:cBhvr additive="base">
                                        <p:cTn id="6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ppt_x"/>
                                          </p:val>
                                        </p:tav>
                                        <p:tav tm="100000">
                                          <p:val>
                                            <p:strVal val="#ppt_x"/>
                                          </p:val>
                                        </p:tav>
                                      </p:tavLst>
                                    </p:anim>
                                    <p:anim calcmode="lin" valueType="num">
                                      <p:cBhvr additive="base">
                                        <p:cTn id="7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additive="base">
                                        <p:cTn id="79" dur="500" fill="hold"/>
                                        <p:tgtEl>
                                          <p:spTgt spid="16"/>
                                        </p:tgtEl>
                                        <p:attrNameLst>
                                          <p:attrName>ppt_x</p:attrName>
                                        </p:attrNameLst>
                                      </p:cBhvr>
                                      <p:tavLst>
                                        <p:tav tm="0">
                                          <p:val>
                                            <p:strVal val="#ppt_x"/>
                                          </p:val>
                                        </p:tav>
                                        <p:tav tm="100000">
                                          <p:val>
                                            <p:strVal val="#ppt_x"/>
                                          </p:val>
                                        </p:tav>
                                      </p:tavLst>
                                    </p:anim>
                                    <p:anim calcmode="lin" valueType="num">
                                      <p:cBhvr additive="base">
                                        <p:cTn id="8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7"/>
                                        </p:tgtEl>
                                        <p:attrNameLst>
                                          <p:attrName>style.visibility</p:attrName>
                                        </p:attrNameLst>
                                      </p:cBhvr>
                                      <p:to>
                                        <p:strVal val="visible"/>
                                      </p:to>
                                    </p:set>
                                    <p:anim calcmode="lin" valueType="num">
                                      <p:cBhvr additive="base">
                                        <p:cTn id="85" dur="500" fill="hold"/>
                                        <p:tgtEl>
                                          <p:spTgt spid="17"/>
                                        </p:tgtEl>
                                        <p:attrNameLst>
                                          <p:attrName>ppt_x</p:attrName>
                                        </p:attrNameLst>
                                      </p:cBhvr>
                                      <p:tavLst>
                                        <p:tav tm="0">
                                          <p:val>
                                            <p:strVal val="#ppt_x"/>
                                          </p:val>
                                        </p:tav>
                                        <p:tav tm="100000">
                                          <p:val>
                                            <p:strVal val="#ppt_x"/>
                                          </p:val>
                                        </p:tav>
                                      </p:tavLst>
                                    </p:anim>
                                    <p:anim calcmode="lin" valueType="num">
                                      <p:cBhvr additive="base">
                                        <p:cTn id="8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500" fill="hold"/>
                                        <p:tgtEl>
                                          <p:spTgt spid="18"/>
                                        </p:tgtEl>
                                        <p:attrNameLst>
                                          <p:attrName>ppt_x</p:attrName>
                                        </p:attrNameLst>
                                      </p:cBhvr>
                                      <p:tavLst>
                                        <p:tav tm="0">
                                          <p:val>
                                            <p:strVal val="#ppt_x"/>
                                          </p:val>
                                        </p:tav>
                                        <p:tav tm="100000">
                                          <p:val>
                                            <p:strVal val="#ppt_x"/>
                                          </p:val>
                                        </p:tav>
                                      </p:tavLst>
                                    </p:anim>
                                    <p:anim calcmode="lin" valueType="num">
                                      <p:cBhvr additive="base">
                                        <p:cTn id="9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additive="base">
                                        <p:cTn id="97" dur="500" fill="hold"/>
                                        <p:tgtEl>
                                          <p:spTgt spid="19"/>
                                        </p:tgtEl>
                                        <p:attrNameLst>
                                          <p:attrName>ppt_x</p:attrName>
                                        </p:attrNameLst>
                                      </p:cBhvr>
                                      <p:tavLst>
                                        <p:tav tm="0">
                                          <p:val>
                                            <p:strVal val="#ppt_x"/>
                                          </p:val>
                                        </p:tav>
                                        <p:tav tm="100000">
                                          <p:val>
                                            <p:strVal val="#ppt_x"/>
                                          </p:val>
                                        </p:tav>
                                      </p:tavLst>
                                    </p:anim>
                                    <p:anim calcmode="lin" valueType="num">
                                      <p:cBhvr additive="base">
                                        <p:cTn id="9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additive="base">
                                        <p:cTn id="103" dur="500" fill="hold"/>
                                        <p:tgtEl>
                                          <p:spTgt spid="20"/>
                                        </p:tgtEl>
                                        <p:attrNameLst>
                                          <p:attrName>ppt_x</p:attrName>
                                        </p:attrNameLst>
                                      </p:cBhvr>
                                      <p:tavLst>
                                        <p:tav tm="0">
                                          <p:val>
                                            <p:strVal val="#ppt_x"/>
                                          </p:val>
                                        </p:tav>
                                        <p:tav tm="100000">
                                          <p:val>
                                            <p:strVal val="#ppt_x"/>
                                          </p:val>
                                        </p:tav>
                                      </p:tavLst>
                                    </p:anim>
                                    <p:anim calcmode="lin" valueType="num">
                                      <p:cBhvr additive="base">
                                        <p:cTn id="10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21"/>
                                        </p:tgtEl>
                                        <p:attrNameLst>
                                          <p:attrName>style.visibility</p:attrName>
                                        </p:attrNameLst>
                                      </p:cBhvr>
                                      <p:to>
                                        <p:strVal val="visible"/>
                                      </p:to>
                                    </p:set>
                                    <p:anim calcmode="lin" valueType="num">
                                      <p:cBhvr additive="base">
                                        <p:cTn id="109" dur="500" fill="hold"/>
                                        <p:tgtEl>
                                          <p:spTgt spid="21"/>
                                        </p:tgtEl>
                                        <p:attrNameLst>
                                          <p:attrName>ppt_x</p:attrName>
                                        </p:attrNameLst>
                                      </p:cBhvr>
                                      <p:tavLst>
                                        <p:tav tm="0">
                                          <p:val>
                                            <p:strVal val="#ppt_x"/>
                                          </p:val>
                                        </p:tav>
                                        <p:tav tm="100000">
                                          <p:val>
                                            <p:strVal val="#ppt_x"/>
                                          </p:val>
                                        </p:tav>
                                      </p:tavLst>
                                    </p:anim>
                                    <p:anim calcmode="lin" valueType="num">
                                      <p:cBhvr additive="base">
                                        <p:cTn id="11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22"/>
                                        </p:tgtEl>
                                        <p:attrNameLst>
                                          <p:attrName>style.visibility</p:attrName>
                                        </p:attrNameLst>
                                      </p:cBhvr>
                                      <p:to>
                                        <p:strVal val="visible"/>
                                      </p:to>
                                    </p:set>
                                    <p:anim calcmode="lin" valueType="num">
                                      <p:cBhvr additive="base">
                                        <p:cTn id="115" dur="500" fill="hold"/>
                                        <p:tgtEl>
                                          <p:spTgt spid="22"/>
                                        </p:tgtEl>
                                        <p:attrNameLst>
                                          <p:attrName>ppt_x</p:attrName>
                                        </p:attrNameLst>
                                      </p:cBhvr>
                                      <p:tavLst>
                                        <p:tav tm="0">
                                          <p:val>
                                            <p:strVal val="#ppt_x"/>
                                          </p:val>
                                        </p:tav>
                                        <p:tav tm="100000">
                                          <p:val>
                                            <p:strVal val="#ppt_x"/>
                                          </p:val>
                                        </p:tav>
                                      </p:tavLst>
                                    </p:anim>
                                    <p:anim calcmode="lin" valueType="num">
                                      <p:cBhvr additive="base">
                                        <p:cTn id="11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23"/>
                                        </p:tgtEl>
                                        <p:attrNameLst>
                                          <p:attrName>style.visibility</p:attrName>
                                        </p:attrNameLst>
                                      </p:cBhvr>
                                      <p:to>
                                        <p:strVal val="visible"/>
                                      </p:to>
                                    </p:set>
                                    <p:anim calcmode="lin" valueType="num">
                                      <p:cBhvr additive="base">
                                        <p:cTn id="121" dur="500" fill="hold"/>
                                        <p:tgtEl>
                                          <p:spTgt spid="23"/>
                                        </p:tgtEl>
                                        <p:attrNameLst>
                                          <p:attrName>ppt_x</p:attrName>
                                        </p:attrNameLst>
                                      </p:cBhvr>
                                      <p:tavLst>
                                        <p:tav tm="0">
                                          <p:val>
                                            <p:strVal val="#ppt_x"/>
                                          </p:val>
                                        </p:tav>
                                        <p:tav tm="100000">
                                          <p:val>
                                            <p:strVal val="#ppt_x"/>
                                          </p:val>
                                        </p:tav>
                                      </p:tavLst>
                                    </p:anim>
                                    <p:anim calcmode="lin" valueType="num">
                                      <p:cBhvr additive="base">
                                        <p:cTn id="12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578643" y="333891"/>
            <a:ext cx="7758113" cy="4583499"/>
          </a:xfrm>
          <a:prstGeom prst="rect">
            <a:avLst/>
          </a:prstGeom>
          <a:noFill/>
        </p:spPr>
        <p:txBody>
          <a:bodyPr wrap="square">
            <a:spAutoFit/>
          </a:bodyPr>
          <a:lstStyle/>
          <a:p>
            <a:pPr algn="just" fontAlgn="auto">
              <a:lnSpc>
                <a:spcPct val="150000"/>
              </a:lnSpc>
            </a:pPr>
            <a:r>
              <a:rPr lang="zh-CN" altLang="en-US" sz="2200" b="1" dirty="0">
                <a:effectLst/>
                <a:latin typeface="宋体" panose="02010600030101010101" pitchFamily="2" charset="-122"/>
                <a:ea typeface="宋体" panose="02010600030101010101" pitchFamily="2" charset="-122"/>
                <a:cs typeface="?"/>
              </a:rPr>
              <a:t>九、词语归类</a:t>
            </a:r>
            <a:endParaRPr lang="zh-CN" altLang="en-US" sz="2200" b="1" dirty="0">
              <a:effectLst/>
              <a:latin typeface="宋体" panose="02010600030101010101" pitchFamily="2" charset="-122"/>
              <a:ea typeface="宋体" panose="02010600030101010101" pitchFamily="2" charset="-122"/>
              <a:cs typeface="?"/>
            </a:endParaRPr>
          </a:p>
          <a:p>
            <a:pPr algn="just" fontAlgn="auto">
              <a:lnSpc>
                <a:spcPct val="150000"/>
              </a:lnSpc>
            </a:pPr>
            <a:r>
              <a:rPr lang="zh-CN" altLang="en-US" sz="2200" dirty="0">
                <a:effectLst/>
                <a:latin typeface="宋体" panose="02010600030101010101" pitchFamily="2" charset="-122"/>
                <a:ea typeface="宋体" panose="02010600030101010101" pitchFamily="2" charset="-122"/>
                <a:cs typeface="?"/>
              </a:rPr>
              <a:t>描写山水的四字词语：</a:t>
            </a:r>
            <a:endParaRPr lang="en-US" altLang="zh-CN" sz="2200" dirty="0">
              <a:effectLst/>
              <a:latin typeface="宋体" panose="02010600030101010101" pitchFamily="2" charset="-122"/>
              <a:ea typeface="宋体" panose="02010600030101010101" pitchFamily="2" charset="-122"/>
              <a:cs typeface="?"/>
            </a:endParaRPr>
          </a:p>
          <a:p>
            <a:pPr algn="just" fontAlgn="auto">
              <a:lnSpc>
                <a:spcPct val="150000"/>
              </a:lnSpc>
            </a:pPr>
            <a:r>
              <a:rPr lang="zh-CN" altLang="en-US" sz="2200" dirty="0">
                <a:effectLst/>
                <a:latin typeface="宋体" panose="02010600030101010101" pitchFamily="2" charset="-122"/>
                <a:ea typeface="宋体" panose="02010600030101010101" pitchFamily="2" charset="-122"/>
                <a:cs typeface="?"/>
              </a:rPr>
              <a:t>千山万水     山清水秀     湖光山色</a:t>
            </a:r>
            <a:endParaRPr lang="zh-CN" altLang="en-US" sz="2200" dirty="0">
              <a:effectLst/>
              <a:latin typeface="宋体" panose="02010600030101010101" pitchFamily="2" charset="-122"/>
              <a:ea typeface="宋体" panose="02010600030101010101" pitchFamily="2" charset="-122"/>
              <a:cs typeface="?"/>
            </a:endParaRPr>
          </a:p>
          <a:p>
            <a:pPr algn="just" fontAlgn="auto">
              <a:lnSpc>
                <a:spcPct val="150000"/>
              </a:lnSpc>
            </a:pPr>
            <a:r>
              <a:rPr lang="zh-CN" altLang="en-US" sz="2200" dirty="0">
                <a:effectLst/>
                <a:latin typeface="宋体" panose="02010600030101010101" pitchFamily="2" charset="-122"/>
                <a:ea typeface="宋体" panose="02010600030101010101" pitchFamily="2" charset="-122"/>
                <a:cs typeface="?"/>
              </a:rPr>
              <a:t>描写英雄形象的四字词语：</a:t>
            </a:r>
            <a:endParaRPr lang="en-US" altLang="zh-CN" sz="2200" dirty="0">
              <a:effectLst/>
              <a:latin typeface="宋体" panose="02010600030101010101" pitchFamily="2" charset="-122"/>
              <a:ea typeface="宋体" panose="02010600030101010101" pitchFamily="2" charset="-122"/>
              <a:cs typeface="?"/>
            </a:endParaRPr>
          </a:p>
          <a:p>
            <a:pPr algn="just" fontAlgn="auto">
              <a:lnSpc>
                <a:spcPct val="150000"/>
              </a:lnSpc>
            </a:pPr>
            <a:r>
              <a:rPr lang="zh-CN" altLang="en-US" sz="2200" dirty="0">
                <a:effectLst/>
                <a:latin typeface="宋体" panose="02010600030101010101" pitchFamily="2" charset="-122"/>
                <a:ea typeface="宋体" panose="02010600030101010101" pitchFamily="2" charset="-122"/>
                <a:cs typeface="?"/>
              </a:rPr>
              <a:t>坚强不屈     舍生取义     奋不顾身     勇往直前</a:t>
            </a:r>
            <a:endParaRPr lang="zh-CN" altLang="en-US" sz="2200" dirty="0">
              <a:effectLst/>
              <a:latin typeface="宋体" panose="02010600030101010101" pitchFamily="2" charset="-122"/>
              <a:ea typeface="宋体" panose="02010600030101010101" pitchFamily="2" charset="-122"/>
              <a:cs typeface="?"/>
            </a:endParaRPr>
          </a:p>
          <a:p>
            <a:pPr algn="just" fontAlgn="auto">
              <a:lnSpc>
                <a:spcPct val="150000"/>
              </a:lnSpc>
            </a:pPr>
            <a:r>
              <a:rPr lang="zh-CN" altLang="en-US" sz="2200" dirty="0">
                <a:effectLst/>
                <a:latin typeface="宋体" panose="02010600030101010101" pitchFamily="2" charset="-122"/>
                <a:ea typeface="宋体" panose="02010600030101010101" pitchFamily="2" charset="-122"/>
                <a:cs typeface="?"/>
              </a:rPr>
              <a:t>形容声势浩大的四字词语：</a:t>
            </a:r>
            <a:endParaRPr lang="en-US" altLang="zh-CN" sz="2200" dirty="0">
              <a:effectLst/>
              <a:latin typeface="宋体" panose="02010600030101010101" pitchFamily="2" charset="-122"/>
              <a:ea typeface="宋体" panose="02010600030101010101" pitchFamily="2" charset="-122"/>
              <a:cs typeface="?"/>
            </a:endParaRPr>
          </a:p>
          <a:p>
            <a:pPr algn="just" fontAlgn="auto">
              <a:lnSpc>
                <a:spcPct val="150000"/>
              </a:lnSpc>
            </a:pPr>
            <a:r>
              <a:rPr lang="zh-CN" altLang="en-US" sz="2200" dirty="0">
                <a:effectLst/>
                <a:latin typeface="宋体" panose="02010600030101010101" pitchFamily="2" charset="-122"/>
                <a:ea typeface="宋体" panose="02010600030101010101" pitchFamily="2" charset="-122"/>
                <a:cs typeface="?"/>
              </a:rPr>
              <a:t>排山倒海     震耳欲聋     地动山摇     气势磅礴</a:t>
            </a:r>
            <a:endParaRPr lang="zh-CN" altLang="en-US" sz="2200" dirty="0">
              <a:effectLst/>
              <a:latin typeface="宋体" panose="02010600030101010101" pitchFamily="2" charset="-122"/>
              <a:ea typeface="宋体" panose="02010600030101010101" pitchFamily="2" charset="-122"/>
              <a:cs typeface="?"/>
            </a:endParaRPr>
          </a:p>
          <a:p>
            <a:pPr algn="just" fontAlgn="auto">
              <a:lnSpc>
                <a:spcPct val="150000"/>
              </a:lnSpc>
            </a:pPr>
            <a:r>
              <a:rPr lang="zh-CN" altLang="en-US" sz="2200" dirty="0">
                <a:effectLst/>
                <a:latin typeface="宋体" panose="02010600030101010101" pitchFamily="2" charset="-122"/>
                <a:ea typeface="宋体" panose="02010600030101010101" pitchFamily="2" charset="-122"/>
                <a:cs typeface="?"/>
              </a:rPr>
              <a:t>形容范围广的四字词语：</a:t>
            </a:r>
            <a:endParaRPr lang="en-US" altLang="zh-CN" sz="2200" dirty="0">
              <a:effectLst/>
              <a:latin typeface="宋体" panose="02010600030101010101" pitchFamily="2" charset="-122"/>
              <a:ea typeface="宋体" panose="02010600030101010101" pitchFamily="2" charset="-122"/>
              <a:cs typeface="?"/>
            </a:endParaRPr>
          </a:p>
          <a:p>
            <a:pPr algn="just" fontAlgn="auto">
              <a:lnSpc>
                <a:spcPct val="150000"/>
              </a:lnSpc>
            </a:pPr>
            <a:r>
              <a:rPr lang="zh-CN" altLang="en-US" sz="2200" dirty="0">
                <a:effectLst/>
                <a:latin typeface="宋体" panose="02010600030101010101" pitchFamily="2" charset="-122"/>
                <a:ea typeface="宋体" panose="02010600030101010101" pitchFamily="2" charset="-122"/>
                <a:cs typeface="?"/>
              </a:rPr>
              <a:t>四面八方     大江南北     五湖四海     天南地北 </a:t>
            </a:r>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555427" y="580663"/>
            <a:ext cx="8033146" cy="3567836"/>
          </a:xfrm>
          <a:prstGeom prst="rect">
            <a:avLst/>
          </a:prstGeom>
          <a:noFill/>
        </p:spPr>
        <p:txBody>
          <a:bodyPr wrap="square">
            <a:spAutoFit/>
          </a:bodyPr>
          <a:lstStyle/>
          <a:p>
            <a:pPr algn="just">
              <a:lnSpc>
                <a:spcPct val="150000"/>
              </a:lnSpc>
            </a:pPr>
            <a:r>
              <a:rPr lang="zh-CN" altLang="en-US" sz="2200" b="1" dirty="0">
                <a:effectLst/>
                <a:latin typeface="宋体" panose="02010600030101010101" pitchFamily="2" charset="-122"/>
                <a:ea typeface="宋体" panose="02010600030101010101" pitchFamily="2" charset="-122"/>
                <a:cs typeface="?"/>
              </a:rPr>
              <a:t>十、佳句积累</a:t>
            </a:r>
            <a:endParaRPr lang="en-US" altLang="zh-CN" sz="2200" b="1"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effectLst/>
                <a:latin typeface="宋体" panose="02010600030101010101" pitchFamily="2" charset="-122"/>
                <a:ea typeface="宋体" panose="02010600030101010101" pitchFamily="2" charset="-122"/>
                <a:cs typeface="?"/>
              </a:rPr>
              <a:t>1. </a:t>
            </a:r>
            <a:r>
              <a:rPr lang="zh-CN" altLang="en-US" sz="2200" dirty="0">
                <a:effectLst/>
                <a:latin typeface="宋体" panose="02010600030101010101" pitchFamily="2" charset="-122"/>
                <a:ea typeface="宋体" panose="02010600030101010101" pitchFamily="2" charset="-122"/>
                <a:cs typeface="?"/>
              </a:rPr>
              <a:t>比喻句：顿时，石头像雹子一样，带着五位壮士的决心，带着中国人民的仇恨，向敌人头上砸去。</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effectLst/>
                <a:latin typeface="宋体" panose="02010600030101010101" pitchFamily="2" charset="-122"/>
                <a:ea typeface="宋体" panose="02010600030101010101" pitchFamily="2" charset="-122"/>
                <a:cs typeface="?"/>
              </a:rPr>
              <a:t>2. </a:t>
            </a:r>
            <a:r>
              <a:rPr lang="zh-CN" altLang="en-US" sz="2200" dirty="0">
                <a:effectLst/>
                <a:latin typeface="宋体" panose="02010600030101010101" pitchFamily="2" charset="-122"/>
                <a:ea typeface="宋体" panose="02010600030101010101" pitchFamily="2" charset="-122"/>
                <a:cs typeface="?"/>
              </a:rPr>
              <a:t>夸张句：群众差不多把嗓子都喊哑了，把手掌都拍麻了，还觉得不能够表达自己心里的欢喜和激动。</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effectLst/>
                <a:latin typeface="宋体" panose="02010600030101010101" pitchFamily="2" charset="-122"/>
                <a:ea typeface="宋体" panose="02010600030101010101" pitchFamily="2" charset="-122"/>
                <a:cs typeface="?"/>
              </a:rPr>
              <a:t>3. </a:t>
            </a:r>
            <a:r>
              <a:rPr lang="zh-CN" altLang="en-US" sz="2200" dirty="0">
                <a:effectLst/>
                <a:latin typeface="宋体" panose="02010600030101010101" pitchFamily="2" charset="-122"/>
                <a:ea typeface="宋体" panose="02010600030101010101" pitchFamily="2" charset="-122"/>
                <a:cs typeface="?"/>
              </a:rPr>
              <a:t>反复句：这庄严的宣告，这雄伟的声音，经过无线电广播，传到长城内外，传到大江南北，使全中国人民的心一齐欢跃起来。 </a:t>
            </a:r>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596503" y="1041747"/>
            <a:ext cx="7793830" cy="3060005"/>
          </a:xfrm>
          <a:prstGeom prst="rect">
            <a:avLst/>
          </a:prstGeom>
          <a:noFill/>
        </p:spPr>
        <p:txBody>
          <a:bodyPr wrap="square">
            <a:spAutoFit/>
          </a:bodyPr>
          <a:lstStyle/>
          <a:p>
            <a:pPr algn="just">
              <a:lnSpc>
                <a:spcPct val="150000"/>
              </a:lnSpc>
            </a:pPr>
            <a:r>
              <a:rPr lang="zh-CN" altLang="en-US" sz="2200" b="1" dirty="0">
                <a:effectLst/>
                <a:latin typeface="宋体" panose="02010600030101010101" pitchFamily="2" charset="-122"/>
                <a:ea typeface="宋体" panose="02010600030101010101" pitchFamily="2" charset="-122"/>
                <a:cs typeface="?"/>
              </a:rPr>
              <a:t>十一、考点提示</a:t>
            </a:r>
            <a:endParaRPr lang="en-US" altLang="zh-CN" sz="2200" b="1"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effectLst/>
                <a:latin typeface="宋体" panose="02010600030101010101" pitchFamily="2" charset="-122"/>
                <a:ea typeface="宋体" panose="02010600030101010101" pitchFamily="2" charset="-122"/>
                <a:cs typeface="?"/>
              </a:rPr>
              <a:t>1. </a:t>
            </a:r>
            <a:r>
              <a:rPr lang="zh-CN" altLang="en-US" sz="2200" dirty="0">
                <a:effectLst/>
                <a:latin typeface="宋体" panose="02010600030101010101" pitchFamily="2" charset="-122"/>
                <a:ea typeface="宋体" panose="02010600030101010101" pitchFamily="2" charset="-122"/>
                <a:cs typeface="?"/>
              </a:rPr>
              <a:t>背诵</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七律</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长征</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和“日积月累”中关于爱国的名言。</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effectLst/>
                <a:latin typeface="宋体" panose="02010600030101010101" pitchFamily="2" charset="-122"/>
                <a:ea typeface="宋体" panose="02010600030101010101" pitchFamily="2" charset="-122"/>
                <a:cs typeface="?"/>
              </a:rPr>
              <a:t>2. </a:t>
            </a:r>
            <a:r>
              <a:rPr lang="zh-CN" altLang="en-US" sz="2200" dirty="0">
                <a:effectLst/>
                <a:latin typeface="宋体" panose="02010600030101010101" pitchFamily="2" charset="-122"/>
                <a:ea typeface="宋体" panose="02010600030101010101" pitchFamily="2" charset="-122"/>
                <a:cs typeface="?"/>
              </a:rPr>
              <a:t>结合课文</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狼牙山五壮士</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感受点面结合写人物的写法及好处。</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effectLst/>
                <a:latin typeface="宋体" panose="02010600030101010101" pitchFamily="2" charset="-122"/>
                <a:ea typeface="宋体" panose="02010600030101010101" pitchFamily="2" charset="-122"/>
                <a:cs typeface="?"/>
              </a:rPr>
              <a:t>3. </a:t>
            </a:r>
            <a:r>
              <a:rPr lang="zh-CN" altLang="en-US" sz="2200" dirty="0">
                <a:effectLst/>
                <a:latin typeface="宋体" panose="02010600030101010101" pitchFamily="2" charset="-122"/>
                <a:ea typeface="宋体" panose="02010600030101010101" pitchFamily="2" charset="-122"/>
                <a:cs typeface="?"/>
              </a:rPr>
              <a:t>结合课文</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开国大典</a:t>
            </a:r>
            <a:r>
              <a:rPr lang="en-US" altLang="zh-CN" sz="2200" dirty="0">
                <a:effectLst/>
                <a:latin typeface="宋体" panose="02010600030101010101" pitchFamily="2" charset="-122"/>
                <a:ea typeface="宋体" panose="02010600030101010101" pitchFamily="2" charset="-122"/>
                <a:cs typeface="?"/>
              </a:rPr>
              <a:t>》</a:t>
            </a:r>
            <a:r>
              <a:rPr lang="zh-CN" altLang="en-US" sz="2200" dirty="0">
                <a:effectLst/>
                <a:latin typeface="宋体" panose="02010600030101010101" pitchFamily="2" charset="-122"/>
                <a:ea typeface="宋体" panose="02010600030101010101" pitchFamily="2" charset="-122"/>
                <a:cs typeface="?"/>
              </a:rPr>
              <a:t>感受点面结合写场面的写法及好处。</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en-US" altLang="zh-CN" sz="2200" dirty="0">
                <a:effectLst/>
                <a:latin typeface="宋体" panose="02010600030101010101" pitchFamily="2" charset="-122"/>
                <a:ea typeface="宋体" panose="02010600030101010101" pitchFamily="2" charset="-122"/>
                <a:cs typeface="?"/>
              </a:rPr>
              <a:t>4. </a:t>
            </a:r>
            <a:r>
              <a:rPr lang="zh-CN" altLang="en-US" sz="2200" dirty="0">
                <a:effectLst/>
                <a:latin typeface="宋体" panose="02010600030101010101" pitchFamily="2" charset="-122"/>
                <a:ea typeface="宋体" panose="02010600030101010101" pitchFamily="2" charset="-122"/>
                <a:cs typeface="?"/>
              </a:rPr>
              <a:t>尝试运用点面结合的写法记一次活动。 </a:t>
            </a:r>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extBox 1"/>
          <p:cNvSpPr txBox="1"/>
          <p:nvPr/>
        </p:nvSpPr>
        <p:spPr>
          <a:xfrm>
            <a:off x="2118875" y="1944473"/>
            <a:ext cx="5255592" cy="793487"/>
          </a:xfrm>
          <a:prstGeom prst="rect">
            <a:avLst/>
          </a:prstGeom>
          <a:noFill/>
        </p:spPr>
        <p:txBody>
          <a:bodyPr wrap="square" rtlCol="0">
            <a:spAutoFit/>
          </a:bodyPr>
          <a:lstStyle/>
          <a:p>
            <a:pPr>
              <a:lnSpc>
                <a:spcPct val="150000"/>
              </a:lnSpc>
            </a:pPr>
            <a:r>
              <a:rPr lang="zh-CN" altLang="en-US" sz="3600" b="1" dirty="0">
                <a:latin typeface="宋体" panose="02010600030101010101" pitchFamily="2" charset="-122"/>
                <a:ea typeface="宋体" panose="02010600030101010101" pitchFamily="2" charset="-122"/>
              </a:rPr>
              <a:t>第二单元课文知识点</a:t>
            </a:r>
            <a:endParaRPr lang="zh-CN" altLang="en-US" sz="3600" b="1" dirty="0">
              <a:latin typeface="宋体" panose="02010600030101010101" pitchFamily="2" charset="-122"/>
              <a:ea typeface="宋体" panose="0201060003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714376" y="1499300"/>
            <a:ext cx="7522367" cy="2002023"/>
          </a:xfrm>
          <a:prstGeom prst="rect">
            <a:avLst/>
          </a:prstGeom>
          <a:noFill/>
        </p:spPr>
        <p:txBody>
          <a:bodyPr wrap="square">
            <a:spAutoFit/>
          </a:bodyPr>
          <a:lstStyle/>
          <a:p>
            <a:pPr marL="279400" algn="just">
              <a:lnSpc>
                <a:spcPct val="200000"/>
              </a:lnSpc>
              <a:tabLst>
                <a:tab pos="2610485" algn="l"/>
              </a:tabLst>
            </a:pPr>
            <a:r>
              <a:rPr lang="zh-CN" altLang="en-US" sz="2200" dirty="0">
                <a:solidFill>
                  <a:srgbClr val="221E1F"/>
                </a:solidFill>
                <a:effectLst/>
                <a:latin typeface="宋体" panose="02010600030101010101" pitchFamily="2" charset="-122"/>
                <a:ea typeface="宋体" panose="02010600030101010101" pitchFamily="2" charset="-122"/>
                <a:cs typeface="?"/>
              </a:rPr>
              <a:t>本单元课文主要是围绕“重温革命岁月”这个专题进行编排的。主要由</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七律</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长征</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狼牙山五壮士</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开国大典</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三篇精读课文和</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灯光</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一篇略读课文组成。</a:t>
            </a:r>
            <a:endParaRPr lang="zh-CN" altLang="en-US" sz="2200" dirty="0">
              <a:solidFill>
                <a:srgbClr val="221E1F"/>
              </a:solidFill>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2" name="文本框 54288"/>
          <p:cNvSpPr txBox="1"/>
          <p:nvPr/>
        </p:nvSpPr>
        <p:spPr>
          <a:xfrm>
            <a:off x="591169" y="1887909"/>
            <a:ext cx="7961662" cy="1921680"/>
          </a:xfrm>
          <a:prstGeom prst="rect">
            <a:avLst/>
          </a:prstGeom>
          <a:noFill/>
          <a:ln w="9525">
            <a:noFill/>
          </a:ln>
        </p:spPr>
        <p:txBody>
          <a:bodyPr wrap="square" lIns="68580" tIns="34290" rIns="68580" bIns="34290" anchor="t">
            <a:spAutoFit/>
          </a:bodyPr>
          <a:lstStyle/>
          <a:p>
            <a:pPr>
              <a:lnSpc>
                <a:spcPct val="150000"/>
              </a:lnSpc>
            </a:pPr>
            <a:r>
              <a:rPr lang="en-US" altLang="zh-CN" sz="3600" dirty="0">
                <a:latin typeface="宋体" panose="02010600030101010101" pitchFamily="2" charset="-122"/>
                <a:ea typeface="宋体" panose="02010600030101010101" pitchFamily="2" charset="-122"/>
              </a:rPr>
              <a:t>  </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七律</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长征</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生动地描述了红军二万五千里长征的艰险历程，热情地歌颂了中国工农红军不怕艰难困苦的革命英雄主义气概和革命乐观主义精神。</a:t>
            </a:r>
            <a:endParaRPr lang="zh-CN" altLang="en-US" sz="2400" dirty="0">
              <a:latin typeface="宋体" panose="02010600030101010101" pitchFamily="2" charset="-122"/>
              <a:ea typeface="宋体" panose="02010600030101010101" pitchFamily="2" charset="-122"/>
            </a:endParaRPr>
          </a:p>
        </p:txBody>
      </p:sp>
      <p:grpSp>
        <p:nvGrpSpPr>
          <p:cNvPr id="13" name="组合 12"/>
          <p:cNvGrpSpPr/>
          <p:nvPr/>
        </p:nvGrpSpPr>
        <p:grpSpPr>
          <a:xfrm>
            <a:off x="313260" y="289074"/>
            <a:ext cx="2628722" cy="801738"/>
            <a:chOff x="313260" y="289074"/>
            <a:chExt cx="2628722" cy="801738"/>
          </a:xfrm>
        </p:grpSpPr>
        <p:pic>
          <p:nvPicPr>
            <p:cNvPr id="17" name="图片 16"/>
            <p:cNvPicPr>
              <a:picLocks noChangeAspect="1"/>
            </p:cNvPicPr>
            <p:nvPr/>
          </p:nvPicPr>
          <p:blipFill>
            <a:blip r:embed="rId1"/>
            <a:stretch>
              <a:fillRect/>
            </a:stretch>
          </p:blipFill>
          <p:spPr>
            <a:xfrm>
              <a:off x="313260" y="289074"/>
              <a:ext cx="2628721" cy="801738"/>
            </a:xfrm>
            <a:prstGeom prst="rect">
              <a:avLst/>
            </a:prstGeom>
          </p:spPr>
        </p:pic>
        <p:sp>
          <p:nvSpPr>
            <p:cNvPr id="18" name="矩形 17"/>
            <p:cNvSpPr/>
            <p:nvPr/>
          </p:nvSpPr>
          <p:spPr>
            <a:xfrm>
              <a:off x="464473" y="391858"/>
              <a:ext cx="2477509" cy="523220"/>
            </a:xfrm>
            <a:prstGeom prst="rect">
              <a:avLst/>
            </a:prstGeom>
          </p:spPr>
          <p:txBody>
            <a:bodyPr wrap="square">
              <a:spAutoFit/>
            </a:bodyPr>
            <a:lstStyle/>
            <a:p>
              <a:pPr algn="just"/>
              <a:r>
                <a:rPr lang="zh-CN" altLang="en-US" sz="2800" dirty="0">
                  <a:effectLst/>
                  <a:latin typeface="宋体" panose="02010600030101010101" pitchFamily="2" charset="-122"/>
                  <a:ea typeface="宋体" panose="02010600030101010101" pitchFamily="2" charset="-122"/>
                </a:rPr>
                <a:t>本单元知识点</a:t>
              </a:r>
              <a:endParaRPr lang="zh-CN" altLang="en-US" sz="2800" dirty="0">
                <a:effectLst/>
                <a:latin typeface="宋体" panose="02010600030101010101" pitchFamily="2" charset="-122"/>
                <a:ea typeface="宋体" panose="02010600030101010101" pitchFamily="2" charset="-122"/>
              </a:endParaRPr>
            </a:p>
          </p:txBody>
        </p:sp>
      </p:grpSp>
    </p:spTree>
    <p:custDataLst>
      <p:tags r:id="rId2"/>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2" name="文本框 54288"/>
          <p:cNvSpPr txBox="1"/>
          <p:nvPr/>
        </p:nvSpPr>
        <p:spPr>
          <a:xfrm>
            <a:off x="389395" y="1449071"/>
            <a:ext cx="7961662" cy="2845010"/>
          </a:xfrm>
          <a:prstGeom prst="rect">
            <a:avLst/>
          </a:prstGeom>
          <a:noFill/>
          <a:ln w="9525">
            <a:noFill/>
          </a:ln>
        </p:spPr>
        <p:txBody>
          <a:bodyPr wrap="square" lIns="68580" tIns="34290" rIns="68580" bIns="34290" anchor="t">
            <a:spAutoFit/>
          </a:bodyPr>
          <a:lstStyle/>
          <a:p>
            <a:pPr>
              <a:lnSpc>
                <a:spcPct val="150000"/>
              </a:lnSpc>
            </a:pPr>
            <a:r>
              <a:rPr lang="en-US" altLang="zh-CN" sz="2800" dirty="0">
                <a:latin typeface="宋体" panose="02010600030101010101" pitchFamily="2" charset="-122"/>
                <a:ea typeface="宋体" panose="02010600030101010101" pitchFamily="2" charset="-122"/>
              </a:rPr>
              <a:t>   </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狼牙山五壮士</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记叙了抗日战争时期，八路军七连六班的五位战士，为了掩护群众和连队转移，把敌人引上狼牙山峰顶，顽强歼敌，最后英勇跳崖的故事，表现了五位战士热爱祖国、热爱人民、勇于牺牲的革命精神和英雄气概。</a:t>
            </a:r>
            <a:endParaRPr lang="zh-CN" altLang="en-US" sz="2400" dirty="0">
              <a:latin typeface="宋体" panose="02010600030101010101" pitchFamily="2" charset="-122"/>
              <a:ea typeface="宋体" panose="02010600030101010101" pitchFamily="2" charset="-122"/>
            </a:endParaRPr>
          </a:p>
        </p:txBody>
      </p:sp>
      <p:grpSp>
        <p:nvGrpSpPr>
          <p:cNvPr id="14" name="组合 13"/>
          <p:cNvGrpSpPr/>
          <p:nvPr/>
        </p:nvGrpSpPr>
        <p:grpSpPr>
          <a:xfrm>
            <a:off x="313260" y="289074"/>
            <a:ext cx="2628722" cy="801738"/>
            <a:chOff x="313260" y="289074"/>
            <a:chExt cx="2628722" cy="801738"/>
          </a:xfrm>
        </p:grpSpPr>
        <p:pic>
          <p:nvPicPr>
            <p:cNvPr id="15" name="图片 14"/>
            <p:cNvPicPr>
              <a:picLocks noChangeAspect="1"/>
            </p:cNvPicPr>
            <p:nvPr/>
          </p:nvPicPr>
          <p:blipFill>
            <a:blip r:embed="rId1"/>
            <a:stretch>
              <a:fillRect/>
            </a:stretch>
          </p:blipFill>
          <p:spPr>
            <a:xfrm>
              <a:off x="313260" y="289074"/>
              <a:ext cx="2628721" cy="801738"/>
            </a:xfrm>
            <a:prstGeom prst="rect">
              <a:avLst/>
            </a:prstGeom>
          </p:spPr>
        </p:pic>
        <p:sp>
          <p:nvSpPr>
            <p:cNvPr id="16" name="矩形 15"/>
            <p:cNvSpPr/>
            <p:nvPr/>
          </p:nvSpPr>
          <p:spPr>
            <a:xfrm>
              <a:off x="464473" y="391858"/>
              <a:ext cx="2477509" cy="523220"/>
            </a:xfrm>
            <a:prstGeom prst="rect">
              <a:avLst/>
            </a:prstGeom>
          </p:spPr>
          <p:txBody>
            <a:bodyPr wrap="square">
              <a:spAutoFit/>
            </a:bodyPr>
            <a:lstStyle/>
            <a:p>
              <a:pPr algn="just"/>
              <a:r>
                <a:rPr lang="zh-CN" altLang="en-US" sz="2800" dirty="0">
                  <a:effectLst/>
                  <a:latin typeface="宋体" panose="02010600030101010101" pitchFamily="2" charset="-122"/>
                  <a:ea typeface="宋体" panose="02010600030101010101" pitchFamily="2" charset="-122"/>
                </a:rPr>
                <a:t>本单元知识点</a:t>
              </a:r>
              <a:endParaRPr lang="zh-CN" altLang="en-US" sz="2800" dirty="0">
                <a:effectLst/>
                <a:latin typeface="宋体" panose="02010600030101010101" pitchFamily="2" charset="-122"/>
                <a:ea typeface="宋体" panose="02010600030101010101" pitchFamily="2" charset="-122"/>
              </a:endParaRPr>
            </a:p>
          </p:txBody>
        </p:sp>
      </p:grpSp>
    </p:spTree>
    <p:custDataLst>
      <p:tags r:id="rId2"/>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2" name="文本框 54288"/>
          <p:cNvSpPr txBox="1"/>
          <p:nvPr/>
        </p:nvSpPr>
        <p:spPr>
          <a:xfrm>
            <a:off x="256222" y="1428803"/>
            <a:ext cx="8631555" cy="2553584"/>
          </a:xfrm>
          <a:prstGeom prst="rect">
            <a:avLst/>
          </a:prstGeom>
          <a:noFill/>
          <a:ln w="9525">
            <a:noFill/>
          </a:ln>
        </p:spPr>
        <p:txBody>
          <a:bodyPr wrap="square" lIns="68580" tIns="34290" rIns="68580" bIns="34290" anchor="t">
            <a:spAutoFit/>
          </a:bodyPr>
          <a:lstStyle/>
          <a:p>
            <a:pPr>
              <a:lnSpc>
                <a:spcPct val="150000"/>
              </a:lnSpc>
            </a:pPr>
            <a:r>
              <a:rPr lang="en-US" altLang="zh-CN" sz="2800" dirty="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开国大典</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记叙了</a:t>
            </a:r>
            <a:r>
              <a:rPr lang="en-US" altLang="zh-CN" sz="2800" dirty="0">
                <a:latin typeface="宋体" panose="02010600030101010101" pitchFamily="2" charset="-122"/>
                <a:ea typeface="宋体" panose="02010600030101010101" pitchFamily="2" charset="-122"/>
              </a:rPr>
              <a:t>1949</a:t>
            </a:r>
            <a:r>
              <a:rPr lang="zh-CN" altLang="en-US" sz="2800" dirty="0">
                <a:latin typeface="宋体" panose="02010600030101010101" pitchFamily="2" charset="-122"/>
                <a:ea typeface="宋体" panose="02010600030101010101" pitchFamily="2" charset="-122"/>
              </a:rPr>
              <a:t>年</a:t>
            </a:r>
            <a:r>
              <a:rPr lang="en-US" altLang="zh-CN" sz="2800" dirty="0">
                <a:latin typeface="宋体" panose="02010600030101010101" pitchFamily="2" charset="-122"/>
                <a:ea typeface="宋体" panose="02010600030101010101" pitchFamily="2" charset="-122"/>
              </a:rPr>
              <a:t>10</a:t>
            </a:r>
            <a:r>
              <a:rPr lang="zh-CN" altLang="en-US" sz="2800" dirty="0">
                <a:latin typeface="宋体" panose="02010600030101010101" pitchFamily="2" charset="-122"/>
                <a:ea typeface="宋体" panose="02010600030101010101" pitchFamily="2" charset="-122"/>
              </a:rPr>
              <a:t>月</a:t>
            </a:r>
            <a:r>
              <a:rPr lang="en-US" altLang="zh-CN" sz="2800" dirty="0">
                <a:latin typeface="宋体" panose="02010600030101010101" pitchFamily="2" charset="-122"/>
                <a:ea typeface="宋体" panose="02010600030101010101" pitchFamily="2" charset="-122"/>
              </a:rPr>
              <a:t>1</a:t>
            </a:r>
            <a:r>
              <a:rPr lang="zh-CN" altLang="en-US" sz="2800" dirty="0">
                <a:latin typeface="宋体" panose="02010600030101010101" pitchFamily="2" charset="-122"/>
                <a:ea typeface="宋体" panose="02010600030101010101" pitchFamily="2" charset="-122"/>
              </a:rPr>
              <a:t>日在首都北京举行开国大典的盛况，展现了典礼的热闹场面和毛主席的领袖风采，表达了中国人民对中华人民共和国成立的无比自豪、激动的感情。</a:t>
            </a:r>
            <a:endParaRPr lang="zh-CN" altLang="en-US" sz="2800" dirty="0">
              <a:latin typeface="宋体" panose="02010600030101010101" pitchFamily="2" charset="-122"/>
              <a:ea typeface="宋体" panose="02010600030101010101" pitchFamily="2" charset="-122"/>
            </a:endParaRPr>
          </a:p>
        </p:txBody>
      </p:sp>
      <p:grpSp>
        <p:nvGrpSpPr>
          <p:cNvPr id="12" name="组合 11"/>
          <p:cNvGrpSpPr/>
          <p:nvPr/>
        </p:nvGrpSpPr>
        <p:grpSpPr>
          <a:xfrm>
            <a:off x="313260" y="289074"/>
            <a:ext cx="2628722" cy="801738"/>
            <a:chOff x="313260" y="289074"/>
            <a:chExt cx="2628722" cy="801738"/>
          </a:xfrm>
        </p:grpSpPr>
        <p:pic>
          <p:nvPicPr>
            <p:cNvPr id="13" name="图片 12"/>
            <p:cNvPicPr>
              <a:picLocks noChangeAspect="1"/>
            </p:cNvPicPr>
            <p:nvPr/>
          </p:nvPicPr>
          <p:blipFill>
            <a:blip r:embed="rId1"/>
            <a:stretch>
              <a:fillRect/>
            </a:stretch>
          </p:blipFill>
          <p:spPr>
            <a:xfrm>
              <a:off x="313260" y="289074"/>
              <a:ext cx="2628721" cy="801738"/>
            </a:xfrm>
            <a:prstGeom prst="rect">
              <a:avLst/>
            </a:prstGeom>
          </p:spPr>
        </p:pic>
        <p:sp>
          <p:nvSpPr>
            <p:cNvPr id="14" name="矩形 13"/>
            <p:cNvSpPr/>
            <p:nvPr/>
          </p:nvSpPr>
          <p:spPr>
            <a:xfrm>
              <a:off x="464473" y="391858"/>
              <a:ext cx="2477509" cy="523220"/>
            </a:xfrm>
            <a:prstGeom prst="rect">
              <a:avLst/>
            </a:prstGeom>
          </p:spPr>
          <p:txBody>
            <a:bodyPr wrap="square">
              <a:spAutoFit/>
            </a:bodyPr>
            <a:lstStyle/>
            <a:p>
              <a:pPr algn="just"/>
              <a:r>
                <a:rPr lang="zh-CN" altLang="en-US" sz="2800" dirty="0">
                  <a:effectLst/>
                  <a:latin typeface="宋体" panose="02010600030101010101" pitchFamily="2" charset="-122"/>
                  <a:ea typeface="宋体" panose="02010600030101010101" pitchFamily="2" charset="-122"/>
                </a:rPr>
                <a:t>本单元知识点</a:t>
              </a:r>
              <a:endParaRPr lang="zh-CN" altLang="en-US" sz="2800" dirty="0">
                <a:effectLst/>
                <a:latin typeface="宋体" panose="02010600030101010101" pitchFamily="2" charset="-122"/>
                <a:ea typeface="宋体" panose="02010600030101010101" pitchFamily="2" charset="-122"/>
              </a:endParaRPr>
            </a:p>
          </p:txBody>
        </p:sp>
      </p:grpSp>
    </p:spTree>
    <p:custDataLst>
      <p:tags r:id="rId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2" name="文本框 54288"/>
          <p:cNvSpPr txBox="1"/>
          <p:nvPr/>
        </p:nvSpPr>
        <p:spPr>
          <a:xfrm>
            <a:off x="384810" y="1357367"/>
            <a:ext cx="8631555" cy="3199915"/>
          </a:xfrm>
          <a:prstGeom prst="rect">
            <a:avLst/>
          </a:prstGeom>
          <a:noFill/>
          <a:ln w="9525">
            <a:noFill/>
          </a:ln>
        </p:spPr>
        <p:txBody>
          <a:bodyPr wrap="square" lIns="68580" tIns="34290" rIns="68580" bIns="34290" anchor="t">
            <a:spAutoFit/>
          </a:bodyPr>
          <a:lstStyle/>
          <a:p>
            <a:pPr>
              <a:lnSpc>
                <a:spcPct val="150000"/>
              </a:lnSpc>
            </a:pPr>
            <a:r>
              <a:rPr lang="en-US" altLang="zh-CN" sz="2800" dirty="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灯光</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通过写由广场的千万盏灯回忆起的一桩关于灯光的往事，塑造了战斗英雄郝副营长的伟大形象，歌颂了革命先烈为了后代的幸福生活，不惜牺牲自己的崇高精神，表明今天幸福生活的来之不易，提醒人们珍惜现在的幸福生活。</a:t>
            </a:r>
            <a:endParaRPr lang="zh-CN" altLang="en-US" sz="2800" dirty="0">
              <a:latin typeface="宋体" panose="02010600030101010101" pitchFamily="2" charset="-122"/>
              <a:ea typeface="宋体" panose="02010600030101010101" pitchFamily="2" charset="-122"/>
            </a:endParaRPr>
          </a:p>
        </p:txBody>
      </p:sp>
      <p:grpSp>
        <p:nvGrpSpPr>
          <p:cNvPr id="12" name="组合 11"/>
          <p:cNvGrpSpPr/>
          <p:nvPr/>
        </p:nvGrpSpPr>
        <p:grpSpPr>
          <a:xfrm>
            <a:off x="313260" y="289074"/>
            <a:ext cx="2628722" cy="801738"/>
            <a:chOff x="313260" y="289074"/>
            <a:chExt cx="2628722" cy="801738"/>
          </a:xfrm>
        </p:grpSpPr>
        <p:pic>
          <p:nvPicPr>
            <p:cNvPr id="13" name="图片 12"/>
            <p:cNvPicPr>
              <a:picLocks noChangeAspect="1"/>
            </p:cNvPicPr>
            <p:nvPr/>
          </p:nvPicPr>
          <p:blipFill>
            <a:blip r:embed="rId1"/>
            <a:stretch>
              <a:fillRect/>
            </a:stretch>
          </p:blipFill>
          <p:spPr>
            <a:xfrm>
              <a:off x="313260" y="289074"/>
              <a:ext cx="2628721" cy="801738"/>
            </a:xfrm>
            <a:prstGeom prst="rect">
              <a:avLst/>
            </a:prstGeom>
          </p:spPr>
        </p:pic>
        <p:sp>
          <p:nvSpPr>
            <p:cNvPr id="14" name="矩形 13"/>
            <p:cNvSpPr/>
            <p:nvPr/>
          </p:nvSpPr>
          <p:spPr>
            <a:xfrm>
              <a:off x="464473" y="391858"/>
              <a:ext cx="2477509" cy="523220"/>
            </a:xfrm>
            <a:prstGeom prst="rect">
              <a:avLst/>
            </a:prstGeom>
          </p:spPr>
          <p:txBody>
            <a:bodyPr wrap="square">
              <a:spAutoFit/>
            </a:bodyPr>
            <a:lstStyle/>
            <a:p>
              <a:pPr algn="just"/>
              <a:r>
                <a:rPr lang="zh-CN" altLang="en-US" sz="2800" dirty="0">
                  <a:effectLst/>
                  <a:latin typeface="宋体" panose="02010600030101010101" pitchFamily="2" charset="-122"/>
                  <a:ea typeface="宋体" panose="02010600030101010101" pitchFamily="2" charset="-122"/>
                </a:rPr>
                <a:t>本单元知识点</a:t>
              </a:r>
              <a:endParaRPr lang="zh-CN" altLang="en-US" sz="2800" dirty="0">
                <a:effectLst/>
                <a:latin typeface="宋体" panose="02010600030101010101" pitchFamily="2" charset="-122"/>
                <a:ea typeface="宋体" panose="02010600030101010101" pitchFamily="2" charset="-122"/>
              </a:endParaRPr>
            </a:p>
          </p:txBody>
        </p:sp>
      </p:grpSp>
    </p:spTree>
    <p:custDataLst>
      <p:tags r:id="rId2"/>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171450" y="469622"/>
            <a:ext cx="8565356" cy="4075668"/>
          </a:xfrm>
          <a:prstGeom prst="rect">
            <a:avLst/>
          </a:prstGeom>
          <a:noFill/>
        </p:spPr>
        <p:txBody>
          <a:bodyPr wrap="square">
            <a:spAutoFit/>
          </a:bodyPr>
          <a:lstStyle/>
          <a:p>
            <a:pPr marL="279400" algn="just">
              <a:lnSpc>
                <a:spcPct val="150000"/>
              </a:lnSpc>
              <a:tabLst>
                <a:tab pos="2610485" algn="l"/>
              </a:tabLst>
            </a:pPr>
            <a:r>
              <a:rPr lang="en-US" altLang="zh-CN" sz="2200" dirty="0">
                <a:solidFill>
                  <a:srgbClr val="221E1F"/>
                </a:solidFill>
                <a:effectLst/>
                <a:latin typeface="楷体" panose="02010609060101010101" pitchFamily="49" charset="-122"/>
                <a:ea typeface="楷体" panose="02010609060101010101" pitchFamily="49" charset="-122"/>
                <a:cs typeface="?"/>
              </a:rPr>
              <a:t>    </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七律</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长征</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这首诗生动地概述了红军两万五千里长征的艰难历程，歌颂了中国工农红军在长征途中所表现出的革命英雄主义气概和革命乐观主义精神。</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狼牙山五壮士</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记叙了抗日战争时期，五位战士诱敌上山，英勇杀敌，最后英勇跳崖的故事，表现了五壮士热爱祖国、热爱人民、仇恨敌人、勇于牺牲的革命精神和英雄气概。</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开国大典</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记叙了</a:t>
            </a:r>
            <a:r>
              <a:rPr lang="en-US" altLang="zh-CN" sz="2200" dirty="0">
                <a:solidFill>
                  <a:srgbClr val="221E1F"/>
                </a:solidFill>
                <a:effectLst/>
                <a:latin typeface="宋体" panose="02010600030101010101" pitchFamily="2" charset="-122"/>
                <a:ea typeface="宋体" panose="02010600030101010101" pitchFamily="2" charset="-122"/>
                <a:cs typeface="?"/>
              </a:rPr>
              <a:t>1949</a:t>
            </a:r>
            <a:r>
              <a:rPr lang="zh-CN" altLang="en-US" sz="2200" dirty="0">
                <a:solidFill>
                  <a:srgbClr val="221E1F"/>
                </a:solidFill>
                <a:effectLst/>
                <a:latin typeface="宋体" panose="02010600030101010101" pitchFamily="2" charset="-122"/>
                <a:ea typeface="宋体" panose="02010600030101010101" pitchFamily="2" charset="-122"/>
                <a:cs typeface="?"/>
              </a:rPr>
              <a:t>年</a:t>
            </a:r>
            <a:r>
              <a:rPr lang="en-US" altLang="zh-CN" sz="2200" dirty="0">
                <a:solidFill>
                  <a:srgbClr val="221E1F"/>
                </a:solidFill>
                <a:effectLst/>
                <a:latin typeface="宋体" panose="02010600030101010101" pitchFamily="2" charset="-122"/>
                <a:ea typeface="宋体" panose="02010600030101010101" pitchFamily="2" charset="-122"/>
                <a:cs typeface="?"/>
              </a:rPr>
              <a:t>10</a:t>
            </a:r>
            <a:r>
              <a:rPr lang="zh-CN" altLang="en-US" sz="2200" dirty="0">
                <a:solidFill>
                  <a:srgbClr val="221E1F"/>
                </a:solidFill>
                <a:effectLst/>
                <a:latin typeface="宋体" panose="02010600030101010101" pitchFamily="2" charset="-122"/>
                <a:ea typeface="宋体" panose="02010600030101010101" pitchFamily="2" charset="-122"/>
                <a:cs typeface="?"/>
              </a:rPr>
              <a:t>月</a:t>
            </a:r>
            <a:r>
              <a:rPr lang="en-US" altLang="zh-CN" sz="2200" dirty="0">
                <a:solidFill>
                  <a:srgbClr val="221E1F"/>
                </a:solidFill>
                <a:effectLst/>
                <a:latin typeface="宋体" panose="02010600030101010101" pitchFamily="2" charset="-122"/>
                <a:ea typeface="宋体" panose="02010600030101010101" pitchFamily="2" charset="-122"/>
                <a:cs typeface="?"/>
              </a:rPr>
              <a:t>1</a:t>
            </a:r>
            <a:r>
              <a:rPr lang="zh-CN" altLang="en-US" sz="2200" dirty="0">
                <a:solidFill>
                  <a:srgbClr val="221E1F"/>
                </a:solidFill>
                <a:effectLst/>
                <a:latin typeface="宋体" panose="02010600030101010101" pitchFamily="2" charset="-122"/>
                <a:ea typeface="宋体" panose="02010600030101010101" pitchFamily="2" charset="-122"/>
                <a:cs typeface="?"/>
              </a:rPr>
              <a:t>日首都北京举行开国大典的盛况。表达了中国人民对新中国的诞生无比自豪、激动的心情，展现了中华人民共和国的缔造者们特别是毛泽东的领袖风采。</a:t>
            </a:r>
            <a:endParaRPr lang="zh-CN" altLang="en-US" sz="2200" dirty="0">
              <a:solidFill>
                <a:srgbClr val="221E1F"/>
              </a:solidFill>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221455" y="652100"/>
            <a:ext cx="8329613" cy="4075668"/>
          </a:xfrm>
          <a:prstGeom prst="rect">
            <a:avLst/>
          </a:prstGeom>
          <a:noFill/>
        </p:spPr>
        <p:txBody>
          <a:bodyPr wrap="square">
            <a:spAutoFit/>
          </a:bodyPr>
          <a:lstStyle/>
          <a:p>
            <a:pPr marL="279400" algn="just">
              <a:lnSpc>
                <a:spcPct val="150000"/>
              </a:lnSpc>
              <a:tabLst>
                <a:tab pos="2610485" algn="l"/>
              </a:tabLst>
            </a:pPr>
            <a:r>
              <a:rPr lang="en-US" altLang="zh-CN" sz="2200" dirty="0">
                <a:solidFill>
                  <a:srgbClr val="221E1F"/>
                </a:solidFill>
                <a:effectLst/>
                <a:latin typeface="宋体" panose="02010600030101010101" pitchFamily="2" charset="-122"/>
                <a:ea typeface="宋体" panose="02010600030101010101" pitchFamily="2" charset="-122"/>
                <a:cs typeface="?"/>
              </a:rPr>
              <a:t>    《</a:t>
            </a:r>
            <a:r>
              <a:rPr lang="zh-CN" altLang="en-US" sz="2200" dirty="0">
                <a:solidFill>
                  <a:srgbClr val="221E1F"/>
                </a:solidFill>
                <a:effectLst/>
                <a:latin typeface="宋体" panose="02010600030101010101" pitchFamily="2" charset="-122"/>
                <a:ea typeface="宋体" panose="02010600030101010101" pitchFamily="2" charset="-122"/>
                <a:cs typeface="?"/>
              </a:rPr>
              <a:t>灯光</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这篇文章通过对一件关于灯光的往事的回忆，歌颂了革命先烈的献身精神，说明今天的幸福生活来之不易。口语交际</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演讲</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根据演讲内容拟定题目，编写演讲稿，参加演讲活动展示自己。重点是掌握演讲技巧。习作</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记一次游戏</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做游戏，增加感受。练习写记叙游戏过程的作文。重点是确定作文的写作思路。</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语文园地</a:t>
            </a:r>
            <a:r>
              <a:rPr lang="en-US" altLang="zh-CN" sz="2200" dirty="0">
                <a:solidFill>
                  <a:srgbClr val="221E1F"/>
                </a:solidFill>
                <a:effectLst/>
                <a:latin typeface="宋体" panose="02010600030101010101" pitchFamily="2" charset="-122"/>
                <a:ea typeface="宋体" panose="02010600030101010101" pitchFamily="2" charset="-122"/>
                <a:cs typeface="?"/>
              </a:rPr>
              <a:t>》</a:t>
            </a:r>
            <a:r>
              <a:rPr lang="zh-CN" altLang="en-US" sz="2200" dirty="0">
                <a:solidFill>
                  <a:srgbClr val="221E1F"/>
                </a:solidFill>
                <a:effectLst/>
                <a:latin typeface="宋体" panose="02010600030101010101" pitchFamily="2" charset="-122"/>
                <a:ea typeface="宋体" panose="02010600030101010101" pitchFamily="2" charset="-122"/>
                <a:cs typeface="?"/>
              </a:rPr>
              <a:t>学习点面结合的场面描写方法，了解运用相同句式写句子和用不同表达方式表示“说”的方法，学习说法创作方法，积累爱国名句。</a:t>
            </a:r>
            <a:endParaRPr lang="zh-CN" altLang="en-US" sz="2200" dirty="0">
              <a:solidFill>
                <a:srgbClr val="221E1F"/>
              </a:solidFill>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228599" y="1087245"/>
            <a:ext cx="8522495" cy="2552174"/>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221E1F"/>
                </a:solidFill>
                <a:effectLst/>
                <a:latin typeface="宋体" panose="02010600030101010101" pitchFamily="2" charset="-122"/>
                <a:ea typeface="宋体" panose="02010600030101010101" pitchFamily="2" charset="-122"/>
                <a:cs typeface="?"/>
              </a:rPr>
              <a:t>单元重点：</a:t>
            </a:r>
            <a:endParaRPr lang="zh-CN" altLang="en-US" sz="2200" dirty="0">
              <a:solidFill>
                <a:srgbClr val="221E1F"/>
              </a:solidFill>
              <a:effectLst/>
              <a:latin typeface="宋体" panose="02010600030101010101" pitchFamily="2" charset="-122"/>
              <a:ea typeface="宋体" panose="02010600030101010101" pitchFamily="2" charset="-122"/>
              <a:cs typeface="?"/>
            </a:endParaRPr>
          </a:p>
          <a:p>
            <a:pPr marL="279400" algn="just">
              <a:lnSpc>
                <a:spcPct val="150000"/>
              </a:lnSpc>
              <a:tabLst>
                <a:tab pos="2610485" algn="l"/>
              </a:tabLst>
            </a:pPr>
            <a:r>
              <a:rPr lang="zh-CN" altLang="en-US" sz="2200" dirty="0">
                <a:solidFill>
                  <a:srgbClr val="221E1F"/>
                </a:solidFill>
                <a:effectLst/>
                <a:latin typeface="宋体" panose="02010600030101010101" pitchFamily="2" charset="-122"/>
                <a:ea typeface="宋体" panose="02010600030101010101" pitchFamily="2" charset="-122"/>
                <a:cs typeface="?"/>
              </a:rPr>
              <a:t>（</a:t>
            </a:r>
            <a:r>
              <a:rPr lang="en-US" altLang="zh-CN" sz="2200" dirty="0">
                <a:solidFill>
                  <a:srgbClr val="221E1F"/>
                </a:solidFill>
                <a:effectLst/>
                <a:latin typeface="宋体" panose="02010600030101010101" pitchFamily="2" charset="-122"/>
                <a:ea typeface="宋体" panose="02010600030101010101" pitchFamily="2" charset="-122"/>
                <a:cs typeface="?"/>
              </a:rPr>
              <a:t>1</a:t>
            </a:r>
            <a:r>
              <a:rPr lang="zh-CN" altLang="en-US" sz="2200" dirty="0">
                <a:solidFill>
                  <a:srgbClr val="221E1F"/>
                </a:solidFill>
                <a:effectLst/>
                <a:latin typeface="宋体" panose="02010600030101010101" pitchFamily="2" charset="-122"/>
                <a:ea typeface="宋体" panose="02010600030101010101" pitchFamily="2" charset="-122"/>
                <a:cs typeface="?"/>
              </a:rPr>
              <a:t>）朗读课文，理解课文内容。本单元的四篇课文都是记叙革命历史的。要通过朗读，理清课文脉络。对重点段落要细细品味，抓住重点词句深入理解课文内容。另外革命历史离我们很遥远，理解起来很困难，还要借助历史背景资料去理解。</a:t>
            </a:r>
            <a:endParaRPr lang="zh-CN" altLang="en-US" sz="2200" dirty="0">
              <a:solidFill>
                <a:srgbClr val="221E1F"/>
              </a:solidFill>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221457" y="1041747"/>
            <a:ext cx="8368903" cy="3060005"/>
          </a:xfrm>
          <a:prstGeom prst="rect">
            <a:avLst/>
          </a:prstGeom>
          <a:noFill/>
        </p:spPr>
        <p:txBody>
          <a:bodyPr wrap="square">
            <a:spAutoFit/>
          </a:bodyPr>
          <a:lstStyle/>
          <a:p>
            <a:pPr marL="279400" algn="just">
              <a:lnSpc>
                <a:spcPct val="150000"/>
              </a:lnSpc>
              <a:tabLst>
                <a:tab pos="2610485" algn="l"/>
              </a:tabLst>
            </a:pPr>
            <a:r>
              <a:rPr lang="zh-CN" altLang="en-US" sz="2200" dirty="0">
                <a:solidFill>
                  <a:srgbClr val="221E1F"/>
                </a:solidFill>
                <a:effectLst/>
                <a:latin typeface="宋体" panose="02010600030101010101" pitchFamily="2" charset="-122"/>
                <a:ea typeface="宋体" panose="02010600030101010101" pitchFamily="2" charset="-122"/>
                <a:cs typeface="?"/>
              </a:rPr>
              <a:t>单元重点：</a:t>
            </a:r>
            <a:endParaRPr lang="zh-CN" altLang="en-US" sz="2200" dirty="0">
              <a:solidFill>
                <a:srgbClr val="221E1F"/>
              </a:solidFill>
              <a:effectLst/>
              <a:latin typeface="宋体" panose="02010600030101010101" pitchFamily="2" charset="-122"/>
              <a:ea typeface="宋体" panose="02010600030101010101" pitchFamily="2" charset="-122"/>
              <a:cs typeface="?"/>
            </a:endParaRPr>
          </a:p>
          <a:p>
            <a:pPr marL="279400" algn="just">
              <a:lnSpc>
                <a:spcPct val="150000"/>
              </a:lnSpc>
              <a:tabLst>
                <a:tab pos="2610485" algn="l"/>
              </a:tabLst>
            </a:pPr>
            <a:r>
              <a:rPr lang="zh-CN" altLang="en-US" sz="2200" dirty="0">
                <a:solidFill>
                  <a:srgbClr val="221E1F"/>
                </a:solidFill>
                <a:effectLst/>
                <a:latin typeface="宋体" panose="02010600030101010101" pitchFamily="2" charset="-122"/>
                <a:ea typeface="宋体" panose="02010600030101010101" pitchFamily="2" charset="-122"/>
                <a:cs typeface="?"/>
              </a:rPr>
              <a:t>（</a:t>
            </a:r>
            <a:r>
              <a:rPr lang="en-US" altLang="zh-CN" sz="2200" dirty="0">
                <a:solidFill>
                  <a:srgbClr val="221E1F"/>
                </a:solidFill>
                <a:effectLst/>
                <a:latin typeface="宋体" panose="02010600030101010101" pitchFamily="2" charset="-122"/>
                <a:ea typeface="宋体" panose="02010600030101010101" pitchFamily="2" charset="-122"/>
                <a:cs typeface="?"/>
              </a:rPr>
              <a:t>2</a:t>
            </a:r>
            <a:r>
              <a:rPr lang="zh-CN" altLang="en-US" sz="2200" dirty="0">
                <a:solidFill>
                  <a:srgbClr val="221E1F"/>
                </a:solidFill>
                <a:effectLst/>
                <a:latin typeface="宋体" panose="02010600030101010101" pitchFamily="2" charset="-122"/>
                <a:ea typeface="宋体" panose="02010600030101010101" pitchFamily="2" charset="-122"/>
                <a:cs typeface="?"/>
              </a:rPr>
              <a:t>）了解文章点面结合写场面的方法。每篇课文中作者在记叙故事时都写了具体的场面，运用点面结合的方法，让人如身临其境一般。要抓住课文重点，在学习过程中获得真实的体验和感受，去感受和体会，并学会在今后的习作中尝试运用点面结合的写法来写场面。</a:t>
            </a:r>
            <a:endParaRPr lang="zh-CN" altLang="en-US" sz="2200" dirty="0">
              <a:solidFill>
                <a:srgbClr val="221E1F"/>
              </a:solidFill>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982266" y="1295663"/>
            <a:ext cx="7568804" cy="2552174"/>
          </a:xfrm>
          <a:prstGeom prst="rect">
            <a:avLst/>
          </a:prstGeom>
          <a:noFill/>
        </p:spPr>
        <p:txBody>
          <a:bodyPr wrap="square">
            <a:spAutoFit/>
          </a:bodyPr>
          <a:lstStyle/>
          <a:p>
            <a:pPr algn="just">
              <a:lnSpc>
                <a:spcPct val="150000"/>
              </a:lnSpc>
            </a:pPr>
            <a:r>
              <a:rPr lang="zh-CN" altLang="zh-CN" sz="2200" b="1" dirty="0">
                <a:effectLst/>
                <a:latin typeface="宋体" panose="02010600030101010101" pitchFamily="2" charset="-122"/>
                <a:ea typeface="宋体" panose="02010600030101010101" pitchFamily="2" charset="-122"/>
                <a:cs typeface="?"/>
              </a:rPr>
              <a:t>一、易读错的字</a:t>
            </a:r>
            <a:endParaRPr lang="en-US" altLang="zh-CN" sz="2200" b="1" dirty="0">
              <a:latin typeface="宋体" panose="02010600030101010101" pitchFamily="2" charset="-122"/>
              <a:ea typeface="宋体" panose="02010600030101010101" pitchFamily="2" charset="-122"/>
              <a:cs typeface="Times New Roman" panose="02020603050405020304" pitchFamily="18" charset="0"/>
            </a:endParaRPr>
          </a:p>
          <a:p>
            <a:pPr algn="just">
              <a:lnSpc>
                <a:spcPct val="150000"/>
              </a:lnSpc>
            </a:pPr>
            <a:r>
              <a:rPr lang="zh-CN" altLang="en-US" sz="2200" dirty="0">
                <a:solidFill>
                  <a:srgbClr val="221E1F"/>
                </a:solidFill>
                <a:effectLst/>
                <a:latin typeface="宋体" panose="02010600030101010101" pitchFamily="2" charset="-122"/>
                <a:ea typeface="宋体" panose="02010600030101010101" pitchFamily="2" charset="-122"/>
                <a:cs typeface="?"/>
              </a:rPr>
              <a:t>纪律（</a:t>
            </a:r>
            <a:r>
              <a:rPr lang="en-US" altLang="zh-CN" sz="2200" dirty="0" err="1">
                <a:solidFill>
                  <a:srgbClr val="221E1F"/>
                </a:solidFill>
                <a:effectLst/>
                <a:latin typeface="宋体" panose="02010600030101010101" pitchFamily="2" charset="-122"/>
                <a:ea typeface="宋体" panose="02010600030101010101" pitchFamily="2" charset="-122"/>
                <a:cs typeface="?"/>
              </a:rPr>
              <a:t>lǜ</a:t>
            </a:r>
            <a:r>
              <a:rPr lang="zh-CN" altLang="en-US" sz="2200" dirty="0">
                <a:solidFill>
                  <a:srgbClr val="221E1F"/>
                </a:solidFill>
                <a:effectLst/>
                <a:latin typeface="宋体" panose="02010600030101010101" pitchFamily="2" charset="-122"/>
                <a:ea typeface="宋体" panose="02010600030101010101" pitchFamily="2" charset="-122"/>
                <a:cs typeface="?"/>
              </a:rPr>
              <a:t>）       铁索（</a:t>
            </a:r>
            <a:r>
              <a:rPr lang="en-US" altLang="zh-CN" sz="2200" dirty="0" err="1">
                <a:solidFill>
                  <a:srgbClr val="221E1F"/>
                </a:solidFill>
                <a:effectLst/>
                <a:latin typeface="宋体" panose="02010600030101010101" pitchFamily="2" charset="-122"/>
                <a:ea typeface="宋体" panose="02010600030101010101" pitchFamily="2" charset="-122"/>
                <a:cs typeface="?"/>
              </a:rPr>
              <a:t>suǒ</a:t>
            </a:r>
            <a:r>
              <a:rPr lang="zh-CN" altLang="en-US" sz="2200" dirty="0">
                <a:solidFill>
                  <a:srgbClr val="221E1F"/>
                </a:solidFill>
                <a:effectLst/>
                <a:latin typeface="宋体" panose="02010600030101010101" pitchFamily="2" charset="-122"/>
                <a:ea typeface="宋体" panose="02010600030101010101" pitchFamily="2" charset="-122"/>
                <a:cs typeface="?"/>
              </a:rPr>
              <a:t>）       抡（</a:t>
            </a:r>
            <a:r>
              <a:rPr lang="en-US" altLang="zh-CN" sz="2200" dirty="0" err="1">
                <a:solidFill>
                  <a:srgbClr val="221E1F"/>
                </a:solidFill>
                <a:effectLst/>
                <a:latin typeface="宋体" panose="02010600030101010101" pitchFamily="2" charset="-122"/>
                <a:ea typeface="宋体" panose="02010600030101010101" pitchFamily="2" charset="-122"/>
                <a:cs typeface="?"/>
              </a:rPr>
              <a:t>lūn</a:t>
            </a:r>
            <a:r>
              <a:rPr lang="zh-CN" altLang="en-US" sz="2200" dirty="0">
                <a:solidFill>
                  <a:srgbClr val="221E1F"/>
                </a:solidFill>
                <a:effectLst/>
                <a:latin typeface="宋体" panose="02010600030101010101" pitchFamily="2" charset="-122"/>
                <a:ea typeface="宋体" panose="02010600030101010101" pitchFamily="2" charset="-122"/>
                <a:cs typeface="?"/>
              </a:rPr>
              <a:t>）拳    </a:t>
            </a:r>
            <a:endParaRPr lang="en-US" altLang="zh-CN" sz="2200" dirty="0">
              <a:solidFill>
                <a:srgbClr val="221E1F"/>
              </a:solidFill>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solidFill>
                  <a:srgbClr val="221E1F"/>
                </a:solidFill>
                <a:effectLst/>
                <a:latin typeface="宋体" panose="02010600030101010101" pitchFamily="2" charset="-122"/>
                <a:ea typeface="宋体" panose="02010600030101010101" pitchFamily="2" charset="-122"/>
                <a:cs typeface="?"/>
              </a:rPr>
              <a:t>冰雹（</a:t>
            </a:r>
            <a:r>
              <a:rPr lang="en-US" altLang="zh-CN" sz="2200" dirty="0" err="1">
                <a:solidFill>
                  <a:srgbClr val="221E1F"/>
                </a:solidFill>
                <a:effectLst/>
                <a:latin typeface="宋体" panose="02010600030101010101" pitchFamily="2" charset="-122"/>
                <a:ea typeface="宋体" panose="02010600030101010101" pitchFamily="2" charset="-122"/>
                <a:cs typeface="?"/>
              </a:rPr>
              <a:t>báo</a:t>
            </a:r>
            <a:r>
              <a:rPr lang="zh-CN" altLang="en-US" sz="2200" dirty="0">
                <a:solidFill>
                  <a:srgbClr val="221E1F"/>
                </a:solidFill>
                <a:effectLst/>
                <a:latin typeface="宋体" panose="02010600030101010101" pitchFamily="2" charset="-122"/>
                <a:ea typeface="宋体" panose="02010600030101010101" pitchFamily="2" charset="-122"/>
                <a:cs typeface="?"/>
              </a:rPr>
              <a:t>）      山涧（</a:t>
            </a:r>
            <a:r>
              <a:rPr lang="en-US" altLang="zh-CN" sz="2200" dirty="0">
                <a:solidFill>
                  <a:srgbClr val="221E1F"/>
                </a:solidFill>
                <a:effectLst/>
                <a:latin typeface="宋体" panose="02010600030101010101" pitchFamily="2" charset="-122"/>
                <a:ea typeface="宋体" panose="02010600030101010101" pitchFamily="2" charset="-122"/>
                <a:cs typeface="?"/>
              </a:rPr>
              <a:t>jiàn</a:t>
            </a:r>
            <a:r>
              <a:rPr lang="zh-CN" altLang="en-US" sz="2200" dirty="0">
                <a:solidFill>
                  <a:srgbClr val="221E1F"/>
                </a:solidFill>
                <a:effectLst/>
                <a:latin typeface="宋体" panose="02010600030101010101" pitchFamily="2" charset="-122"/>
                <a:ea typeface="宋体" panose="02010600030101010101" pitchFamily="2" charset="-122"/>
                <a:cs typeface="?"/>
              </a:rPr>
              <a:t>）      屹（</a:t>
            </a:r>
            <a:r>
              <a:rPr lang="en-US" altLang="zh-CN" sz="2200" dirty="0" err="1">
                <a:solidFill>
                  <a:srgbClr val="221E1F"/>
                </a:solidFill>
                <a:effectLst/>
                <a:latin typeface="宋体" panose="02010600030101010101" pitchFamily="2" charset="-122"/>
                <a:ea typeface="宋体" panose="02010600030101010101" pitchFamily="2" charset="-122"/>
                <a:cs typeface="?"/>
              </a:rPr>
              <a:t>yì</a:t>
            </a:r>
            <a:r>
              <a:rPr lang="zh-CN" altLang="en-US" sz="2200" dirty="0">
                <a:solidFill>
                  <a:srgbClr val="221E1F"/>
                </a:solidFill>
                <a:effectLst/>
                <a:latin typeface="宋体" panose="02010600030101010101" pitchFamily="2" charset="-122"/>
                <a:ea typeface="宋体" panose="02010600030101010101" pitchFamily="2" charset="-122"/>
                <a:cs typeface="?"/>
              </a:rPr>
              <a:t>）立 </a:t>
            </a:r>
            <a:endParaRPr lang="en-US" altLang="zh-CN" sz="2200" dirty="0">
              <a:solidFill>
                <a:srgbClr val="221E1F"/>
              </a:solidFill>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solidFill>
                  <a:srgbClr val="221E1F"/>
                </a:solidFill>
                <a:effectLst/>
                <a:latin typeface="宋体" panose="02010600030101010101" pitchFamily="2" charset="-122"/>
                <a:ea typeface="宋体" panose="02010600030101010101" pitchFamily="2" charset="-122"/>
                <a:cs typeface="?"/>
              </a:rPr>
              <a:t>政（</a:t>
            </a:r>
            <a:r>
              <a:rPr lang="en-US" altLang="zh-CN" sz="2200" dirty="0" err="1">
                <a:solidFill>
                  <a:srgbClr val="221E1F"/>
                </a:solidFill>
                <a:effectLst/>
                <a:latin typeface="宋体" panose="02010600030101010101" pitchFamily="2" charset="-122"/>
                <a:ea typeface="宋体" panose="02010600030101010101" pitchFamily="2" charset="-122"/>
                <a:cs typeface="?"/>
              </a:rPr>
              <a:t>zhèng</a:t>
            </a:r>
            <a:r>
              <a:rPr lang="zh-CN" altLang="en-US" sz="2200" dirty="0">
                <a:solidFill>
                  <a:srgbClr val="221E1F"/>
                </a:solidFill>
                <a:effectLst/>
                <a:latin typeface="宋体" panose="02010600030101010101" pitchFamily="2" charset="-122"/>
                <a:ea typeface="宋体" panose="02010600030101010101" pitchFamily="2" charset="-122"/>
                <a:cs typeface="?"/>
              </a:rPr>
              <a:t>）府    外宾（</a:t>
            </a:r>
            <a:r>
              <a:rPr lang="en-US" altLang="zh-CN" sz="2200" dirty="0" err="1">
                <a:solidFill>
                  <a:srgbClr val="221E1F"/>
                </a:solidFill>
                <a:effectLst/>
                <a:latin typeface="宋体" panose="02010600030101010101" pitchFamily="2" charset="-122"/>
                <a:ea typeface="宋体" panose="02010600030101010101" pitchFamily="2" charset="-122"/>
                <a:cs typeface="?"/>
              </a:rPr>
              <a:t>bīn</a:t>
            </a:r>
            <a:r>
              <a:rPr lang="zh-CN" altLang="en-US" sz="2200" dirty="0">
                <a:solidFill>
                  <a:srgbClr val="221E1F"/>
                </a:solidFill>
                <a:effectLst/>
                <a:latin typeface="宋体" panose="02010600030101010101" pitchFamily="2" charset="-122"/>
                <a:ea typeface="宋体" panose="02010600030101010101" pitchFamily="2" charset="-122"/>
                <a:cs typeface="?"/>
              </a:rPr>
              <a:t>）       一盏（</a:t>
            </a:r>
            <a:r>
              <a:rPr lang="en-US" altLang="zh-CN" sz="2200" dirty="0" err="1">
                <a:solidFill>
                  <a:srgbClr val="221E1F"/>
                </a:solidFill>
                <a:effectLst/>
                <a:latin typeface="宋体" panose="02010600030101010101" pitchFamily="2" charset="-122"/>
                <a:ea typeface="宋体" panose="02010600030101010101" pitchFamily="2" charset="-122"/>
                <a:cs typeface="?"/>
              </a:rPr>
              <a:t>zhǎn</a:t>
            </a:r>
            <a:r>
              <a:rPr lang="zh-CN" altLang="en-US" sz="2200" dirty="0">
                <a:solidFill>
                  <a:srgbClr val="221E1F"/>
                </a:solidFill>
                <a:effectLst/>
                <a:latin typeface="宋体" panose="02010600030101010101" pitchFamily="2" charset="-122"/>
                <a:ea typeface="宋体" panose="02010600030101010101" pitchFamily="2" charset="-122"/>
                <a:cs typeface="?"/>
              </a:rPr>
              <a:t>）</a:t>
            </a:r>
            <a:endParaRPr lang="en-US" altLang="zh-CN" sz="2200" dirty="0">
              <a:solidFill>
                <a:srgbClr val="221E1F"/>
              </a:solidFill>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solidFill>
                  <a:srgbClr val="221E1F"/>
                </a:solidFill>
                <a:effectLst/>
                <a:latin typeface="宋体" panose="02010600030101010101" pitchFamily="2" charset="-122"/>
                <a:ea typeface="宋体" panose="02010600030101010101" pitchFamily="2" charset="-122"/>
                <a:cs typeface="?"/>
              </a:rPr>
              <a:t>旗帜（</a:t>
            </a:r>
            <a:r>
              <a:rPr lang="en-US" altLang="zh-CN" sz="2200" dirty="0" err="1">
                <a:solidFill>
                  <a:srgbClr val="221E1F"/>
                </a:solidFill>
                <a:effectLst/>
                <a:latin typeface="宋体" panose="02010600030101010101" pitchFamily="2" charset="-122"/>
                <a:ea typeface="宋体" panose="02010600030101010101" pitchFamily="2" charset="-122"/>
                <a:cs typeface="?"/>
              </a:rPr>
              <a:t>zhì</a:t>
            </a:r>
            <a:r>
              <a:rPr lang="zh-CN" altLang="en-US" sz="2200" dirty="0">
                <a:solidFill>
                  <a:srgbClr val="221E1F"/>
                </a:solidFill>
                <a:effectLst/>
                <a:latin typeface="宋体" panose="02010600030101010101" pitchFamily="2" charset="-122"/>
                <a:ea typeface="宋体" panose="02010600030101010101" pitchFamily="2" charset="-122"/>
                <a:cs typeface="?"/>
              </a:rPr>
              <a:t>）      制（</a:t>
            </a:r>
            <a:r>
              <a:rPr lang="en-US" altLang="zh-CN" sz="2200" dirty="0" err="1">
                <a:solidFill>
                  <a:srgbClr val="221E1F"/>
                </a:solidFill>
                <a:effectLst/>
                <a:latin typeface="宋体" panose="02010600030101010101" pitchFamily="2" charset="-122"/>
                <a:ea typeface="宋体" panose="02010600030101010101" pitchFamily="2" charset="-122"/>
                <a:cs typeface="?"/>
              </a:rPr>
              <a:t>zhì</a:t>
            </a:r>
            <a:r>
              <a:rPr lang="zh-CN" altLang="en-US" sz="2200" dirty="0">
                <a:solidFill>
                  <a:srgbClr val="221E1F"/>
                </a:solidFill>
                <a:effectLst/>
                <a:latin typeface="宋体" panose="02010600030101010101" pitchFamily="2" charset="-122"/>
                <a:ea typeface="宋体" panose="02010600030101010101" pitchFamily="2" charset="-122"/>
                <a:cs typeface="?"/>
              </a:rPr>
              <a:t>）服       射（</a:t>
            </a:r>
            <a:r>
              <a:rPr lang="en-US" altLang="zh-CN" sz="2200" dirty="0" err="1">
                <a:solidFill>
                  <a:srgbClr val="221E1F"/>
                </a:solidFill>
                <a:effectLst/>
                <a:latin typeface="宋体" panose="02010600030101010101" pitchFamily="2" charset="-122"/>
                <a:ea typeface="宋体" panose="02010600030101010101" pitchFamily="2" charset="-122"/>
                <a:cs typeface="?"/>
              </a:rPr>
              <a:t>shè</a:t>
            </a:r>
            <a:r>
              <a:rPr lang="zh-CN" altLang="en-US" sz="2200" dirty="0">
                <a:solidFill>
                  <a:srgbClr val="221E1F"/>
                </a:solidFill>
                <a:effectLst/>
                <a:latin typeface="宋体" panose="02010600030101010101" pitchFamily="2" charset="-122"/>
                <a:ea typeface="宋体" panose="02010600030101010101" pitchFamily="2" charset="-122"/>
                <a:cs typeface="?"/>
              </a:rPr>
              <a:t>）击</a:t>
            </a:r>
            <a:endParaRPr lang="zh-CN" altLang="en-US" sz="2200" dirty="0">
              <a:solidFill>
                <a:srgbClr val="221E1F"/>
              </a:solidFill>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835819" y="533916"/>
            <a:ext cx="7872411" cy="4075668"/>
          </a:xfrm>
          <a:prstGeom prst="rect">
            <a:avLst/>
          </a:prstGeom>
          <a:noFill/>
        </p:spPr>
        <p:txBody>
          <a:bodyPr wrap="square">
            <a:spAutoFit/>
          </a:bodyPr>
          <a:lstStyle/>
          <a:p>
            <a:pPr algn="just">
              <a:lnSpc>
                <a:spcPct val="150000"/>
              </a:lnSpc>
            </a:pPr>
            <a:r>
              <a:rPr lang="zh-CN" altLang="en-US" sz="2200" b="1" dirty="0">
                <a:effectLst/>
                <a:latin typeface="宋体" panose="02010600030101010101" pitchFamily="2" charset="-122"/>
                <a:ea typeface="宋体" panose="02010600030101010101" pitchFamily="2" charset="-122"/>
                <a:cs typeface="?"/>
              </a:rPr>
              <a:t>二、易写错的字</a:t>
            </a:r>
            <a:endParaRPr lang="zh-CN" altLang="en-US" sz="2200" b="1"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崖：“厓”宽大，“圭”由两个“土” 组成，竖笔上下不连通。</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索：下面是“糸”。</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贯：前四笔笔顺是竖折、横折、竖、横。</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悬：“县”内是两短横。</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爆：右下角是“ 氺”。</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隆：右边中间有一横。</a:t>
            </a:r>
            <a:endParaRPr lang="zh-CN" altLang="en-US" sz="2200" dirty="0">
              <a:effectLst/>
              <a:latin typeface="宋体" panose="02010600030101010101" pitchFamily="2" charset="-122"/>
              <a:ea typeface="宋体" panose="02010600030101010101" pitchFamily="2" charset="-122"/>
              <a:cs typeface="?"/>
            </a:endParaRPr>
          </a:p>
          <a:p>
            <a:pPr algn="just">
              <a:lnSpc>
                <a:spcPct val="150000"/>
              </a:lnSpc>
            </a:pPr>
            <a:r>
              <a:rPr lang="zh-CN" altLang="en-US" sz="2200" dirty="0">
                <a:effectLst/>
                <a:latin typeface="宋体" panose="02010600030101010101" pitchFamily="2" charset="-122"/>
                <a:ea typeface="宋体" panose="02010600030101010101" pitchFamily="2" charset="-122"/>
                <a:cs typeface="?"/>
              </a:rPr>
              <a:t>盏：右上角有一点。 </a:t>
            </a:r>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 name="文本框 3"/>
          <p:cNvSpPr txBox="1"/>
          <p:nvPr/>
        </p:nvSpPr>
        <p:spPr>
          <a:xfrm>
            <a:off x="546497" y="640392"/>
            <a:ext cx="7893843" cy="3985706"/>
          </a:xfrm>
          <a:prstGeom prst="rect">
            <a:avLst/>
          </a:prstGeom>
          <a:noFill/>
        </p:spPr>
        <p:txBody>
          <a:bodyPr wrap="square">
            <a:spAutoFit/>
          </a:bodyPr>
          <a:lstStyle/>
          <a:p>
            <a:pPr algn="just">
              <a:lnSpc>
                <a:spcPct val="150000"/>
              </a:lnSpc>
            </a:pPr>
            <a:r>
              <a:rPr lang="zh-CN" altLang="en-US" sz="2200" b="1" dirty="0">
                <a:effectLst/>
                <a:latin typeface="宋体" panose="02010600030101010101" pitchFamily="2" charset="-122"/>
                <a:ea typeface="宋体" panose="02010600030101010101" pitchFamily="2" charset="-122"/>
                <a:cs typeface="?"/>
              </a:rPr>
              <a:t>三、会写的词语</a:t>
            </a:r>
            <a:endParaRPr lang="zh-CN" altLang="en-US" sz="2200" b="1" dirty="0">
              <a:effectLst/>
              <a:latin typeface="宋体" panose="02010600030101010101" pitchFamily="2" charset="-122"/>
              <a:ea typeface="宋体" panose="02010600030101010101" pitchFamily="2" charset="-122"/>
              <a:cs typeface="?"/>
            </a:endParaRPr>
          </a:p>
          <a:p>
            <a:pPr algn="just"/>
            <a:r>
              <a:rPr lang="zh-CN" altLang="en-US" sz="2200" dirty="0">
                <a:effectLst/>
                <a:latin typeface="宋体" panose="02010600030101010101" pitchFamily="2" charset="-122"/>
                <a:ea typeface="宋体" panose="02010600030101010101" pitchFamily="2" charset="-122"/>
                <a:cs typeface="?"/>
              </a:rPr>
              <a:t>七律   山崖   大渡河   铁索   日寇    手榴弹   抡拳</a:t>
            </a:r>
            <a:endParaRPr lang="en-US" altLang="zh-CN" sz="2200" dirty="0">
              <a:effectLst/>
              <a:latin typeface="宋体" panose="02010600030101010101" pitchFamily="2" charset="-122"/>
              <a:ea typeface="宋体" panose="02010600030101010101" pitchFamily="2" charset="-122"/>
              <a:cs typeface="?"/>
            </a:endParaRPr>
          </a:p>
          <a:p>
            <a:pPr algn="just"/>
            <a:r>
              <a:rPr lang="zh-CN" altLang="en-US" sz="2200" dirty="0">
                <a:effectLst/>
                <a:latin typeface="宋体" panose="02010600030101010101" pitchFamily="2" charset="-122"/>
                <a:ea typeface="宋体" panose="02010600030101010101" pitchFamily="2" charset="-122"/>
                <a:cs typeface="?"/>
              </a:rPr>
              <a:t>下棋   悬崖   山涧 </a:t>
            </a:r>
            <a:r>
              <a:rPr lang="zh-CN" altLang="en-US" sz="2200" dirty="0">
                <a:latin typeface="宋体" panose="02010600030101010101" pitchFamily="2" charset="-122"/>
                <a:ea typeface="宋体" panose="02010600030101010101" pitchFamily="2" charset="-122"/>
                <a:cs typeface="?"/>
              </a:rPr>
              <a:t>    </a:t>
            </a:r>
            <a:r>
              <a:rPr lang="zh-CN" altLang="en-US" sz="2200" dirty="0">
                <a:effectLst/>
                <a:latin typeface="宋体" panose="02010600030101010101" pitchFamily="2" charset="-122"/>
                <a:ea typeface="宋体" panose="02010600030101010101" pitchFamily="2" charset="-122"/>
                <a:cs typeface="?"/>
              </a:rPr>
              <a:t>屹立   喜悦    奋战     险要</a:t>
            </a:r>
            <a:endParaRPr lang="en-US" altLang="zh-CN" sz="2200" dirty="0">
              <a:effectLst/>
              <a:latin typeface="宋体" panose="02010600030101010101" pitchFamily="2" charset="-122"/>
              <a:ea typeface="宋体" panose="02010600030101010101" pitchFamily="2" charset="-122"/>
              <a:cs typeface="?"/>
            </a:endParaRPr>
          </a:p>
          <a:p>
            <a:pPr algn="just"/>
            <a:r>
              <a:rPr lang="zh-CN" altLang="en-US" sz="2200" dirty="0">
                <a:effectLst/>
                <a:latin typeface="宋体" panose="02010600030101010101" pitchFamily="2" charset="-122"/>
                <a:ea typeface="宋体" panose="02010600030101010101" pitchFamily="2" charset="-122"/>
                <a:cs typeface="?"/>
              </a:rPr>
              <a:t>攀登   雹子   眺望     壮烈   </a:t>
            </a:r>
            <a:r>
              <a:rPr lang="zh-CN" altLang="en-US" sz="2200" dirty="0">
                <a:latin typeface="宋体" panose="02010600030101010101" pitchFamily="2" charset="-122"/>
                <a:ea typeface="宋体" panose="02010600030101010101" pitchFamily="2" charset="-122"/>
                <a:cs typeface="?"/>
              </a:rPr>
              <a:t>副班长  一盏灯   </a:t>
            </a:r>
            <a:endParaRPr lang="en-US" altLang="zh-CN" sz="2200" dirty="0">
              <a:effectLst/>
              <a:latin typeface="宋体" panose="02010600030101010101" pitchFamily="2" charset="-122"/>
              <a:ea typeface="宋体" panose="02010600030101010101" pitchFamily="2" charset="-122"/>
              <a:cs typeface="?"/>
            </a:endParaRPr>
          </a:p>
          <a:p>
            <a:pPr algn="just"/>
            <a:r>
              <a:rPr lang="zh-CN" altLang="en-US" sz="2200" dirty="0">
                <a:effectLst/>
                <a:latin typeface="宋体" panose="02010600030101010101" pitchFamily="2" charset="-122"/>
                <a:ea typeface="宋体" panose="02010600030101010101" pitchFamily="2" charset="-122"/>
                <a:cs typeface="?"/>
              </a:rPr>
              <a:t>政府   外宾   栏杆    汇集    爆发    宣布    旗帜</a:t>
            </a:r>
            <a:endParaRPr lang="en-US" altLang="zh-CN" sz="2200" dirty="0">
              <a:effectLst/>
              <a:latin typeface="宋体" panose="02010600030101010101" pitchFamily="2" charset="-122"/>
              <a:ea typeface="宋体" panose="02010600030101010101" pitchFamily="2" charset="-122"/>
              <a:cs typeface="?"/>
            </a:endParaRPr>
          </a:p>
          <a:p>
            <a:pPr algn="just"/>
            <a:r>
              <a:rPr lang="zh-CN" altLang="en-US" sz="2200" dirty="0">
                <a:effectLst/>
                <a:latin typeface="宋体" panose="02010600030101010101" pitchFamily="2" charset="-122"/>
                <a:ea typeface="宋体" panose="02010600030101010101" pitchFamily="2" charset="-122"/>
                <a:cs typeface="?"/>
              </a:rPr>
              <a:t>检阅   制服   坦克    距离    发射    预定    就位 </a:t>
            </a:r>
            <a:endParaRPr lang="en-US" altLang="zh-CN" sz="2200" dirty="0">
              <a:effectLst/>
              <a:latin typeface="宋体" panose="02010600030101010101" pitchFamily="2" charset="-122"/>
              <a:ea typeface="宋体" panose="02010600030101010101" pitchFamily="2" charset="-122"/>
              <a:cs typeface="?"/>
            </a:endParaRPr>
          </a:p>
          <a:p>
            <a:pPr algn="just"/>
            <a:r>
              <a:rPr lang="zh-CN" altLang="en-US" sz="2200" dirty="0">
                <a:effectLst/>
                <a:latin typeface="宋体" panose="02010600030101010101" pitchFamily="2" charset="-122"/>
                <a:ea typeface="宋体" panose="02010600030101010101" pitchFamily="2" charset="-122"/>
                <a:cs typeface="?"/>
              </a:rPr>
              <a:t>宣告   雄伟   肃静    语调    完毕    一致    高潮 </a:t>
            </a:r>
            <a:endParaRPr lang="zh-CN" altLang="en-US" sz="2200" dirty="0">
              <a:effectLst/>
              <a:latin typeface="宋体" panose="02010600030101010101" pitchFamily="2" charset="-122"/>
              <a:ea typeface="宋体" panose="02010600030101010101" pitchFamily="2" charset="-122"/>
              <a:cs typeface="?"/>
            </a:endParaRPr>
          </a:p>
          <a:p>
            <a:pPr algn="just"/>
            <a:r>
              <a:rPr lang="zh-CN" altLang="en-US" sz="2200" dirty="0">
                <a:effectLst/>
                <a:latin typeface="宋体" panose="02010600030101010101" pitchFamily="2" charset="-122"/>
                <a:ea typeface="宋体" panose="02010600030101010101" pitchFamily="2" charset="-122"/>
                <a:cs typeface="?"/>
              </a:rPr>
              <a:t>次序   隆隆声</a:t>
            </a:r>
            <a:endParaRPr lang="zh-CN" altLang="en-US" sz="2200" dirty="0">
              <a:effectLst/>
              <a:latin typeface="宋体" panose="02010600030101010101" pitchFamily="2" charset="-122"/>
              <a:ea typeface="宋体" panose="02010600030101010101" pitchFamily="2" charset="-122"/>
              <a:cs typeface="?"/>
            </a:endParaRPr>
          </a:p>
          <a:p>
            <a:pPr algn="just"/>
            <a:r>
              <a:rPr lang="zh-CN" altLang="en-US" sz="2200" dirty="0">
                <a:latin typeface="宋体" panose="02010600030101010101" pitchFamily="2" charset="-122"/>
                <a:ea typeface="宋体" panose="02010600030101010101" pitchFamily="2" charset="-122"/>
                <a:cs typeface="?"/>
              </a:rPr>
              <a:t>豪迈不屈      全神贯注      热血沸腾     斩钉截铁</a:t>
            </a:r>
            <a:endParaRPr lang="en-US" altLang="zh-CN" sz="2200" dirty="0">
              <a:latin typeface="宋体" panose="02010600030101010101" pitchFamily="2" charset="-122"/>
              <a:ea typeface="宋体" panose="02010600030101010101" pitchFamily="2" charset="-122"/>
              <a:cs typeface="?"/>
            </a:endParaRPr>
          </a:p>
          <a:p>
            <a:pPr algn="just"/>
            <a:r>
              <a:rPr lang="zh-CN" altLang="en-US" sz="2200" dirty="0">
                <a:latin typeface="宋体" panose="02010600030101010101" pitchFamily="2" charset="-122"/>
                <a:ea typeface="宋体" panose="02010600030101010101" pitchFamily="2" charset="-122"/>
                <a:cs typeface="?"/>
              </a:rPr>
              <a:t>居高临下      粉身碎骨      惊天动地     排山倒海</a:t>
            </a:r>
            <a:endParaRPr lang="zh-CN" altLang="en-US" sz="2200" dirty="0">
              <a:latin typeface="宋体" panose="02010600030101010101" pitchFamily="2" charset="-122"/>
              <a:ea typeface="宋体" panose="02010600030101010101" pitchFamily="2" charset="-122"/>
              <a:cs typeface="?"/>
            </a:endParaRPr>
          </a:p>
          <a:p>
            <a:pPr algn="just"/>
            <a:endParaRPr lang="zh-CN" altLang="en-US" sz="2200" dirty="0">
              <a:effectLst/>
              <a:latin typeface="宋体" panose="02010600030101010101" pitchFamily="2" charset="-122"/>
              <a:ea typeface="宋体" panose="02010600030101010101" pitchFamily="2" charset="-122"/>
              <a:cs typeface="?"/>
            </a:endParaRPr>
          </a:p>
        </p:txBody>
      </p:sp>
    </p:spTree>
  </p:cSld>
  <p:clrMapOvr>
    <a:masterClrMapping/>
  </p:clrMapOvr>
</p:sld>
</file>

<file path=ppt/tags/tag1.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2.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5.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xml><?xml version="1.0" encoding="utf-8"?>
<p:tagLst xmlns:p="http://schemas.openxmlformats.org/presentationml/2006/main">
  <p:tag name="COMMONDATA" val="eyJoZGlkIjoiZWE3NjZlYjJkMjNiZjRmNDUwNDg2MDIyMjNiOTJhMjAifQ=="/>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0.基础版（小学语文模板）邱艳双设计版（最终版）</Template>
  <TotalTime>0</TotalTime>
  <Words>2985</Words>
  <Application>WPS 演示</Application>
  <PresentationFormat>全屏显示(16:9)</PresentationFormat>
  <Paragraphs>225</Paragraphs>
  <Slides>23</Slides>
  <Notes>5</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23</vt:i4>
      </vt:variant>
    </vt:vector>
  </HeadingPairs>
  <TitlesOfParts>
    <vt:vector size="36" baseType="lpstr">
      <vt:lpstr>Arial</vt:lpstr>
      <vt:lpstr>宋体</vt:lpstr>
      <vt:lpstr>Wingdings</vt:lpstr>
      <vt:lpstr>黑体</vt:lpstr>
      <vt:lpstr>微软雅黑</vt:lpstr>
      <vt:lpstr>?</vt:lpstr>
      <vt:lpstr>Segoe Print</vt:lpstr>
      <vt:lpstr>楷体</vt:lpstr>
      <vt:lpstr>Times New Roman</vt:lpstr>
      <vt:lpstr>等线</vt:lpstr>
      <vt:lpstr>Arial Unicode MS</vt:lpstr>
      <vt:lpstr>Calibri</vt:lpstr>
      <vt:lpstr>3_Office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万润仪器贸易公司</cp:lastModifiedBy>
  <cp:revision>163</cp:revision>
  <dcterms:created xsi:type="dcterms:W3CDTF">2020-02-14T00:12:00Z</dcterms:created>
  <dcterms:modified xsi:type="dcterms:W3CDTF">2022-06-02T03:44:18Z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A4AE688384E049888872D938C29ACBCE</vt:lpwstr>
  </property>
</Properties>
</file>