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35" r:id="rId4"/>
    <p:sldId id="636" r:id="rId6"/>
    <p:sldId id="637" r:id="rId7"/>
    <p:sldId id="638" r:id="rId8"/>
    <p:sldId id="639" r:id="rId9"/>
    <p:sldId id="640" r:id="rId10"/>
    <p:sldId id="641" r:id="rId11"/>
    <p:sldId id="642" r:id="rId12"/>
    <p:sldId id="643" r:id="rId13"/>
    <p:sldId id="644" r:id="rId14"/>
    <p:sldId id="645" r:id="rId15"/>
    <p:sldId id="646" r:id="rId16"/>
    <p:sldId id="647" r:id="rId17"/>
    <p:sldId id="648" r:id="rId18"/>
    <p:sldId id="649" r:id="rId19"/>
    <p:sldId id="650" r:id="rId20"/>
    <p:sldId id="651" r:id="rId21"/>
    <p:sldId id="652" r:id="rId22"/>
    <p:sldId id="653" r:id="rId23"/>
    <p:sldId id="654" r:id="rId24"/>
    <p:sldId id="655" r:id="rId25"/>
    <p:sldId id="656" r:id="rId26"/>
    <p:sldId id="657" r:id="rId27"/>
    <p:sldId id="658" r:id="rId28"/>
    <p:sldId id="659" r:id="rId29"/>
    <p:sldId id="660" r:id="rId30"/>
  </p:sldIdLst>
  <p:sldSz cx="9144000" cy="5143500" type="screen16x9"/>
  <p:notesSz cx="6858000" cy="9144000"/>
  <p:custDataLst>
    <p:tags r:id="rId3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362.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1200" baseline="0">
                <a:solidFill>
                  <a:schemeClr val="tx1">
                    <a:lumMod val="85000"/>
                    <a:lumOff val="15000"/>
                  </a:schemeClr>
                </a:solidFill>
                <a:latin typeface="Arial" panose="020B0604020202020204" pitchFamily="34" charset="0"/>
                <a:ea typeface="幼圆" panose="02010509060101010101" pitchFamily="49" charset="-122"/>
              </a:defRPr>
            </a:lvl1pPr>
            <a:lvl2pPr>
              <a:defRPr sz="1200" baseline="0">
                <a:solidFill>
                  <a:schemeClr val="tx1">
                    <a:lumMod val="85000"/>
                    <a:lumOff val="15000"/>
                  </a:schemeClr>
                </a:solidFill>
                <a:latin typeface="Arial" panose="020B0604020202020204" pitchFamily="34" charset="0"/>
                <a:ea typeface="幼圆" panose="02010509060101010101" pitchFamily="49" charset="-122"/>
              </a:defRPr>
            </a:lvl2pPr>
            <a:lvl3pPr>
              <a:defRPr sz="1200" baseline="0">
                <a:solidFill>
                  <a:schemeClr val="tx1">
                    <a:lumMod val="85000"/>
                    <a:lumOff val="15000"/>
                  </a:schemeClr>
                </a:solidFill>
                <a:latin typeface="Arial" panose="020B0604020202020204" pitchFamily="34" charset="0"/>
                <a:ea typeface="幼圆" panose="02010509060101010101" pitchFamily="49" charset="-122"/>
              </a:defRPr>
            </a:lvl3pPr>
            <a:lvl4pPr>
              <a:defRPr sz="1200" baseline="0">
                <a:solidFill>
                  <a:schemeClr val="tx1">
                    <a:lumMod val="85000"/>
                    <a:lumOff val="15000"/>
                  </a:schemeClr>
                </a:solidFill>
                <a:latin typeface="Arial" panose="020B0604020202020204" pitchFamily="34" charset="0"/>
                <a:ea typeface="幼圆" panose="02010509060101010101" pitchFamily="49" charset="-122"/>
              </a:defRPr>
            </a:lvl4pPr>
            <a:lvl5pPr>
              <a:defRPr sz="12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7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21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7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7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35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45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45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8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685800" rtl="0" eaLnBrk="1" fontAlgn="auto" latinLnBrk="0" hangingPunct="1">
        <a:lnSpc>
          <a:spcPct val="100000"/>
        </a:lnSpc>
        <a:spcBef>
          <a:spcPct val="0"/>
        </a:spcBef>
        <a:buNone/>
        <a:defRPr sz="18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6" Type="http://schemas.openxmlformats.org/officeDocument/2006/relationships/slideLayout" Target="../slideLayouts/slideLayout13.xml"/><Relationship Id="rId25" Type="http://schemas.openxmlformats.org/officeDocument/2006/relationships/tags" Target="../tags/tag335.xml"/><Relationship Id="rId24" Type="http://schemas.openxmlformats.org/officeDocument/2006/relationships/tags" Target="../tags/tag334.xml"/><Relationship Id="rId23" Type="http://schemas.openxmlformats.org/officeDocument/2006/relationships/tags" Target="../tags/tag333.xml"/><Relationship Id="rId22" Type="http://schemas.openxmlformats.org/officeDocument/2006/relationships/tags" Target="../tags/tag332.xml"/><Relationship Id="rId21" Type="http://schemas.openxmlformats.org/officeDocument/2006/relationships/tags" Target="../tags/tag331.xml"/><Relationship Id="rId20" Type="http://schemas.openxmlformats.org/officeDocument/2006/relationships/tags" Target="../tags/tag330.xml"/><Relationship Id="rId2" Type="http://schemas.openxmlformats.org/officeDocument/2006/relationships/tags" Target="../tags/tag312.xml"/><Relationship Id="rId19" Type="http://schemas.openxmlformats.org/officeDocument/2006/relationships/tags" Target="../tags/tag329.xml"/><Relationship Id="rId18" Type="http://schemas.openxmlformats.org/officeDocument/2006/relationships/tags" Target="../tags/tag328.xml"/><Relationship Id="rId17" Type="http://schemas.openxmlformats.org/officeDocument/2006/relationships/tags" Target="../tags/tag327.xml"/><Relationship Id="rId16" Type="http://schemas.openxmlformats.org/officeDocument/2006/relationships/tags" Target="../tags/tag326.xml"/><Relationship Id="rId15" Type="http://schemas.openxmlformats.org/officeDocument/2006/relationships/tags" Target="../tags/tag325.xml"/><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tags" Target="../tags/tag230.xml"/><Relationship Id="rId11" Type="http://schemas.openxmlformats.org/officeDocument/2006/relationships/slideLayout" Target="../slideLayouts/slideLayout13.xml"/><Relationship Id="rId10" Type="http://schemas.openxmlformats.org/officeDocument/2006/relationships/tags" Target="../tags/tag238.xml"/><Relationship Id="rId1" Type="http://schemas.openxmlformats.org/officeDocument/2006/relationships/tags" Target="../tags/tag2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ags" Target="../tags/tag336.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tags" Target="../tags/tag337.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338.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339.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9" Type="http://schemas.openxmlformats.org/officeDocument/2006/relationships/tags" Target="../tags/tag348.xml"/><Relationship Id="rId8" Type="http://schemas.openxmlformats.org/officeDocument/2006/relationships/tags" Target="../tags/tag347.xml"/><Relationship Id="rId7" Type="http://schemas.openxmlformats.org/officeDocument/2006/relationships/tags" Target="../tags/tag346.xml"/><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tags" Target="../tags/tag341.xml"/><Relationship Id="rId14" Type="http://schemas.openxmlformats.org/officeDocument/2006/relationships/notesSlide" Target="../notesSlides/notesSlide6.xml"/><Relationship Id="rId13" Type="http://schemas.openxmlformats.org/officeDocument/2006/relationships/slideLayout" Target="../slideLayouts/slideLayout13.xml"/><Relationship Id="rId12" Type="http://schemas.openxmlformats.org/officeDocument/2006/relationships/tags" Target="../tags/tag350.xml"/><Relationship Id="rId11" Type="http://schemas.openxmlformats.org/officeDocument/2006/relationships/image" Target="../media/image11.png"/><Relationship Id="rId10" Type="http://schemas.openxmlformats.org/officeDocument/2006/relationships/tags" Target="../tags/tag349.xml"/><Relationship Id="rId1" Type="http://schemas.openxmlformats.org/officeDocument/2006/relationships/tags" Target="../tags/tag340.xml"/></Relationships>
</file>

<file path=ppt/slides/_rels/slide26.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4" Type="http://schemas.openxmlformats.org/officeDocument/2006/relationships/notesSlide" Target="../notesSlides/notesSlide7.xml"/><Relationship Id="rId13" Type="http://schemas.openxmlformats.org/officeDocument/2006/relationships/slideLayout" Target="../slideLayouts/slideLayout13.xml"/><Relationship Id="rId12" Type="http://schemas.openxmlformats.org/officeDocument/2006/relationships/tags" Target="../tags/tag361.xml"/><Relationship Id="rId11" Type="http://schemas.openxmlformats.org/officeDocument/2006/relationships/image" Target="../media/image11.png"/><Relationship Id="rId10" Type="http://schemas.openxmlformats.org/officeDocument/2006/relationships/tags" Target="../tags/tag360.xml"/><Relationship Id="rId1" Type="http://schemas.openxmlformats.org/officeDocument/2006/relationships/tags" Target="../tags/tag351.xml"/></Relationships>
</file>

<file path=ppt/slides/_rels/slide3.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1" Type="http://schemas.openxmlformats.org/officeDocument/2006/relationships/slideLayout" Target="../slideLayouts/slideLayout13.xml"/><Relationship Id="rId10" Type="http://schemas.openxmlformats.org/officeDocument/2006/relationships/tags" Target="../tags/tag248.xml"/><Relationship Id="rId1" Type="http://schemas.openxmlformats.org/officeDocument/2006/relationships/tags" Target="../tags/tag239.xml"/></Relationships>
</file>

<file path=ppt/slides/_rels/slide4.xml.rels><?xml version="1.0" encoding="UTF-8" standalone="yes"?>
<Relationships xmlns="http://schemas.openxmlformats.org/package/2006/relationships"><Relationship Id="rId9" Type="http://schemas.openxmlformats.org/officeDocument/2006/relationships/tags" Target="../tags/tag25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1" Type="http://schemas.openxmlformats.org/officeDocument/2006/relationships/slideLayout" Target="../slideLayouts/slideLayout13.xml"/><Relationship Id="rId10" Type="http://schemas.openxmlformats.org/officeDocument/2006/relationships/tags" Target="../tags/tag258.xml"/><Relationship Id="rId1" Type="http://schemas.openxmlformats.org/officeDocument/2006/relationships/tags" Target="../tags/tag249.xml"/></Relationships>
</file>

<file path=ppt/slides/_rels/slide5.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1" Type="http://schemas.openxmlformats.org/officeDocument/2006/relationships/slideLayout" Target="../slideLayouts/slideLayout13.xml"/><Relationship Id="rId10" Type="http://schemas.openxmlformats.org/officeDocument/2006/relationships/tags" Target="../tags/tag268.xml"/><Relationship Id="rId1" Type="http://schemas.openxmlformats.org/officeDocument/2006/relationships/tags" Target="../tags/tag259.xml"/></Relationships>
</file>

<file path=ppt/slides/_rels/slide6.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1" Type="http://schemas.openxmlformats.org/officeDocument/2006/relationships/slideLayout" Target="../slideLayouts/slideLayout13.xml"/><Relationship Id="rId10" Type="http://schemas.openxmlformats.org/officeDocument/2006/relationships/tags" Target="../tags/tag278.xml"/><Relationship Id="rId1" Type="http://schemas.openxmlformats.org/officeDocument/2006/relationships/tags" Target="../tags/tag269.xml"/></Relationships>
</file>

<file path=ppt/slides/_rels/slide7.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1" Type="http://schemas.openxmlformats.org/officeDocument/2006/relationships/slideLayout" Target="../slideLayouts/slideLayout13.xml"/><Relationship Id="rId10" Type="http://schemas.openxmlformats.org/officeDocument/2006/relationships/tags" Target="../tags/tag288.xml"/><Relationship Id="rId1" Type="http://schemas.openxmlformats.org/officeDocument/2006/relationships/tags" Target="../tags/tag279.xml"/></Relationships>
</file>

<file path=ppt/slides/_rels/slide8.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3" Type="http://schemas.openxmlformats.org/officeDocument/2006/relationships/slideLayout" Target="../slideLayouts/slideLayout13.xml"/><Relationship Id="rId12" Type="http://schemas.openxmlformats.org/officeDocument/2006/relationships/tags" Target="../tags/tag299.xml"/><Relationship Id="rId11" Type="http://schemas.openxmlformats.org/officeDocument/2006/relationships/image" Target="../media/image10.png"/><Relationship Id="rId10" Type="http://schemas.openxmlformats.org/officeDocument/2006/relationships/tags" Target="../tags/tag298.xml"/><Relationship Id="rId1" Type="http://schemas.openxmlformats.org/officeDocument/2006/relationships/tags" Target="../tags/tag289.xml"/></Relationships>
</file>

<file path=ppt/slides/_rels/slide9.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2" Type="http://schemas.openxmlformats.org/officeDocument/2006/relationships/slideLayout" Target="../slideLayouts/slideLayout13.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内容占位符 1"/>
          <p:cNvSpPr>
            <a:spLocks noGrp="1"/>
          </p:cNvSpPr>
          <p:nvPr>
            <p:ph sz="quarter" idx="10"/>
          </p:nvPr>
        </p:nvSpPr>
        <p:spPr/>
        <p:txBody>
          <a:bodyPr/>
          <a:lstStyle/>
          <a:p>
            <a:r>
              <a:rPr lang="zh-CN" altLang="en-US" sz="5400" dirty="0">
                <a:latin typeface="宋体" panose="02010600030101010101" pitchFamily="2" charset="-122"/>
                <a:ea typeface="宋体" panose="02010600030101010101" pitchFamily="2" charset="-122"/>
              </a:rPr>
              <a:t>第一单元复习</a:t>
            </a:r>
            <a:endParaRPr lang="zh-CN" altLang="en-US" sz="5400" dirty="0">
              <a:latin typeface="宋体" panose="02010600030101010101" pitchFamily="2" charset="-122"/>
              <a:ea typeface="宋体" panose="02010600030101010101" pitchFamily="2" charset="-122"/>
            </a:endParaRPr>
          </a:p>
        </p:txBody>
      </p:sp>
      <p:sp>
        <p:nvSpPr>
          <p:cNvPr id="4" name="内容占位符 3"/>
          <p:cNvSpPr>
            <a:spLocks noGrp="1"/>
          </p:cNvSpPr>
          <p:nvPr>
            <p:ph sz="quarter" idx="12"/>
          </p:nvPr>
        </p:nvSpPr>
        <p:spPr/>
        <p:txBody>
          <a:bodyPr/>
          <a:lstStyle/>
          <a:p>
            <a:r>
              <a:rPr lang="zh-CN" altLang="en-US" dirty="0">
                <a:latin typeface="宋体" panose="02010600030101010101" pitchFamily="2" charset="-122"/>
                <a:ea typeface="宋体" panose="02010600030101010101" pitchFamily="2" charset="-122"/>
              </a:rPr>
              <a:t>六年级上册</a:t>
            </a:r>
            <a:endParaRPr lang="zh-CN" altLang="en-US" dirty="0">
              <a:latin typeface="宋体" panose="02010600030101010101" pitchFamily="2" charset="-122"/>
              <a:ea typeface="宋体" panose="02010600030101010101" pitchFamily="2"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013744" y="736715"/>
            <a:ext cx="1815306" cy="356783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四、形近字</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陈</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阵</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裳</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赏</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腐</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瘸</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1820069" y="1503840"/>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1820069" y="247062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6" name="左大括号 5"/>
          <p:cNvSpPr/>
          <p:nvPr/>
        </p:nvSpPr>
        <p:spPr>
          <a:xfrm>
            <a:off x="1854994" y="343741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9" name="文本框 8"/>
          <p:cNvSpPr txBox="1"/>
          <p:nvPr/>
        </p:nvSpPr>
        <p:spPr>
          <a:xfrm>
            <a:off x="5080794" y="787832"/>
            <a:ext cx="1815306" cy="3567836"/>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稍</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捎</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微</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徽</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缀</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辍</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10" name="左大括号 9"/>
          <p:cNvSpPr/>
          <p:nvPr/>
        </p:nvSpPr>
        <p:spPr>
          <a:xfrm>
            <a:off x="4887119" y="155495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1" name="左大括号 10"/>
          <p:cNvSpPr/>
          <p:nvPr/>
        </p:nvSpPr>
        <p:spPr>
          <a:xfrm>
            <a:off x="4887119" y="252174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2" name="左大括号 11"/>
          <p:cNvSpPr/>
          <p:nvPr/>
        </p:nvSpPr>
        <p:spPr>
          <a:xfrm>
            <a:off x="4922044" y="3488531"/>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2" name="文本框 1"/>
          <p:cNvSpPr txBox="1"/>
          <p:nvPr/>
        </p:nvSpPr>
        <p:spPr>
          <a:xfrm>
            <a:off x="2442765" y="136070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陈旧</a:t>
            </a:r>
            <a:endParaRPr lang="zh-CN" altLang="en-US" sz="2200" dirty="0"/>
          </a:p>
        </p:txBody>
      </p:sp>
      <p:sp>
        <p:nvSpPr>
          <p:cNvPr id="13" name="文本框 12"/>
          <p:cNvSpPr txBox="1"/>
          <p:nvPr/>
        </p:nvSpPr>
        <p:spPr>
          <a:xfrm>
            <a:off x="2430589" y="1846050"/>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阵地</a:t>
            </a:r>
            <a:endParaRPr lang="zh-CN" altLang="en-US" sz="2200" dirty="0"/>
          </a:p>
        </p:txBody>
      </p:sp>
      <p:sp>
        <p:nvSpPr>
          <p:cNvPr id="14" name="文本框 13"/>
          <p:cNvSpPr txBox="1"/>
          <p:nvPr/>
        </p:nvSpPr>
        <p:spPr>
          <a:xfrm>
            <a:off x="5482329" y="141516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稍微</a:t>
            </a:r>
            <a:endParaRPr lang="zh-CN" altLang="en-US" sz="2200" dirty="0"/>
          </a:p>
        </p:txBody>
      </p:sp>
      <p:sp>
        <p:nvSpPr>
          <p:cNvPr id="15" name="文本框 14"/>
          <p:cNvSpPr txBox="1"/>
          <p:nvPr/>
        </p:nvSpPr>
        <p:spPr>
          <a:xfrm>
            <a:off x="5515836" y="1927226"/>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捎信</a:t>
            </a:r>
            <a:endParaRPr lang="zh-CN" altLang="en-US" sz="2200" dirty="0"/>
          </a:p>
        </p:txBody>
      </p:sp>
      <p:sp>
        <p:nvSpPr>
          <p:cNvPr id="16" name="文本框 15"/>
          <p:cNvSpPr txBox="1"/>
          <p:nvPr/>
        </p:nvSpPr>
        <p:spPr>
          <a:xfrm>
            <a:off x="2442765" y="2331399"/>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衣裳</a:t>
            </a:r>
            <a:endParaRPr lang="zh-CN" altLang="en-US" sz="2200" dirty="0"/>
          </a:p>
        </p:txBody>
      </p:sp>
      <p:sp>
        <p:nvSpPr>
          <p:cNvPr id="17" name="文本框 16"/>
          <p:cNvSpPr txBox="1"/>
          <p:nvPr/>
        </p:nvSpPr>
        <p:spPr>
          <a:xfrm>
            <a:off x="2430588" y="284876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欣赏</a:t>
            </a:r>
            <a:endParaRPr lang="zh-CN" altLang="en-US" sz="2200" dirty="0"/>
          </a:p>
        </p:txBody>
      </p:sp>
      <p:sp>
        <p:nvSpPr>
          <p:cNvPr id="18" name="文本框 17"/>
          <p:cNvSpPr txBox="1"/>
          <p:nvPr/>
        </p:nvSpPr>
        <p:spPr>
          <a:xfrm>
            <a:off x="5500328" y="2412009"/>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微笑</a:t>
            </a:r>
            <a:endParaRPr lang="zh-CN" altLang="en-US" sz="2200" dirty="0"/>
          </a:p>
        </p:txBody>
      </p:sp>
      <p:sp>
        <p:nvSpPr>
          <p:cNvPr id="19" name="文本框 18"/>
          <p:cNvSpPr txBox="1"/>
          <p:nvPr/>
        </p:nvSpPr>
        <p:spPr>
          <a:xfrm>
            <a:off x="5485932" y="2898100"/>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徽章</a:t>
            </a:r>
            <a:endParaRPr lang="zh-CN" altLang="en-US" sz="2200" dirty="0"/>
          </a:p>
        </p:txBody>
      </p:sp>
      <p:sp>
        <p:nvSpPr>
          <p:cNvPr id="20" name="文本框 19"/>
          <p:cNvSpPr txBox="1"/>
          <p:nvPr/>
        </p:nvSpPr>
        <p:spPr>
          <a:xfrm>
            <a:off x="2442764" y="3386272"/>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腐烂</a:t>
            </a:r>
            <a:endParaRPr lang="zh-CN" altLang="en-US" sz="2200" dirty="0"/>
          </a:p>
        </p:txBody>
      </p:sp>
      <p:sp>
        <p:nvSpPr>
          <p:cNvPr id="21" name="文本框 20"/>
          <p:cNvSpPr txBox="1"/>
          <p:nvPr/>
        </p:nvSpPr>
        <p:spPr>
          <a:xfrm>
            <a:off x="2449462" y="384142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瘸腿</a:t>
            </a:r>
            <a:endParaRPr lang="zh-CN" altLang="en-US" sz="2200" dirty="0"/>
          </a:p>
        </p:txBody>
      </p:sp>
      <p:sp>
        <p:nvSpPr>
          <p:cNvPr id="22" name="文本框 21"/>
          <p:cNvSpPr txBox="1"/>
          <p:nvPr/>
        </p:nvSpPr>
        <p:spPr>
          <a:xfrm>
            <a:off x="5482329" y="3378796"/>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点缀</a:t>
            </a:r>
            <a:endParaRPr lang="zh-CN" altLang="en-US" sz="2200" dirty="0"/>
          </a:p>
        </p:txBody>
      </p:sp>
      <p:sp>
        <p:nvSpPr>
          <p:cNvPr id="23" name="文本框 22"/>
          <p:cNvSpPr txBox="1"/>
          <p:nvPr/>
        </p:nvSpPr>
        <p:spPr>
          <a:xfrm>
            <a:off x="5500328" y="392478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辍学</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15" grpId="0"/>
      <p:bldP spid="16" grpId="0"/>
      <p:bldP spid="17" grpId="0"/>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013744" y="736715"/>
            <a:ext cx="1815306" cy="3567836"/>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幽</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函</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拙</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茁</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薄</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簿</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1820069" y="1503840"/>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1820069" y="247062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6" name="左大括号 5"/>
          <p:cNvSpPr/>
          <p:nvPr/>
        </p:nvSpPr>
        <p:spPr>
          <a:xfrm>
            <a:off x="1854994" y="343741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9" name="文本框 8"/>
          <p:cNvSpPr txBox="1"/>
          <p:nvPr/>
        </p:nvSpPr>
        <p:spPr>
          <a:xfrm>
            <a:off x="5080794" y="787832"/>
            <a:ext cx="1815306" cy="3567836"/>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糊</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蝴</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鹊</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鹃</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蝉</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弹</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10" name="左大括号 9"/>
          <p:cNvSpPr/>
          <p:nvPr/>
        </p:nvSpPr>
        <p:spPr>
          <a:xfrm>
            <a:off x="4887119" y="155495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1" name="左大括号 10"/>
          <p:cNvSpPr/>
          <p:nvPr/>
        </p:nvSpPr>
        <p:spPr>
          <a:xfrm>
            <a:off x="4887119" y="252174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2" name="左大括号 11"/>
          <p:cNvSpPr/>
          <p:nvPr/>
        </p:nvSpPr>
        <p:spPr>
          <a:xfrm>
            <a:off x="4922044" y="3488531"/>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2" name="文本框 1"/>
          <p:cNvSpPr txBox="1"/>
          <p:nvPr/>
        </p:nvSpPr>
        <p:spPr>
          <a:xfrm>
            <a:off x="2433056" y="1340999"/>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幽暗</a:t>
            </a:r>
            <a:endParaRPr lang="zh-CN" altLang="en-US" sz="2200" dirty="0"/>
          </a:p>
        </p:txBody>
      </p:sp>
      <p:sp>
        <p:nvSpPr>
          <p:cNvPr id="13" name="文本框 12"/>
          <p:cNvSpPr txBox="1"/>
          <p:nvPr/>
        </p:nvSpPr>
        <p:spPr>
          <a:xfrm>
            <a:off x="2433056" y="1845929"/>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书函</a:t>
            </a:r>
            <a:endParaRPr lang="zh-CN" altLang="en-US" sz="2200" dirty="0"/>
          </a:p>
        </p:txBody>
      </p:sp>
      <p:sp>
        <p:nvSpPr>
          <p:cNvPr id="14" name="文本框 13"/>
          <p:cNvSpPr txBox="1"/>
          <p:nvPr/>
        </p:nvSpPr>
        <p:spPr>
          <a:xfrm>
            <a:off x="5478659" y="137963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糊涂</a:t>
            </a:r>
            <a:endParaRPr lang="zh-CN" altLang="en-US" sz="2200" dirty="0"/>
          </a:p>
        </p:txBody>
      </p:sp>
      <p:sp>
        <p:nvSpPr>
          <p:cNvPr id="15" name="文本框 14"/>
          <p:cNvSpPr txBox="1"/>
          <p:nvPr/>
        </p:nvSpPr>
        <p:spPr>
          <a:xfrm>
            <a:off x="5507180" y="190227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蝴蝶</a:t>
            </a:r>
            <a:endParaRPr lang="zh-CN" altLang="en-US" sz="2200" dirty="0"/>
          </a:p>
        </p:txBody>
      </p:sp>
      <p:sp>
        <p:nvSpPr>
          <p:cNvPr id="16" name="文本框 15"/>
          <p:cNvSpPr txBox="1"/>
          <p:nvPr/>
        </p:nvSpPr>
        <p:spPr>
          <a:xfrm>
            <a:off x="2430980" y="239729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笨拙</a:t>
            </a:r>
            <a:endParaRPr lang="zh-CN" altLang="en-US" sz="2200" dirty="0"/>
          </a:p>
        </p:txBody>
      </p:sp>
      <p:sp>
        <p:nvSpPr>
          <p:cNvPr id="17" name="文本框 16"/>
          <p:cNvSpPr txBox="1"/>
          <p:nvPr/>
        </p:nvSpPr>
        <p:spPr>
          <a:xfrm>
            <a:off x="2430979" y="283539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茁壮</a:t>
            </a:r>
            <a:endParaRPr lang="zh-CN" altLang="en-US" sz="2200" dirty="0"/>
          </a:p>
        </p:txBody>
      </p:sp>
      <p:sp>
        <p:nvSpPr>
          <p:cNvPr id="18" name="文本框 17"/>
          <p:cNvSpPr txBox="1"/>
          <p:nvPr/>
        </p:nvSpPr>
        <p:spPr>
          <a:xfrm>
            <a:off x="5493054" y="2397294"/>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喜鹊</a:t>
            </a:r>
            <a:endParaRPr lang="zh-CN" altLang="en-US" sz="2200" dirty="0"/>
          </a:p>
        </p:txBody>
      </p:sp>
      <p:sp>
        <p:nvSpPr>
          <p:cNvPr id="19" name="文本框 18"/>
          <p:cNvSpPr txBox="1"/>
          <p:nvPr/>
        </p:nvSpPr>
        <p:spPr>
          <a:xfrm>
            <a:off x="5509015" y="2919936"/>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杜鹃</a:t>
            </a:r>
            <a:endParaRPr lang="zh-CN" altLang="en-US" sz="2200" dirty="0"/>
          </a:p>
        </p:txBody>
      </p:sp>
      <p:sp>
        <p:nvSpPr>
          <p:cNvPr id="20" name="文本框 19"/>
          <p:cNvSpPr txBox="1"/>
          <p:nvPr/>
        </p:nvSpPr>
        <p:spPr>
          <a:xfrm>
            <a:off x="2430978" y="334032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单薄</a:t>
            </a:r>
            <a:endParaRPr lang="zh-CN" altLang="en-US" sz="2200" dirty="0"/>
          </a:p>
        </p:txBody>
      </p:sp>
      <p:sp>
        <p:nvSpPr>
          <p:cNvPr id="21" name="文本框 20"/>
          <p:cNvSpPr txBox="1"/>
          <p:nvPr/>
        </p:nvSpPr>
        <p:spPr>
          <a:xfrm>
            <a:off x="2430978" y="3877270"/>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账簿</a:t>
            </a:r>
            <a:endParaRPr lang="zh-CN" altLang="en-US" sz="2200" dirty="0"/>
          </a:p>
        </p:txBody>
      </p:sp>
      <p:sp>
        <p:nvSpPr>
          <p:cNvPr id="22" name="文本框 21"/>
          <p:cNvSpPr txBox="1"/>
          <p:nvPr/>
        </p:nvSpPr>
        <p:spPr>
          <a:xfrm>
            <a:off x="5570992" y="3414957"/>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金蝉脱壳</a:t>
            </a:r>
            <a:endParaRPr lang="zh-CN" altLang="en-US" sz="2200" dirty="0"/>
          </a:p>
        </p:txBody>
      </p:sp>
      <p:sp>
        <p:nvSpPr>
          <p:cNvPr id="23" name="文本框 22"/>
          <p:cNvSpPr txBox="1"/>
          <p:nvPr/>
        </p:nvSpPr>
        <p:spPr>
          <a:xfrm>
            <a:off x="5507180" y="389741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弹琴</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15" grpId="0"/>
      <p:bldP spid="16" grpId="0"/>
      <p:bldP spid="17" grpId="0"/>
      <p:bldP spid="18" grpId="0"/>
      <p:bldP spid="19" grpId="0"/>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1763713" y="1295663"/>
            <a:ext cx="2515393" cy="2552174"/>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五、多音字</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1570038" y="2062788"/>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1570038" y="3029575"/>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7" name="文本框 6"/>
          <p:cNvSpPr txBox="1"/>
          <p:nvPr/>
        </p:nvSpPr>
        <p:spPr>
          <a:xfrm>
            <a:off x="1000125" y="2157774"/>
            <a:ext cx="220962" cy="430887"/>
          </a:xfrm>
          <a:prstGeom prst="rect">
            <a:avLst/>
          </a:prstGeom>
          <a:noFill/>
        </p:spPr>
        <p:txBody>
          <a:bodyPr wrap="square">
            <a:spAutoFit/>
          </a:bodyPr>
          <a:lstStyle/>
          <a:p>
            <a:r>
              <a:rPr lang="zh-CN" altLang="en-US" sz="2200" dirty="0">
                <a:latin typeface="宋体" panose="02010600030101010101" pitchFamily="2" charset="-122"/>
                <a:ea typeface="宋体" panose="02010600030101010101" pitchFamily="2" charset="-122"/>
              </a:rPr>
              <a:t>稍</a:t>
            </a:r>
            <a:endParaRPr lang="zh-CN" altLang="en-US" sz="2200" dirty="0">
              <a:latin typeface="宋体" panose="02010600030101010101" pitchFamily="2" charset="-122"/>
              <a:ea typeface="宋体" panose="02010600030101010101" pitchFamily="2" charset="-122"/>
            </a:endParaRPr>
          </a:p>
        </p:txBody>
      </p:sp>
      <p:sp>
        <p:nvSpPr>
          <p:cNvPr id="8" name="文本框 7"/>
          <p:cNvSpPr txBox="1"/>
          <p:nvPr/>
        </p:nvSpPr>
        <p:spPr>
          <a:xfrm>
            <a:off x="1000125" y="3131367"/>
            <a:ext cx="277207" cy="430887"/>
          </a:xfrm>
          <a:prstGeom prst="rect">
            <a:avLst/>
          </a:prstGeom>
          <a:noFill/>
        </p:spPr>
        <p:txBody>
          <a:bodyPr wrap="square">
            <a:spAutoFit/>
          </a:bodyPr>
          <a:lstStyle/>
          <a:p>
            <a:r>
              <a:rPr lang="zh-CN" altLang="en-US" sz="2200">
                <a:latin typeface="宋体" panose="02010600030101010101" pitchFamily="2" charset="-122"/>
                <a:ea typeface="宋体" panose="02010600030101010101" pitchFamily="2" charset="-122"/>
                <a:cs typeface="?"/>
              </a:rPr>
              <a:t>薄</a:t>
            </a:r>
            <a:endParaRPr lang="zh-CN" altLang="en-US" sz="2200" dirty="0">
              <a:latin typeface="宋体" panose="02010600030101010101" pitchFamily="2" charset="-122"/>
              <a:ea typeface="宋体" panose="02010600030101010101" pitchFamily="2" charset="-122"/>
            </a:endParaRPr>
          </a:p>
        </p:txBody>
      </p:sp>
      <p:sp>
        <p:nvSpPr>
          <p:cNvPr id="9" name="文本框 8"/>
          <p:cNvSpPr txBox="1"/>
          <p:nvPr/>
        </p:nvSpPr>
        <p:spPr>
          <a:xfrm>
            <a:off x="5328445" y="1294532"/>
            <a:ext cx="2515393" cy="2552174"/>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p:txBody>
      </p:sp>
      <p:sp>
        <p:nvSpPr>
          <p:cNvPr id="10" name="左大括号 9"/>
          <p:cNvSpPr/>
          <p:nvPr/>
        </p:nvSpPr>
        <p:spPr>
          <a:xfrm>
            <a:off x="5141913" y="2079699"/>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1" name="左大括号 10"/>
          <p:cNvSpPr/>
          <p:nvPr/>
        </p:nvSpPr>
        <p:spPr>
          <a:xfrm>
            <a:off x="5141913" y="3046486"/>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2" name="文本框 11"/>
          <p:cNvSpPr txBox="1"/>
          <p:nvPr/>
        </p:nvSpPr>
        <p:spPr>
          <a:xfrm>
            <a:off x="4572000" y="2174685"/>
            <a:ext cx="220962" cy="430887"/>
          </a:xfrm>
          <a:prstGeom prst="rect">
            <a:avLst/>
          </a:prstGeom>
          <a:noFill/>
        </p:spPr>
        <p:txBody>
          <a:bodyPr wrap="square">
            <a:spAutoFit/>
          </a:bodyPr>
          <a:lstStyle/>
          <a:p>
            <a:r>
              <a:rPr lang="zh-CN" altLang="en-US" sz="2200">
                <a:latin typeface="宋体" panose="02010600030101010101" pitchFamily="2" charset="-122"/>
                <a:ea typeface="宋体" panose="02010600030101010101" pitchFamily="2" charset="-122"/>
                <a:cs typeface="?"/>
              </a:rPr>
              <a:t>糊</a:t>
            </a:r>
            <a:endParaRPr lang="zh-CN" altLang="en-US" sz="2200" dirty="0">
              <a:latin typeface="宋体" panose="02010600030101010101" pitchFamily="2" charset="-122"/>
              <a:ea typeface="宋体" panose="02010600030101010101" pitchFamily="2" charset="-122"/>
            </a:endParaRPr>
          </a:p>
        </p:txBody>
      </p:sp>
      <p:sp>
        <p:nvSpPr>
          <p:cNvPr id="13" name="文本框 12"/>
          <p:cNvSpPr txBox="1"/>
          <p:nvPr/>
        </p:nvSpPr>
        <p:spPr>
          <a:xfrm>
            <a:off x="4572000" y="3148278"/>
            <a:ext cx="277207" cy="430887"/>
          </a:xfrm>
          <a:prstGeom prst="rect">
            <a:avLst/>
          </a:prstGeom>
          <a:noFill/>
        </p:spPr>
        <p:txBody>
          <a:bodyPr wrap="square">
            <a:spAutoFit/>
          </a:bodyPr>
          <a:lstStyle/>
          <a:p>
            <a:r>
              <a:rPr lang="zh-CN" altLang="en-US" sz="2200">
                <a:latin typeface="宋体" panose="02010600030101010101" pitchFamily="2" charset="-122"/>
                <a:ea typeface="宋体" panose="02010600030101010101" pitchFamily="2" charset="-122"/>
              </a:rPr>
              <a:t>转</a:t>
            </a:r>
            <a:endParaRPr lang="zh-CN" altLang="en-US" sz="2200" dirty="0">
              <a:latin typeface="宋体" panose="02010600030101010101" pitchFamily="2" charset="-122"/>
              <a:ea typeface="宋体" panose="02010600030101010101" pitchFamily="2" charset="-122"/>
            </a:endParaRPr>
          </a:p>
        </p:txBody>
      </p:sp>
      <p:sp>
        <p:nvSpPr>
          <p:cNvPr id="2" name="文本框 1"/>
          <p:cNvSpPr txBox="1"/>
          <p:nvPr/>
        </p:nvSpPr>
        <p:spPr>
          <a:xfrm>
            <a:off x="1760889" y="1929767"/>
            <a:ext cx="1595309" cy="430887"/>
          </a:xfrm>
          <a:prstGeom prst="rect">
            <a:avLst/>
          </a:prstGeom>
          <a:noFill/>
        </p:spPr>
        <p:txBody>
          <a:bodyPr wrap="none" rtlCol="0">
            <a:spAutoFit/>
          </a:bodyPr>
          <a:lstStyle/>
          <a:p>
            <a:r>
              <a:rPr lang="en-US" altLang="zh-CN" sz="2200" dirty="0" err="1">
                <a:latin typeface="宋体" panose="02010600030101010101" pitchFamily="2" charset="-122"/>
                <a:ea typeface="宋体" panose="02010600030101010101" pitchFamily="2" charset="-122"/>
                <a:cs typeface="?"/>
              </a:rPr>
              <a:t>shāo</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稍许</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4" name="文本框 13"/>
          <p:cNvSpPr txBox="1"/>
          <p:nvPr/>
        </p:nvSpPr>
        <p:spPr>
          <a:xfrm>
            <a:off x="1760889" y="2278943"/>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shào</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稍息</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5" name="文本框 14"/>
          <p:cNvSpPr txBox="1"/>
          <p:nvPr/>
        </p:nvSpPr>
        <p:spPr>
          <a:xfrm>
            <a:off x="5328445" y="1834512"/>
            <a:ext cx="1313180"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hú</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糊涂</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6" name="文本框 15"/>
          <p:cNvSpPr txBox="1"/>
          <p:nvPr/>
        </p:nvSpPr>
        <p:spPr>
          <a:xfrm>
            <a:off x="5328445" y="2345148"/>
            <a:ext cx="1313180"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hù</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糊弄</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7" name="文本框 16"/>
          <p:cNvSpPr txBox="1"/>
          <p:nvPr/>
        </p:nvSpPr>
        <p:spPr>
          <a:xfrm>
            <a:off x="1768210" y="2825962"/>
            <a:ext cx="1313180"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bó</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单薄</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8" name="文本框 17"/>
          <p:cNvSpPr txBox="1"/>
          <p:nvPr/>
        </p:nvSpPr>
        <p:spPr>
          <a:xfrm>
            <a:off x="1773499" y="3301830"/>
            <a:ext cx="1454244"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báo</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薄饼</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9" name="文本框 18"/>
          <p:cNvSpPr txBox="1"/>
          <p:nvPr/>
        </p:nvSpPr>
        <p:spPr>
          <a:xfrm>
            <a:off x="5370023" y="2825733"/>
            <a:ext cx="1736373"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zhuàn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转圈</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20" name="文本框 19"/>
          <p:cNvSpPr txBox="1"/>
          <p:nvPr/>
        </p:nvSpPr>
        <p:spPr>
          <a:xfrm>
            <a:off x="5370022" y="3318741"/>
            <a:ext cx="1736373"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zhuǎn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转身</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 calcmode="lin" valueType="num">
                                      <p:cBhvr additive="base">
                                        <p:cTn id="1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 calcmode="lin" valueType="num">
                                      <p:cBhvr additive="base">
                                        <p:cTn id="1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 calcmode="lin" valueType="num">
                                      <p:cBhvr additive="base">
                                        <p:cTn id="2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 calcmode="lin" valueType="num">
                                      <p:cBhvr additive="base">
                                        <p:cTn id="3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 calcmode="lin" valueType="num">
                                      <p:cBhvr additive="base">
                                        <p:cTn id="3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0">
                                            <p:txEl>
                                              <p:pRg st="0" end="0"/>
                                            </p:txEl>
                                          </p:spTgt>
                                        </p:tgtEl>
                                        <p:attrNameLst>
                                          <p:attrName>style.visibility</p:attrName>
                                        </p:attrNameLst>
                                      </p:cBhvr>
                                      <p:to>
                                        <p:strVal val="visible"/>
                                      </p:to>
                                    </p:set>
                                    <p:anim calcmode="lin" valueType="num">
                                      <p:cBhvr additive="base">
                                        <p:cTn id="4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文本框 8"/>
          <p:cNvSpPr txBox="1"/>
          <p:nvPr/>
        </p:nvSpPr>
        <p:spPr>
          <a:xfrm>
            <a:off x="3549651" y="1295663"/>
            <a:ext cx="2515393" cy="2552174"/>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p:txBody>
      </p:sp>
      <p:sp>
        <p:nvSpPr>
          <p:cNvPr id="10" name="左大括号 9"/>
          <p:cNvSpPr/>
          <p:nvPr/>
        </p:nvSpPr>
        <p:spPr>
          <a:xfrm>
            <a:off x="3355976" y="2062788"/>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1" name="左大括号 10"/>
          <p:cNvSpPr/>
          <p:nvPr/>
        </p:nvSpPr>
        <p:spPr>
          <a:xfrm>
            <a:off x="3355976" y="3029575"/>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2" name="文本框 11"/>
          <p:cNvSpPr txBox="1"/>
          <p:nvPr/>
        </p:nvSpPr>
        <p:spPr>
          <a:xfrm>
            <a:off x="2786063" y="2157774"/>
            <a:ext cx="220962" cy="430887"/>
          </a:xfrm>
          <a:prstGeom prst="rect">
            <a:avLst/>
          </a:prstGeom>
          <a:noFill/>
        </p:spPr>
        <p:txBody>
          <a:bodyPr wrap="square">
            <a:spAutoFit/>
          </a:bodyPr>
          <a:lstStyle/>
          <a:p>
            <a:r>
              <a:rPr lang="zh-CN" altLang="en-US" sz="2200">
                <a:latin typeface="宋体" panose="02010600030101010101" pitchFamily="2" charset="-122"/>
                <a:ea typeface="宋体" panose="02010600030101010101" pitchFamily="2" charset="-122"/>
              </a:rPr>
              <a:t>卷</a:t>
            </a:r>
            <a:endParaRPr lang="zh-CN" altLang="en-US" sz="2200" dirty="0">
              <a:latin typeface="宋体" panose="02010600030101010101" pitchFamily="2" charset="-122"/>
              <a:ea typeface="宋体" panose="02010600030101010101" pitchFamily="2" charset="-122"/>
            </a:endParaRPr>
          </a:p>
        </p:txBody>
      </p:sp>
      <p:sp>
        <p:nvSpPr>
          <p:cNvPr id="13" name="文本框 12"/>
          <p:cNvSpPr txBox="1"/>
          <p:nvPr/>
        </p:nvSpPr>
        <p:spPr>
          <a:xfrm>
            <a:off x="2786063" y="3131367"/>
            <a:ext cx="277207" cy="430887"/>
          </a:xfrm>
          <a:prstGeom prst="rect">
            <a:avLst/>
          </a:prstGeom>
          <a:noFill/>
        </p:spPr>
        <p:txBody>
          <a:bodyPr wrap="square">
            <a:spAutoFit/>
          </a:bodyPr>
          <a:lstStyle/>
          <a:p>
            <a:r>
              <a:rPr lang="zh-CN" altLang="en-US" sz="2200" dirty="0">
                <a:latin typeface="宋体" panose="02010600030101010101" pitchFamily="2" charset="-122"/>
                <a:ea typeface="宋体" panose="02010600030101010101" pitchFamily="2" charset="-122"/>
              </a:rPr>
              <a:t>冠</a:t>
            </a:r>
            <a:endParaRPr lang="zh-CN" altLang="en-US" sz="2200" dirty="0">
              <a:latin typeface="宋体" panose="02010600030101010101" pitchFamily="2" charset="-122"/>
              <a:ea typeface="宋体" panose="02010600030101010101" pitchFamily="2" charset="-122"/>
            </a:endParaRPr>
          </a:p>
        </p:txBody>
      </p:sp>
      <p:sp>
        <p:nvSpPr>
          <p:cNvPr id="2" name="文本框 1"/>
          <p:cNvSpPr txBox="1"/>
          <p:nvPr/>
        </p:nvSpPr>
        <p:spPr>
          <a:xfrm>
            <a:off x="3543838" y="1901031"/>
            <a:ext cx="1595309" cy="430887"/>
          </a:xfrm>
          <a:prstGeom prst="rect">
            <a:avLst/>
          </a:prstGeom>
          <a:noFill/>
        </p:spPr>
        <p:txBody>
          <a:bodyPr wrap="none" rtlCol="0">
            <a:spAutoFit/>
          </a:bodyPr>
          <a:lstStyle/>
          <a:p>
            <a:r>
              <a:rPr lang="en-US" altLang="zh-CN" sz="2200" dirty="0" err="1">
                <a:latin typeface="宋体" panose="02010600030101010101" pitchFamily="2" charset="-122"/>
                <a:ea typeface="宋体" panose="02010600030101010101" pitchFamily="2" charset="-122"/>
                <a:cs typeface="?"/>
              </a:rPr>
              <a:t>juǎn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卷尺</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8" name="文本框 7"/>
          <p:cNvSpPr txBox="1"/>
          <p:nvPr/>
        </p:nvSpPr>
        <p:spPr>
          <a:xfrm>
            <a:off x="3543838" y="2283544"/>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juàn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试卷</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4" name="文本框 13"/>
          <p:cNvSpPr txBox="1"/>
          <p:nvPr/>
        </p:nvSpPr>
        <p:spPr>
          <a:xfrm>
            <a:off x="3543838" y="2804392"/>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guān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皇冠</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5" name="文本框 14"/>
          <p:cNvSpPr txBox="1"/>
          <p:nvPr/>
        </p:nvSpPr>
        <p:spPr>
          <a:xfrm>
            <a:off x="3543837" y="3325240"/>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guàn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冠军</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xEl>
                                              <p:pRg st="0" end="0"/>
                                            </p:txEl>
                                          </p:spTgt>
                                        </p:tgtEl>
                                        <p:attrNameLst>
                                          <p:attrName>style.visibility</p:attrName>
                                        </p:attrNameLst>
                                      </p:cBhvr>
                                      <p:to>
                                        <p:strVal val="visible"/>
                                      </p:to>
                                    </p:set>
                                    <p:anim calcmode="lin" valueType="num">
                                      <p:cBhvr additive="base">
                                        <p:cTn id="2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646510" y="973758"/>
            <a:ext cx="7850980" cy="2679131"/>
          </a:xfrm>
          <a:prstGeom prst="rect">
            <a:avLst/>
          </a:prstGeom>
          <a:noFill/>
        </p:spPr>
        <p:txBody>
          <a:bodyPr wrap="square">
            <a:spAutoFit/>
          </a:bodyPr>
          <a:lstStyle/>
          <a:p>
            <a:pPr algn="just">
              <a:lnSpc>
                <a:spcPct val="200000"/>
              </a:lnSpc>
            </a:pPr>
            <a:r>
              <a:rPr lang="zh-CN" altLang="en-US" sz="2200" b="1" dirty="0">
                <a:effectLst/>
                <a:latin typeface="宋体" panose="02010600030101010101" pitchFamily="2" charset="-122"/>
                <a:ea typeface="宋体" panose="02010600030101010101" pitchFamily="2" charset="-122"/>
                <a:cs typeface="?"/>
              </a:rPr>
              <a:t>六、近义词</a:t>
            </a:r>
            <a:endParaRPr lang="zh-CN" altLang="en-US" sz="2200" b="1"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清鲜</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新鲜   静寂</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静谧   羞涩</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羞怯   拘束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拘谨</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渲染</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衬托   朦胧</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迷蒙   轻灵</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轻快   单薄</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瘦弱</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妩媚</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娇媚   愁怨</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愁闷   日暮</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黄昏   吹散</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吹开</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46547" y="843624"/>
            <a:ext cx="8079580" cy="3356240"/>
          </a:xfrm>
          <a:prstGeom prst="rect">
            <a:avLst/>
          </a:prstGeom>
          <a:noFill/>
        </p:spPr>
        <p:txBody>
          <a:bodyPr wrap="square">
            <a:spAutoFit/>
          </a:bodyPr>
          <a:lstStyle/>
          <a:p>
            <a:pPr algn="just">
              <a:lnSpc>
                <a:spcPct val="200000"/>
              </a:lnSpc>
            </a:pPr>
            <a:r>
              <a:rPr lang="zh-CN" altLang="en-US" sz="2200" b="1" dirty="0">
                <a:effectLst/>
                <a:latin typeface="宋体" panose="02010600030101010101" pitchFamily="2" charset="-122"/>
                <a:ea typeface="宋体" panose="02010600030101010101" pitchFamily="2" charset="-122"/>
                <a:cs typeface="?"/>
              </a:rPr>
              <a:t>七、反义词</a:t>
            </a:r>
            <a:endParaRPr lang="zh-CN" altLang="en-US" sz="2200" b="1"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明朗</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灰暗   舒服</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难受   静寂</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热闹   可爱</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讨厌</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迂回</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径直   拘束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洒脱   羞涩</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大方   潇洒</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拘谨  </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朦胧</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清晰   笨拙</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灵巧   参差</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整齐   单薄</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强壮 </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妩媚</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素雅   热乎乎</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冷冰冰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85604" y="928456"/>
            <a:ext cx="8372475" cy="3138170"/>
          </a:xfrm>
          <a:prstGeom prst="rect">
            <a:avLst/>
          </a:prstGeom>
          <a:noFill/>
        </p:spPr>
        <p:txBody>
          <a:bodyPr wrap="square">
            <a:spAutoFit/>
          </a:bodyPr>
          <a:lstStyle/>
          <a:p>
            <a:pPr algn="just" fontAlgn="auto">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）的空气   （    ）的天空       （    ）的绿毯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）的小诗   （        ）的带子   （    ）的草原</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）的主人   （    ）的歌声       （    ）的甜香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）的甜香   （    ）的绿         （    ）银妆</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）花蕾     （    ）红窗</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703384" y="1554627"/>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清鲜</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3008226" y="154975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明朗</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5994421" y="154975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无边</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703383" y="20666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奇丽</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3039270" y="2048557"/>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明如玻璃</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674914" y="257175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好客</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5994421" y="20666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静寂</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5967855" y="254974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淡淡</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3039270" y="257174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响亮</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674913" y="307671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幽雅</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3039270" y="305759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参差</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5967854" y="306663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半树</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674912" y="357166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一柄</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3039270" y="355376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两扇</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1000124" y="874998"/>
            <a:ext cx="7758113" cy="3186963"/>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九、词语归类</a:t>
            </a:r>
            <a:endParaRPr lang="zh-CN" altLang="en-US" sz="2200" b="1" dirty="0">
              <a:effectLst/>
              <a:latin typeface="宋体" panose="02010600030101010101" pitchFamily="2" charset="-122"/>
              <a:ea typeface="宋体" panose="02010600030101010101" pitchFamily="2" charset="-122"/>
              <a:cs typeface="?"/>
            </a:endParaRPr>
          </a:p>
          <a:p>
            <a:pPr marL="457200" indent="-457200" algn="just">
              <a:lnSpc>
                <a:spcPct val="200000"/>
              </a:lnSpc>
              <a:buAutoNum type="arabicPeriod"/>
            </a:pPr>
            <a:r>
              <a:rPr lang="zh-CN" altLang="en-US" sz="2200" dirty="0">
                <a:effectLst/>
                <a:latin typeface="宋体" panose="02010600030101010101" pitchFamily="2" charset="-122"/>
                <a:ea typeface="宋体" panose="02010600030101010101" pitchFamily="2" charset="-122"/>
                <a:cs typeface="?"/>
              </a:rPr>
              <a:t>描写草原的四字词语：</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    一碧千里        翠色欲流</a:t>
            </a:r>
            <a:endParaRPr lang="zh-CN" altLang="en-US" sz="2200" dirty="0">
              <a:effectLst/>
              <a:latin typeface="宋体" panose="02010600030101010101" pitchFamily="2" charset="-122"/>
              <a:ea typeface="宋体" panose="02010600030101010101" pitchFamily="2" charset="-122"/>
              <a:cs typeface="?"/>
            </a:endParaRPr>
          </a:p>
          <a:p>
            <a:pPr algn="just">
              <a:lnSpc>
                <a:spcPct val="200000"/>
              </a:lnSpc>
            </a:pPr>
            <a:r>
              <a:rPr lang="en-US" altLang="zh-CN" sz="2200" dirty="0">
                <a:effectLst/>
                <a:latin typeface="宋体" panose="02010600030101010101" pitchFamily="2" charset="-122"/>
                <a:ea typeface="宋体" panose="02010600030101010101" pitchFamily="2" charset="-122"/>
                <a:cs typeface="?"/>
              </a:rPr>
              <a:t>2. </a:t>
            </a:r>
            <a:r>
              <a:rPr lang="zh-CN" altLang="en-US" sz="2200" dirty="0">
                <a:effectLst/>
                <a:latin typeface="宋体" panose="02010600030101010101" pitchFamily="2" charset="-122"/>
                <a:ea typeface="宋体" panose="02010600030101010101" pitchFamily="2" charset="-122"/>
                <a:cs typeface="?"/>
              </a:rPr>
              <a:t>形容白色的词语：</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en-US" altLang="zh-CN" sz="2200" dirty="0">
                <a:latin typeface="宋体" panose="02010600030101010101" pitchFamily="2" charset="-122"/>
                <a:ea typeface="宋体" panose="02010600030101010101" pitchFamily="2" charset="-122"/>
                <a:cs typeface="?"/>
              </a:rPr>
              <a:t>     </a:t>
            </a:r>
            <a:r>
              <a:rPr lang="zh-CN" altLang="en-US" sz="2200" dirty="0">
                <a:effectLst/>
                <a:latin typeface="宋体" panose="02010600030101010101" pitchFamily="2" charset="-122"/>
                <a:ea typeface="宋体" panose="02010600030101010101" pitchFamily="2" charset="-122"/>
                <a:cs typeface="?"/>
              </a:rPr>
              <a:t>雪白            莹白            银白</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675085" y="787832"/>
            <a:ext cx="7793830" cy="356783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十、佳句积累</a:t>
            </a:r>
            <a:endParaRPr lang="zh-CN" altLang="en-US" sz="2200" b="1" dirty="0">
              <a:effectLst/>
              <a:latin typeface="宋体" panose="02010600030101010101" pitchFamily="2" charset="-122"/>
              <a:ea typeface="宋体" panose="02010600030101010101" pitchFamily="2" charset="-122"/>
              <a:cs typeface="?"/>
            </a:endParaRPr>
          </a:p>
          <a:p>
            <a:pPr marL="457200" indent="-457200" algn="just">
              <a:lnSpc>
                <a:spcPct val="150000"/>
              </a:lnSpc>
              <a:buAutoNum type="arabicPeriod"/>
            </a:pPr>
            <a:r>
              <a:rPr lang="zh-CN" altLang="en-US" sz="2200" dirty="0">
                <a:effectLst/>
                <a:latin typeface="宋体" panose="02010600030101010101" pitchFamily="2" charset="-122"/>
                <a:ea typeface="宋体" panose="02010600030101010101" pitchFamily="2" charset="-122"/>
                <a:cs typeface="?"/>
              </a:rPr>
              <a:t>比喻句：</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latin typeface="宋体" panose="02010600030101010101" pitchFamily="2" charset="-122"/>
                <a:ea typeface="宋体" panose="02010600030101010101" pitchFamily="2" charset="-122"/>
                <a:cs typeface="?"/>
              </a:rPr>
              <a:t>   </a:t>
            </a:r>
            <a:r>
              <a:rPr lang="zh-CN" altLang="en-US" sz="2200" dirty="0">
                <a:effectLst/>
                <a:latin typeface="宋体" panose="02010600030101010101" pitchFamily="2" charset="-122"/>
                <a:ea typeface="宋体" panose="02010600030101010101" pitchFamily="2" charset="-122"/>
                <a:cs typeface="?"/>
              </a:rPr>
              <a:t>花墙边两株紫色的，如同印象派的画，线条模糊了，直向窗前的莹白渗过来。</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2. </a:t>
            </a:r>
            <a:r>
              <a:rPr lang="zh-CN" altLang="en-US" sz="2200" dirty="0">
                <a:effectLst/>
                <a:latin typeface="宋体" panose="02010600030101010101" pitchFamily="2" charset="-122"/>
                <a:ea typeface="宋体" panose="02010600030101010101" pitchFamily="2" charset="-122"/>
                <a:cs typeface="?"/>
              </a:rPr>
              <a:t>拟人句：</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latin typeface="宋体" panose="02010600030101010101" pitchFamily="2" charset="-122"/>
                <a:ea typeface="宋体" panose="02010600030101010101" pitchFamily="2" charset="-122"/>
                <a:cs typeface="?"/>
              </a:rPr>
              <a:t>   </a:t>
            </a:r>
            <a:r>
              <a:rPr lang="zh-CN" altLang="en-US" sz="2200" dirty="0">
                <a:effectLst/>
                <a:latin typeface="宋体" panose="02010600030101010101" pitchFamily="2" charset="-122"/>
                <a:ea typeface="宋体" panose="02010600030101010101" pitchFamily="2" charset="-122"/>
                <a:cs typeface="?"/>
              </a:rPr>
              <a:t>有的宅院里探出半树银妆，星星般的小花缀满枝头，从墙上窥着行人，惹得人走过了还要回头望。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675085" y="787832"/>
            <a:ext cx="7793830" cy="356783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十一、考点提示</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1.</a:t>
            </a:r>
            <a:r>
              <a:rPr lang="zh-CN" altLang="en-US" sz="2200" dirty="0">
                <a:effectLst/>
                <a:latin typeface="宋体" panose="02010600030101010101" pitchFamily="2" charset="-122"/>
                <a:ea typeface="宋体" panose="02010600030101010101" pitchFamily="2" charset="-122"/>
                <a:cs typeface="?"/>
              </a:rPr>
              <a:t>背诵</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草原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第</a:t>
            </a:r>
            <a:r>
              <a:rPr lang="en-US" altLang="zh-CN" sz="2200" dirty="0">
                <a:effectLst/>
                <a:latin typeface="宋体" panose="02010600030101010101" pitchFamily="2" charset="-122"/>
                <a:ea typeface="宋体" panose="02010600030101010101" pitchFamily="2" charset="-122"/>
                <a:cs typeface="?"/>
              </a:rPr>
              <a:t>1 </a:t>
            </a:r>
            <a:r>
              <a:rPr lang="zh-CN" altLang="en-US" sz="2200" dirty="0">
                <a:effectLst/>
                <a:latin typeface="宋体" panose="02010600030101010101" pitchFamily="2" charset="-122"/>
                <a:ea typeface="宋体" panose="02010600030101010101" pitchFamily="2" charset="-122"/>
                <a:cs typeface="?"/>
              </a:rPr>
              <a:t>自然段、</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宿建德江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六月二十七日望湖楼醉书</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西江月</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夜行黄沙道中</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过故人庄</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；默写</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西江月</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夜行黄沙道中</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2.《</a:t>
            </a:r>
            <a:r>
              <a:rPr lang="zh-CN" altLang="en-US" sz="2200" dirty="0">
                <a:effectLst/>
                <a:latin typeface="宋体" panose="02010600030101010101" pitchFamily="2" charset="-122"/>
                <a:ea typeface="宋体" panose="02010600030101010101" pitchFamily="2" charset="-122"/>
                <a:cs typeface="?"/>
              </a:rPr>
              <a:t>草原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中情景交融的写法常以阅读的形式考查。</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3.</a:t>
            </a:r>
            <a:r>
              <a:rPr lang="zh-CN" altLang="en-US" sz="2200" dirty="0">
                <a:effectLst/>
                <a:latin typeface="宋体" panose="02010600030101010101" pitchFamily="2" charset="-122"/>
                <a:ea typeface="宋体" panose="02010600030101010101" pitchFamily="2" charset="-122"/>
                <a:cs typeface="?"/>
              </a:rPr>
              <a:t>发挥想象，把自己变成另一种事物，将“变形”后的经历写下来。</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707233" y="1470725"/>
            <a:ext cx="7522367" cy="1753235"/>
          </a:xfrm>
          <a:prstGeom prst="rect">
            <a:avLst/>
          </a:prstGeom>
          <a:noFill/>
        </p:spPr>
        <p:txBody>
          <a:bodyPr wrap="square">
            <a:spAutoFit/>
          </a:bodyPr>
          <a:lstStyle/>
          <a:p>
            <a:pPr marL="279400" algn="just" fontAlgn="auto">
              <a:lnSpc>
                <a:spcPct val="150000"/>
              </a:lnSpc>
              <a:tabLst>
                <a:tab pos="2610485" algn="l"/>
              </a:tabLst>
            </a:pPr>
            <a:r>
              <a:rPr lang="zh-CN" altLang="en-US" sz="2400" dirty="0">
                <a:solidFill>
                  <a:srgbClr val="000000"/>
                </a:solidFill>
                <a:effectLst/>
                <a:latin typeface="幼圆" charset="0"/>
                <a:ea typeface="宋体" panose="02010600030101010101" pitchFamily="2" charset="-122"/>
                <a:cs typeface="幼圆" charset="0"/>
              </a:rPr>
              <a:t>本单元课文主要是围绕“走进大自然”这个专题进行编排的。主要由</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草原</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丁香结</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古诗词三首</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三篇精读课文和</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花之歌</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一篇略读课文组成。</a:t>
            </a:r>
            <a:endParaRPr lang="zh-CN" altLang="en-US" sz="24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extBox 1"/>
          <p:cNvSpPr txBox="1"/>
          <p:nvPr/>
        </p:nvSpPr>
        <p:spPr>
          <a:xfrm>
            <a:off x="2118875" y="1944473"/>
            <a:ext cx="5255592" cy="793487"/>
          </a:xfrm>
          <a:prstGeom prst="rect">
            <a:avLst/>
          </a:prstGeom>
          <a:noFill/>
        </p:spPr>
        <p:txBody>
          <a:bodyPr wrap="square" rtlCol="0">
            <a:spAutoFit/>
          </a:bodyPr>
          <a:lstStyle/>
          <a:p>
            <a:pPr>
              <a:lnSpc>
                <a:spcPct val="150000"/>
              </a:lnSpc>
            </a:pPr>
            <a:r>
              <a:rPr lang="zh-CN" altLang="en-US" sz="3600" b="1" dirty="0">
                <a:latin typeface="宋体" panose="02010600030101010101" pitchFamily="2" charset="-122"/>
                <a:ea typeface="宋体" panose="02010600030101010101" pitchFamily="2" charset="-122"/>
              </a:rPr>
              <a:t>第一单元课文知识点</a:t>
            </a:r>
            <a:endParaRPr lang="zh-CN" altLang="en-US" sz="3600" b="1" dirty="0">
              <a:latin typeface="宋体" panose="02010600030101010101" pitchFamily="2" charset="-122"/>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591169" y="1609303"/>
            <a:ext cx="7961662" cy="2475678"/>
          </a:xfrm>
          <a:prstGeom prst="rect">
            <a:avLst/>
          </a:prstGeom>
          <a:noFill/>
          <a:ln w="9525">
            <a:noFill/>
          </a:ln>
        </p:spPr>
        <p:txBody>
          <a:bodyPr wrap="square" lIns="68580" tIns="34290" rIns="68580" bIns="34290" anchor="t">
            <a:spAutoFit/>
          </a:bodyPr>
          <a:lstStyle/>
          <a:p>
            <a:pPr>
              <a:lnSpc>
                <a:spcPct val="150000"/>
              </a:lnSpc>
            </a:pPr>
            <a:r>
              <a:rPr lang="en-US" altLang="zh-CN" sz="36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草原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记叙了老舍先生第一次来到内蒙古草原时看到的美丽景色及受到蒙古族人民热情欢迎、真诚款待的情景，表现了蒙汉人民团结友好的深情厚谊，抒发了作者对自然、对祖国河山无限热爱的思想感情。</a:t>
            </a:r>
            <a:endParaRPr lang="zh-CN" altLang="en-US" sz="2400" dirty="0">
              <a:latin typeface="宋体" panose="02010600030101010101" pitchFamily="2" charset="-122"/>
              <a:ea typeface="宋体" panose="02010600030101010101" pitchFamily="2" charset="-122"/>
            </a:endParaRPr>
          </a:p>
        </p:txBody>
      </p:sp>
      <p:grpSp>
        <p:nvGrpSpPr>
          <p:cNvPr id="13" name="组合 12"/>
          <p:cNvGrpSpPr/>
          <p:nvPr/>
        </p:nvGrpSpPr>
        <p:grpSpPr>
          <a:xfrm>
            <a:off x="313260" y="289074"/>
            <a:ext cx="2628722" cy="801738"/>
            <a:chOff x="313260" y="289074"/>
            <a:chExt cx="2628722" cy="801738"/>
          </a:xfrm>
        </p:grpSpPr>
        <p:pic>
          <p:nvPicPr>
            <p:cNvPr id="17" name="图片 16"/>
            <p:cNvPicPr>
              <a:picLocks noChangeAspect="1"/>
            </p:cNvPicPr>
            <p:nvPr/>
          </p:nvPicPr>
          <p:blipFill>
            <a:blip r:embed="rId1"/>
            <a:stretch>
              <a:fillRect/>
            </a:stretch>
          </p:blipFill>
          <p:spPr>
            <a:xfrm>
              <a:off x="313260" y="289074"/>
              <a:ext cx="2628721" cy="801738"/>
            </a:xfrm>
            <a:prstGeom prst="rect">
              <a:avLst/>
            </a:prstGeom>
          </p:spPr>
        </p:pic>
        <p:sp>
          <p:nvSpPr>
            <p:cNvPr id="18" name="矩形 17"/>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389393" y="1429902"/>
            <a:ext cx="8133099" cy="2930525"/>
          </a:xfrm>
          <a:prstGeom prst="rect">
            <a:avLst/>
          </a:prstGeom>
          <a:noFill/>
          <a:ln w="9525">
            <a:noFill/>
          </a:ln>
        </p:spPr>
        <p:txBody>
          <a:bodyPr wrap="square" lIns="68580" tIns="34290" rIns="68580" bIns="34290" anchor="t">
            <a:spAutoFit/>
          </a:bodyPr>
          <a:lstStyle/>
          <a:p>
            <a:pPr fontAlgn="auto">
              <a:lnSpc>
                <a:spcPct val="150000"/>
              </a:lnSpc>
            </a:pPr>
            <a:r>
              <a:rPr lang="en-US" altLang="zh-CN" sz="28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 《</a:t>
            </a:r>
            <a:r>
              <a:rPr lang="zh-CN" altLang="en-US" sz="2400" dirty="0">
                <a:latin typeface="宋体" panose="02010600030101010101" pitchFamily="2" charset="-122"/>
                <a:ea typeface="宋体" panose="02010600030101010101" pitchFamily="2" charset="-122"/>
              </a:rPr>
              <a:t>丁香结</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用清新淡雅的语言描写了不同地方的丁香，从颜色、形状、气味、姿态多个方面细致地刻画了丁香花的美，表达了对丁香的喜爱之情，并由古人诗句联想到结着愁怨的丁香结，感叹人生如果没有任何困难，反而平淡无奇，表现了作者豁达乐观的人生态度。</a:t>
            </a:r>
            <a:endParaRPr lang="zh-CN" altLang="en-US" sz="2400" dirty="0">
              <a:latin typeface="宋体" panose="02010600030101010101" pitchFamily="2" charset="-122"/>
              <a:ea typeface="宋体" panose="02010600030101010101" pitchFamily="2" charset="-122"/>
            </a:endParaRPr>
          </a:p>
        </p:txBody>
      </p:sp>
      <p:grpSp>
        <p:nvGrpSpPr>
          <p:cNvPr id="14" name="组合 13"/>
          <p:cNvGrpSpPr/>
          <p:nvPr/>
        </p:nvGrpSpPr>
        <p:grpSpPr>
          <a:xfrm>
            <a:off x="313260" y="289074"/>
            <a:ext cx="2628722" cy="801738"/>
            <a:chOff x="313260" y="289074"/>
            <a:chExt cx="2628722" cy="801738"/>
          </a:xfrm>
        </p:grpSpPr>
        <p:pic>
          <p:nvPicPr>
            <p:cNvPr id="15" name="图片 14"/>
            <p:cNvPicPr>
              <a:picLocks noChangeAspect="1"/>
            </p:cNvPicPr>
            <p:nvPr/>
          </p:nvPicPr>
          <p:blipFill>
            <a:blip r:embed="rId1"/>
            <a:stretch>
              <a:fillRect/>
            </a:stretch>
          </p:blipFill>
          <p:spPr>
            <a:xfrm>
              <a:off x="313260" y="289074"/>
              <a:ext cx="2628721" cy="801738"/>
            </a:xfrm>
            <a:prstGeom prst="rect">
              <a:avLst/>
            </a:prstGeom>
          </p:spPr>
        </p:pic>
        <p:sp>
          <p:nvSpPr>
            <p:cNvPr id="16" name="矩形 15"/>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848995" y="1866265"/>
            <a:ext cx="7099300"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宿建德江</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描写了停船夜宿建德江中小洲边时看到的景色，抒发了诗人对家乡的思念之情及感慨人生的复杂心情。</a:t>
            </a:r>
            <a:endParaRPr lang="zh-CN" altLang="en-US" sz="2400" dirty="0">
              <a:latin typeface="宋体" panose="02010600030101010101" pitchFamily="2" charset="-122"/>
              <a:ea typeface="宋体" panose="02010600030101010101" pitchFamily="2" charset="-122"/>
            </a:endParaRPr>
          </a:p>
        </p:txBody>
      </p:sp>
      <p:grpSp>
        <p:nvGrpSpPr>
          <p:cNvPr id="12" name="组合 11"/>
          <p:cNvGrpSpPr/>
          <p:nvPr/>
        </p:nvGrpSpPr>
        <p:grpSpPr>
          <a:xfrm>
            <a:off x="313260" y="289074"/>
            <a:ext cx="2628722" cy="801738"/>
            <a:chOff x="313260" y="289074"/>
            <a:chExt cx="2628722" cy="801738"/>
          </a:xfrm>
        </p:grpSpPr>
        <p:pic>
          <p:nvPicPr>
            <p:cNvPr id="13" name="图片 12"/>
            <p:cNvPicPr>
              <a:picLocks noChangeAspect="1"/>
            </p:cNvPicPr>
            <p:nvPr/>
          </p:nvPicPr>
          <p:blipFill>
            <a:blip r:embed="rId1"/>
            <a:stretch>
              <a:fillRect/>
            </a:stretch>
          </p:blipFill>
          <p:spPr>
            <a:xfrm>
              <a:off x="313260" y="289074"/>
              <a:ext cx="2628721" cy="801738"/>
            </a:xfrm>
            <a:prstGeom prst="rect">
              <a:avLst/>
            </a:prstGeom>
          </p:spPr>
        </p:pic>
        <p:sp>
          <p:nvSpPr>
            <p:cNvPr id="14" name="矩形 13"/>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1144270" y="1873250"/>
            <a:ext cx="6855460" cy="2007235"/>
          </a:xfrm>
          <a:prstGeom prst="rect">
            <a:avLst/>
          </a:prstGeom>
          <a:noFill/>
          <a:ln w="9525">
            <a:noFill/>
          </a:ln>
        </p:spPr>
        <p:txBody>
          <a:bodyPr wrap="square" lIns="68580" tIns="34290" rIns="68580" bIns="34290" anchor="t">
            <a:spAutoFit/>
          </a:bodyPr>
          <a:lstStyle/>
          <a:p>
            <a:pPr>
              <a:lnSpc>
                <a:spcPct val="150000"/>
              </a:lnSpc>
            </a:pPr>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六月二十七日望湖楼醉书</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写的是盛夏西湖的奇景，表达了诗人对大自然的无比热爱之情。</a:t>
            </a:r>
            <a:endParaRPr lang="zh-CN" altLang="en-US" sz="2800" dirty="0">
              <a:latin typeface="宋体" panose="02010600030101010101" pitchFamily="2" charset="-122"/>
              <a:ea typeface="宋体" panose="02010600030101010101" pitchFamily="2" charset="-122"/>
            </a:endParaRPr>
          </a:p>
        </p:txBody>
      </p:sp>
      <p:grpSp>
        <p:nvGrpSpPr>
          <p:cNvPr id="12" name="组合 11"/>
          <p:cNvGrpSpPr/>
          <p:nvPr/>
        </p:nvGrpSpPr>
        <p:grpSpPr>
          <a:xfrm>
            <a:off x="313260" y="289074"/>
            <a:ext cx="2628722" cy="801738"/>
            <a:chOff x="313260" y="289074"/>
            <a:chExt cx="2628722" cy="801738"/>
          </a:xfrm>
        </p:grpSpPr>
        <p:pic>
          <p:nvPicPr>
            <p:cNvPr id="13" name="图片 12"/>
            <p:cNvPicPr>
              <a:picLocks noChangeAspect="1"/>
            </p:cNvPicPr>
            <p:nvPr/>
          </p:nvPicPr>
          <p:blipFill>
            <a:blip r:embed="rId1"/>
            <a:stretch>
              <a:fillRect/>
            </a:stretch>
          </p:blipFill>
          <p:spPr>
            <a:xfrm>
              <a:off x="313260" y="289074"/>
              <a:ext cx="2628721" cy="801738"/>
            </a:xfrm>
            <a:prstGeom prst="rect">
              <a:avLst/>
            </a:prstGeom>
          </p:spPr>
        </p:pic>
        <p:sp>
          <p:nvSpPr>
            <p:cNvPr id="14" name="矩形 13"/>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714375" y="1636395"/>
            <a:ext cx="7715885" cy="265366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ja-JP" sz="2800" dirty="0">
                <a:solidFill>
                  <a:schemeClr val="dk1"/>
                </a:solidFill>
                <a:latin typeface="幼圆" charset="0"/>
                <a:ea typeface="宋体" panose="02010600030101010101" pitchFamily="2" charset="-122"/>
                <a:cs typeface="幼圆" charset="0"/>
              </a:rPr>
              <a:t>《</a:t>
            </a:r>
            <a:r>
              <a:rPr lang="ja-JP" altLang="en-US" sz="2800" dirty="0">
                <a:solidFill>
                  <a:schemeClr val="dk1"/>
                </a:solidFill>
                <a:latin typeface="幼圆" charset="0"/>
                <a:ea typeface="宋体" panose="02010600030101010101" pitchFamily="2" charset="-122"/>
                <a:cs typeface="幼圆" charset="0"/>
              </a:rPr>
              <a:t>西江月・夜行黄沙道中</a:t>
            </a:r>
            <a:r>
              <a:rPr lang="en-US" altLang="ja-JP" sz="2800" dirty="0">
                <a:solidFill>
                  <a:schemeClr val="dk1"/>
                </a:solidFill>
                <a:latin typeface="幼圆" charset="0"/>
                <a:ea typeface="宋体" panose="02010600030101010101" pitchFamily="2" charset="-122"/>
                <a:cs typeface="幼圆" charset="0"/>
              </a:rPr>
              <a:t>》</a:t>
            </a:r>
            <a:r>
              <a:rPr lang="ja-JP" altLang="en-US" sz="2800" dirty="0">
                <a:solidFill>
                  <a:schemeClr val="dk1"/>
                </a:solidFill>
                <a:latin typeface="幼圆" charset="0"/>
                <a:ea typeface="宋体" panose="02010600030101010101" pitchFamily="2" charset="-122"/>
                <a:cs typeface="幼圆" charset="0"/>
              </a:rPr>
              <a:t>写了乡村夏夜月明风清，空气中飘来阵阵稻花香，处处蛙声和鸣的景象，表现了词人对丰收的喜悦和对农村生活的热爱。</a:t>
            </a:r>
            <a:endParaRPr lang="ja-JP"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3550" y="1405890"/>
            <a:ext cx="8175625" cy="330009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zh-CN" altLang="en-US" sz="2800" dirty="0">
                <a:solidFill>
                  <a:schemeClr val="dk1"/>
                </a:solidFill>
                <a:latin typeface="幼圆" charset="0"/>
                <a:ea typeface="宋体" panose="02010600030101010101" pitchFamily="2" charset="-122"/>
                <a:cs typeface="幼圆" charset="0"/>
              </a:rPr>
              <a:t>花之歌</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以花自喻，运用第一人称，从花的视角描绘了四季更迭花开花落的现象，表现了花的日常生活和品质追求，塑造了花向往光明、与万物和谐共处的形象，表达了诗人追求光明、积极乐观的人生态度。</a:t>
            </a:r>
            <a:endParaRPr lang="zh-CN"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07155" y="1087868"/>
            <a:ext cx="8222456" cy="263017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草原</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描写了大草原的自然风光美和草原人民热情迎客；</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丁香结</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描写了城里街道旁、宅院里、城外校园里、作者住了三十年的斗室外丁香的不同形态；</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古诗词三首</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分别描写了建德江、望湖楼、黄沙岭的不同时段的自然景观；</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花之歌</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写出了花的生存空间以及所作出的贡献和高尚的追求。</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00038" y="1066437"/>
            <a:ext cx="8222456" cy="2630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    习作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变形记</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以</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草虫的村落</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为例，想象自己变形后生活的世界将发生怎样的变化。重点是把自己想象成石子儿、路灯等另外一种东西，并用一种新眼光来观察周围的世界，记下有意义的见闻。语文园地学习对比阅读，认识排比句的特点和好处，感知分号的作用和用法，理解积累古诗</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过故人庄</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10752" y="872931"/>
            <a:ext cx="8522495"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感受课文中丰富的想象，深入理解内容。本单元的四篇课文都意蕴深厚，令人回味，要想深入理解课文，朗读是关键，只有朗读才能逐渐感受到自然景观的奇妙和美好。大草原的碧绿与辽阔、草虫世界的奇妙、古诗中描述出的自然画卷，花之歌的丰富内涵，都要通过反复朗读才能感受到。</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64306" y="533916"/>
            <a:ext cx="8368903" cy="4154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习作时发挥想象，把重点部分写得详细一些。讨论课文在表达上的特点，了解课文之所以如此生动，是因为作者不但运用了丰富的想象，而且运用了拟人、比喻等修辞手法。应该由此受到启发，把这些方法自觉运用到习作中去。用感悟充实想象的空间，要将自己的变形与生命感悟融为一体，无“感”则无“悟”，无“悟”则想象毫无价值，想象的价值，在于化“感”为“悟”，化情为理。 </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878682" y="1116445"/>
            <a:ext cx="7458074" cy="4154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豆腐</a:t>
            </a:r>
            <a:r>
              <a:rPr lang="en-US" altLang="zh-CN" sz="2200" dirty="0">
                <a:solidFill>
                  <a:srgbClr val="000000"/>
                </a:solidFill>
                <a:effectLst/>
                <a:latin typeface="幼圆" charset="0"/>
                <a:ea typeface="宋体" panose="02010600030101010101" pitchFamily="2" charset="-122"/>
                <a:cs typeface="幼圆" charset="0"/>
              </a:rPr>
              <a:t>(fu)	       </a:t>
            </a:r>
            <a:r>
              <a:rPr lang="zh-CN" altLang="en-US" sz="2200" dirty="0">
                <a:solidFill>
                  <a:srgbClr val="000000"/>
                </a:solidFill>
                <a:effectLst/>
                <a:latin typeface="幼圆" charset="0"/>
                <a:ea typeface="宋体" panose="02010600030101010101" pitchFamily="2" charset="-122"/>
                <a:cs typeface="幼圆" charset="0"/>
              </a:rPr>
              <a:t>衣裳</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shang</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稍</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shāo</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微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陈</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chén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列       毛毯</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tǎn</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马蹄</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tí</a:t>
            </a:r>
            <a:r>
              <a:rPr lang="en-US" altLang="zh-CN"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点缀</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zhuì</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幽</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yōu</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雅          笨拙</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zhuō</a:t>
            </a:r>
            <a:r>
              <a:rPr lang="en-US" altLang="zh-CN"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单薄</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bó</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模糊</a:t>
            </a:r>
            <a:r>
              <a:rPr lang="en-US" altLang="zh-CN" sz="2200" dirty="0">
                <a:solidFill>
                  <a:srgbClr val="000000"/>
                </a:solidFill>
                <a:effectLst/>
                <a:latin typeface="幼圆" charset="0"/>
                <a:ea typeface="宋体" panose="02010600030101010101" pitchFamily="2" charset="-122"/>
                <a:cs typeface="幼圆" charset="0"/>
              </a:rPr>
              <a:t>(hu)	       </a:t>
            </a:r>
            <a:r>
              <a:rPr lang="zh-CN" altLang="en-US" sz="2200" dirty="0">
                <a:solidFill>
                  <a:srgbClr val="000000"/>
                </a:solidFill>
                <a:effectLst/>
                <a:latin typeface="幼圆" charset="0"/>
                <a:ea typeface="宋体" panose="02010600030101010101" pitchFamily="2" charset="-122"/>
                <a:cs typeface="幼圆" charset="0"/>
              </a:rPr>
              <a:t>恍</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huǎng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然</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喜鹊</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què</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鸣蝉</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chán</a:t>
            </a:r>
            <a:r>
              <a:rPr lang="en-US" altLang="zh-CN"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450182" y="1230118"/>
            <a:ext cx="6422230"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腐：半包围结构，不要写成上下结构。</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怨：右上是   ，不要写成“巳”。</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薄：上下结构，不要写成左右结构。</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德：右下“心”上面有一横。</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2" name="图片 1"/>
          <p:cNvPicPr>
            <a:picLocks noChangeAspect="1"/>
          </p:cNvPicPr>
          <p:nvPr/>
        </p:nvPicPr>
        <p:blipFill>
          <a:blip r:embed="rId11"/>
          <a:stretch>
            <a:fillRect/>
          </a:stretch>
        </p:blipFill>
        <p:spPr>
          <a:xfrm>
            <a:off x="2905147" y="2443162"/>
            <a:ext cx="517517" cy="257175"/>
          </a:xfrm>
          <a:prstGeom prst="rect">
            <a:avLst/>
          </a:prstGeom>
        </p:spPr>
      </p:pic>
    </p:spTree>
    <p:custDataLst>
      <p:tags r:id="rId1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85826" y="533916"/>
            <a:ext cx="7558086"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绿毯   陈旧   衣裳   彩虹   马蹄   稍微   奶豆腐</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微笑   线条   柔美   惊叹   回味   乐趣   目的地</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洒脱   礼貌   拘束   举杯   </a:t>
            </a:r>
            <a:r>
              <a:rPr lang="zh-CN" altLang="en-US" sz="2200" dirty="0">
                <a:solidFill>
                  <a:schemeClr val="dk1"/>
                </a:solidFill>
                <a:latin typeface="幼圆" charset="0"/>
                <a:ea typeface="宋体" panose="02010600030101010101" pitchFamily="2" charset="-122"/>
                <a:cs typeface="幼圆" charset="0"/>
              </a:rPr>
              <a:t>感人   会心   热乎乎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点缀   幽雅   伏案   笨拙   单薄   模糊   花蕾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衣襟   恍然   愁怨   宅院</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浑浊   参差   眼帘</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照耀   文思   梦想   迷蒙   顺心   平淡   建德江</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喜鹊   鸣蝉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2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38.xml><?xml version="1.0" encoding="utf-8"?>
<p:tagLst xmlns:p="http://schemas.openxmlformats.org/presentationml/2006/main">
  <p:tag name="KSO_WM_SLIDE_BK_DARK_LIGHT" val="2"/>
  <p:tag name="KSO_WM_SLIDE_BACKGROUND_TYPE" val="general"/>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8.xml><?xml version="1.0" encoding="utf-8"?>
<p:tagLst xmlns:p="http://schemas.openxmlformats.org/presentationml/2006/main">
  <p:tag name="KSO_WM_SLIDE_BK_DARK_LIGHT" val="2"/>
  <p:tag name="KSO_WM_SLIDE_BACKGROUND_TYPE" val="general"/>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8.xml><?xml version="1.0" encoding="utf-8"?>
<p:tagLst xmlns:p="http://schemas.openxmlformats.org/presentationml/2006/main">
  <p:tag name="KSO_WM_SLIDE_BK_DARK_LIGHT" val="2"/>
  <p:tag name="KSO_WM_SLIDE_BACKGROUND_TYPE" val="general"/>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8.xml><?xml version="1.0" encoding="utf-8"?>
<p:tagLst xmlns:p="http://schemas.openxmlformats.org/presentationml/2006/main">
  <p:tag name="KSO_WM_SLIDE_BK_DARK_LIGHT" val="2"/>
  <p:tag name="KSO_WM_SLIDE_BACKGROUND_TYPE" val="general"/>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8.xml><?xml version="1.0" encoding="utf-8"?>
<p:tagLst xmlns:p="http://schemas.openxmlformats.org/presentationml/2006/main">
  <p:tag name="KSO_WM_SLIDE_BK_DARK_LIGHT" val="2"/>
  <p:tag name="KSO_WM_SLIDE_BACKGROUND_TYPE" val="general"/>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8.xml><?xml version="1.0" encoding="utf-8"?>
<p:tagLst xmlns:p="http://schemas.openxmlformats.org/presentationml/2006/main">
  <p:tag name="KSO_WM_SLIDE_BK_DARK_LIGHT" val="2"/>
  <p:tag name="KSO_WM_SLIDE_BACKGROUND_TYPE" val="general"/>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SLIDE_BK_DARK_LIGHT" val="2"/>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K_DARK_LIGHT" val="2"/>
  <p:tag name="KSO_WM_SLIDE_BACKGROUND_TYPE" val="general"/>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SLIDE_BK_DARK_LIGHT" val="2"/>
  <p:tag name="KSO_WM_SLIDE_BACKGROUND_TYPE" val="general"/>
</p:tagLst>
</file>

<file path=ppt/tags/tag33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33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33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33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67f02d-e821-42b8-b7b3-b66821f48c1d}"/>
  <p:tag name="KSO_WM_UNIT_TYPE" val="i"/>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362.xml><?xml version="1.0" encoding="utf-8"?>
<p:tagLst xmlns:p="http://schemas.openxmlformats.org/presentationml/2006/main">
  <p:tag name="COMMONDATA" val="eyJoZGlkIjoiZWE3NjZlYjJkMjNiZjRmNDUwNDg2MDIyMjNiOTJhMjAifQ=="/>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2715</Words>
  <Application>WPS 演示</Application>
  <PresentationFormat>全屏显示(16:9)</PresentationFormat>
  <Paragraphs>256</Paragraphs>
  <Slides>26</Slides>
  <Notes>7</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Arial</vt:lpstr>
      <vt:lpstr>宋体</vt:lpstr>
      <vt:lpstr>Wingdings</vt:lpstr>
      <vt:lpstr>黑体</vt:lpstr>
      <vt:lpstr>微软雅黑</vt:lpstr>
      <vt:lpstr>?</vt:lpstr>
      <vt:lpstr>Segoe Print</vt:lpstr>
      <vt:lpstr>Times New Roman</vt:lpstr>
      <vt:lpstr>等线</vt:lpstr>
      <vt:lpstr>Arial Unicode MS</vt:lpstr>
      <vt:lpstr>Calibri</vt:lpstr>
      <vt:lpstr>MS PGothic</vt:lpstr>
      <vt:lpstr>幼圆</vt:lpstr>
      <vt:lpstr>汉仪乐喵体W</vt:lpstr>
      <vt:lpstr>Arial</vt:lpstr>
      <vt:lpstr>幼圆</vt:lpstr>
      <vt:lpstr>3_Office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138</cp:revision>
  <dcterms:created xsi:type="dcterms:W3CDTF">2020-02-14T00:12:00Z</dcterms:created>
  <dcterms:modified xsi:type="dcterms:W3CDTF">2022-06-02T03:51:41Z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99D6984EAE2B426B9E7C53F53E1347CA</vt:lpwstr>
  </property>
</Properties>
</file>