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309" r:id="rId4"/>
    <p:sldId id="363" r:id="rId5"/>
    <p:sldId id="263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357" r:id="rId14"/>
    <p:sldId id="398" r:id="rId15"/>
    <p:sldId id="399" r:id="rId16"/>
  </p:sldIdLst>
  <p:sldSz cx="9144000" cy="6858000" type="screen4x3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1" name="Tao Tao" initials="TT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24"/>
      </p:cViewPr>
      <p:guideLst>
        <p:guide orient="horz" pos="2184"/>
        <p:guide pos="28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Master" Target="slideMasters/slideMaster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B12F6-B055-42E9-ADB1-C23B626529A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4A037-93EE-4FAA-A7A1-30C298F5389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file:///D:\qq&#25991;&#20214;\712321467\Image\C2C\Image2\%7b75232B38-A165-1FB7-499C-2E1C792CACB5%7d.png" TargetMode="External" /><Relationship Id="rId13" Type="http://schemas.openxmlformats.org/officeDocument/2006/relationships/image" Target="../media/image1.pn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11.jpeg" /><Relationship Id="rId4" Type="http://schemas.openxmlformats.org/officeDocument/2006/relationships/image" Target="../media/image12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Relationship Id="rId6" Type="http://schemas.openxmlformats.org/officeDocument/2006/relationships/image" Target="../media/image7.png" /><Relationship Id="rId7" Type="http://schemas.openxmlformats.org/officeDocument/2006/relationships/image" Target="../media/image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194" y="1332044"/>
            <a:ext cx="9041130" cy="1122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6000" b="1" smtClean="0">
                <a:latin typeface="+mj-ea"/>
                <a:ea typeface="+mj-ea"/>
                <a:cs typeface="方正小标宋简体" panose="03000509000000000000" charset="-122"/>
              </a:rPr>
              <a:t>2.6   </a:t>
            </a:r>
            <a:r>
              <a:rPr lang="zh-CN" altLang="en-US" sz="6000" b="1" smtClean="0">
                <a:latin typeface="+mj-ea"/>
                <a:ea typeface="+mj-ea"/>
                <a:cs typeface="方正小标宋简体" panose="03000509000000000000" charset="-122"/>
              </a:rPr>
              <a:t>设计我们的小船</a:t>
            </a:r>
            <a:endParaRPr lang="zh-CN" altLang="en-US" sz="6000" b="1" smtClean="0">
              <a:latin typeface="+mj-ea"/>
              <a:ea typeface="+mj-ea"/>
              <a:cs typeface="方正小标宋简体" panose="03000509000000000000" charset="-122"/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46490" y="154940"/>
            <a:ext cx="3517398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80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单元  船的研究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4909" y="3861048"/>
            <a:ext cx="21717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512" y="980728"/>
            <a:ext cx="854138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全班展示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2365270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交流与改进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971600" y="2204864"/>
            <a:ext cx="6768752" cy="3888432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72116" y="2810252"/>
            <a:ext cx="5886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800" kern="100">
                <a:latin typeface="Calibri" panose="020f0502020204030204" pitchFamily="34" charset="0"/>
                <a:cs typeface="宋体" panose="02010600030101010101" pitchFamily="2" charset="-122"/>
              </a:rPr>
              <a:t>①我们原来是怎样设计的？</a:t>
            </a:r>
            <a:endParaRPr lang="zh-CN" altLang="zh-CN" sz="2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800" kern="100">
                <a:latin typeface="Calibri" panose="020f0502020204030204" pitchFamily="34" charset="0"/>
                <a:cs typeface="宋体" panose="02010600030101010101" pitchFamily="2" charset="-122"/>
              </a:rPr>
              <a:t>②通过组间交流，我们有什么收获？</a:t>
            </a:r>
            <a:endParaRPr lang="zh-CN" altLang="zh-CN" sz="2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800" kern="100">
                <a:latin typeface="Calibri" panose="020f0502020204030204" pitchFamily="34" charset="0"/>
                <a:cs typeface="宋体" panose="02010600030101010101" pitchFamily="2" charset="-122"/>
              </a:rPr>
              <a:t>③经过组内讨论，我们对本组设计做了哪些改进？</a:t>
            </a:r>
            <a:endParaRPr lang="zh-CN" altLang="zh-CN" sz="2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51706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/>
              <a:t>（</a:t>
            </a:r>
            <a:r>
              <a:rPr lang="en-US" altLang="zh-CN" sz="2000"/>
              <a:t>1</a:t>
            </a:r>
            <a:r>
              <a:rPr lang="zh-CN" altLang="en-US" sz="2000"/>
              <a:t>）</a:t>
            </a:r>
            <a:r>
              <a:rPr altLang="zh-CN" sz="2000" err="1" smtClean="0"/>
              <a:t>填空</a:t>
            </a:r>
            <a:r>
              <a:rPr lang="zh-CN" altLang="en-US" sz="2000" smtClean="0"/>
              <a:t>题</a:t>
            </a:r>
            <a:r>
              <a:rPr altLang="zh-CN" sz="2000" smtClean="0"/>
              <a:t>。</a:t>
            </a:r>
            <a:endParaRPr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①工程设计一般要经历“问题—设计—</a:t>
            </a:r>
            <a:r>
              <a:rPr lang="en-US" altLang="zh-CN" sz="2000"/>
              <a:t>________</a:t>
            </a:r>
            <a:r>
              <a:rPr lang="zh-CN" altLang="zh-CN" sz="2000"/>
              <a:t>—</a:t>
            </a:r>
            <a:r>
              <a:rPr lang="en-US" altLang="zh-CN" sz="2000"/>
              <a:t>________</a:t>
            </a:r>
            <a:r>
              <a:rPr lang="zh-CN" altLang="zh-CN" sz="2000"/>
              <a:t>—完善”等过程。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②在画小船的设计图时，要标注</a:t>
            </a:r>
            <a:r>
              <a:rPr lang="en-US" altLang="zh-CN" sz="2000"/>
              <a:t>________</a:t>
            </a:r>
            <a:r>
              <a:rPr lang="zh-CN" altLang="zh-CN" sz="2000"/>
              <a:t>和</a:t>
            </a:r>
            <a:r>
              <a:rPr lang="en-US" altLang="zh-CN" sz="2000"/>
              <a:t>________</a:t>
            </a:r>
            <a:r>
              <a:rPr lang="zh-CN" altLang="zh-CN" sz="2000"/>
              <a:t>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）判断下列说法是否正确，对</a:t>
            </a:r>
            <a:r>
              <a:rPr lang="zh-CN" altLang="zh-CN" sz="2000" smtClean="0"/>
              <a:t>的</a:t>
            </a:r>
            <a:r>
              <a:rPr lang="zh-CN" altLang="en-US" sz="2000" smtClean="0"/>
              <a:t>画</a:t>
            </a:r>
            <a:r>
              <a:rPr lang="zh-CN" altLang="zh-CN" sz="2000" smtClean="0"/>
              <a:t>“√”</a:t>
            </a:r>
            <a:r>
              <a:rPr lang="zh-CN" altLang="zh-CN" sz="2000"/>
              <a:t>，错</a:t>
            </a:r>
            <a:r>
              <a:rPr lang="zh-CN" altLang="zh-CN" sz="2000" smtClean="0"/>
              <a:t>的</a:t>
            </a:r>
            <a:r>
              <a:rPr lang="zh-CN" altLang="en-US" sz="2000" smtClean="0"/>
              <a:t>画</a:t>
            </a:r>
            <a:r>
              <a:rPr lang="zh-CN" altLang="zh-CN" sz="2000" smtClean="0"/>
              <a:t>“×”</a:t>
            </a:r>
            <a:r>
              <a:rPr lang="zh-CN" altLang="zh-CN" sz="2000"/>
              <a:t>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①为了设计一艘理想的船，可以不考虑制作费用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②在设计制作小船时，我们要独立设计、制作，不用与他人合作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③为了使船的载重量更大，应该把船身做得更重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④在交流环节，我们应该积极听取别人的意见，反思、调整自己的设计思路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</a:t>
            </a:r>
            <a:endParaRPr lang="en-US" altLang="zh-CN" sz="2000" smtClean="0"/>
          </a:p>
          <a:p>
            <a:pPr>
              <a:lnSpc>
                <a:spcPct val="150000"/>
              </a:lnSpc>
            </a:pPr>
            <a:r>
              <a:rPr lang="en-US" altLang="zh-CN" sz="2000" smtClean="0"/>
              <a:t>                                                                                        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⑤如果发现其他组的设计比自己组的好，应该放弃自己组的设计，模仿其他组的设计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                        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基础达标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59720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sz="2000"/>
              <a:t>（</a:t>
            </a:r>
            <a:r>
              <a:rPr lang="en-US" altLang="zh-CN" sz="2000"/>
              <a:t>3</a:t>
            </a:r>
            <a:r>
              <a:rPr lang="zh-CN" altLang="en-US" sz="2000"/>
              <a:t>）</a:t>
            </a:r>
            <a:r>
              <a:rPr altLang="zh-CN" sz="2000"/>
              <a:t>将正确答案的序号填在括号里。</a:t>
            </a:r>
            <a:endParaRPr altLang="zh-CN" sz="2000"/>
          </a:p>
          <a:p>
            <a:pPr>
              <a:lnSpc>
                <a:spcPct val="120000"/>
              </a:lnSpc>
            </a:pPr>
            <a:r>
              <a:rPr lang="zh-CN" altLang="zh-CN" sz="2000"/>
              <a:t>①设计制作小船的第一步是（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A.</a:t>
            </a:r>
            <a:r>
              <a:rPr lang="zh-CN" altLang="zh-CN" sz="2000"/>
              <a:t>明确任务</a:t>
            </a:r>
            <a:r>
              <a:rPr lang="en-US" altLang="zh-CN" sz="2000"/>
              <a:t>       B.</a:t>
            </a:r>
            <a:r>
              <a:rPr lang="zh-CN" altLang="zh-CN" sz="2000"/>
              <a:t>查找资料</a:t>
            </a:r>
            <a:r>
              <a:rPr lang="en-US" altLang="zh-CN" sz="2000"/>
              <a:t>        C.</a:t>
            </a:r>
            <a:r>
              <a:rPr lang="zh-CN" altLang="zh-CN" sz="2000"/>
              <a:t>实施方案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zh-CN" altLang="zh-CN" sz="2000"/>
              <a:t>②把小船设计成</a:t>
            </a:r>
            <a:r>
              <a:rPr lang="zh-CN" altLang="zh-CN" sz="2000" smtClean="0"/>
              <a:t>流线</a:t>
            </a:r>
            <a:r>
              <a:rPr lang="zh-CN" altLang="en-US" sz="2000" smtClean="0"/>
              <a:t>型</a:t>
            </a:r>
            <a:r>
              <a:rPr lang="zh-CN" altLang="zh-CN" sz="2000" smtClean="0"/>
              <a:t>的</a:t>
            </a:r>
            <a:r>
              <a:rPr lang="zh-CN" altLang="zh-CN" sz="2000"/>
              <a:t>主要目的是（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A.</a:t>
            </a:r>
            <a:r>
              <a:rPr lang="zh-CN" altLang="zh-CN" sz="2000"/>
              <a:t>美观</a:t>
            </a:r>
            <a:r>
              <a:rPr lang="en-US" altLang="zh-CN" sz="2000"/>
              <a:t>         </a:t>
            </a:r>
            <a:r>
              <a:rPr lang="en-US" altLang="zh-CN" sz="2000" smtClean="0"/>
              <a:t>       </a:t>
            </a:r>
            <a:r>
              <a:rPr lang="en-US" altLang="zh-CN" sz="2000"/>
              <a:t>B.</a:t>
            </a:r>
            <a:r>
              <a:rPr lang="zh-CN" altLang="zh-CN" sz="2000"/>
              <a:t>节约成本</a:t>
            </a:r>
            <a:r>
              <a:rPr lang="en-US" altLang="zh-CN" sz="2000"/>
              <a:t>        C.</a:t>
            </a:r>
            <a:r>
              <a:rPr lang="zh-CN" altLang="zh-CN" sz="2000"/>
              <a:t>减少阻力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zh-CN" altLang="zh-CN" sz="2000"/>
              <a:t>③设计制作电动风力小船时，不需要的材料是（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A.</a:t>
            </a:r>
            <a:r>
              <a:rPr lang="zh-CN" altLang="zh-CN" sz="2000"/>
              <a:t>金属管</a:t>
            </a:r>
            <a:r>
              <a:rPr lang="en-US" altLang="zh-CN" sz="2000"/>
              <a:t>     </a:t>
            </a:r>
            <a:r>
              <a:rPr lang="en-US" altLang="zh-CN" sz="2000" smtClean="0"/>
              <a:t>       </a:t>
            </a:r>
            <a:r>
              <a:rPr lang="en-US" altLang="zh-CN" sz="2000"/>
              <a:t>B.</a:t>
            </a:r>
            <a:r>
              <a:rPr lang="zh-CN" altLang="zh-CN" sz="2000"/>
              <a:t>电池</a:t>
            </a:r>
            <a:r>
              <a:rPr lang="en-US" altLang="zh-CN" sz="2000"/>
              <a:t>            C.</a:t>
            </a:r>
            <a:r>
              <a:rPr lang="zh-CN" altLang="zh-CN" sz="2000"/>
              <a:t>风轮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zh-CN" altLang="zh-CN" sz="2000"/>
              <a:t>④</a:t>
            </a:r>
            <a:r>
              <a:rPr lang="zh-CN" altLang="zh-CN" sz="2000" smtClean="0"/>
              <a:t>下列</a:t>
            </a:r>
            <a:r>
              <a:rPr lang="zh-CN" altLang="en-US" sz="2000" smtClean="0"/>
              <a:t>方</a:t>
            </a:r>
            <a:r>
              <a:rPr lang="zh-CN" altLang="zh-CN" sz="2000" smtClean="0"/>
              <a:t>法</a:t>
            </a:r>
            <a:r>
              <a:rPr lang="zh-CN" altLang="zh-CN" sz="2000"/>
              <a:t>中，能提高小船行驶速度的是（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A.</a:t>
            </a:r>
            <a:r>
              <a:rPr lang="zh-CN" altLang="zh-CN" sz="2000"/>
              <a:t>将小船的体积尽可能做大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B.</a:t>
            </a:r>
            <a:r>
              <a:rPr lang="zh-CN" altLang="zh-CN" sz="2000"/>
              <a:t>使用更多沉的材料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C.</a:t>
            </a:r>
            <a:r>
              <a:rPr lang="zh-CN" altLang="zh-CN" sz="2000"/>
              <a:t>使用动力更大的动力装置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zh-CN" altLang="zh-CN" sz="2000"/>
              <a:t>⑤关于小船的设计图，下列说法中不正确的是（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A.</a:t>
            </a:r>
            <a:r>
              <a:rPr lang="zh-CN" altLang="zh-CN" sz="2000"/>
              <a:t>只需要画个大概，自己能看懂就行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B.</a:t>
            </a:r>
            <a:r>
              <a:rPr lang="zh-CN" altLang="zh-CN" sz="2000"/>
              <a:t>要标注各部分使用的材料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en-US" altLang="zh-CN" sz="2000"/>
              <a:t>C.</a:t>
            </a:r>
            <a:r>
              <a:rPr lang="zh-CN" altLang="zh-CN" sz="2000"/>
              <a:t>要列出所需的材料，计算所需的费用</a:t>
            </a:r>
            <a:endParaRPr lang="zh-CN" altLang="zh-CN" sz="2000"/>
          </a:p>
          <a:p>
            <a:pPr>
              <a:lnSpc>
                <a:spcPct val="120000"/>
              </a:lnSpc>
            </a:pPr>
            <a:r>
              <a:rPr lang="zh-CN" altLang="zh-CN" sz="2000"/>
              <a:t>（</a:t>
            </a:r>
            <a:r>
              <a:rPr lang="en-US" altLang="zh-CN" sz="2000"/>
              <a:t>4</a:t>
            </a:r>
            <a:r>
              <a:rPr lang="zh-CN" altLang="zh-CN" sz="2000"/>
              <a:t>）设计小船时要考虑哪些因素？</a:t>
            </a:r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基础达标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6247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zh-CN" altLang="zh-CN" sz="2000"/>
              <a:t>阅读“创造”号设计图，回答问题。</a:t>
            </a:r>
            <a:endParaRPr lang="zh-CN" altLang="zh-CN" sz="2000"/>
          </a:p>
          <a:p>
            <a:pPr fontAlgn="auto">
              <a:lnSpc>
                <a:spcPct val="150000"/>
              </a:lnSpc>
            </a:pPr>
            <a:endParaRPr altLang="zh-CN" sz="2000"/>
          </a:p>
          <a:p>
            <a:pPr fontAlgn="auto">
              <a:lnSpc>
                <a:spcPct val="150000"/>
              </a:lnSpc>
            </a:pPr>
            <a:endParaRPr altLang="zh-CN" sz="2000"/>
          </a:p>
          <a:p>
            <a:pPr fontAlgn="auto">
              <a:lnSpc>
                <a:spcPct val="150000"/>
              </a:lnSpc>
            </a:pPr>
            <a:endParaRPr lang="en-US" altLang="zh-CN" sz="2000" smtClean="0"/>
          </a:p>
          <a:p>
            <a:pPr fontAlgn="auto">
              <a:lnSpc>
                <a:spcPct val="150000"/>
              </a:lnSpc>
            </a:pPr>
            <a:endParaRPr lang="en-US" altLang="zh-CN" sz="2000"/>
          </a:p>
          <a:p>
            <a:pPr fontAlgn="auto">
              <a:lnSpc>
                <a:spcPct val="150000"/>
              </a:lnSpc>
            </a:pPr>
            <a:endParaRPr lang="en-US" altLang="zh-CN" sz="2000" smtClean="0"/>
          </a:p>
          <a:p>
            <a:pPr fontAlgn="auto">
              <a:lnSpc>
                <a:spcPct val="150000"/>
              </a:lnSpc>
            </a:pPr>
            <a:endParaRPr lang="en-US" altLang="zh-CN" sz="2000"/>
          </a:p>
          <a:p>
            <a:pPr indent="457200"/>
            <a:r>
              <a:rPr lang="zh-CN" altLang="zh-CN" sz="2000" smtClean="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）造船用的泡沫板的面积是多少？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）这个小船是以什么为动力的？写出制作这个动力装置需要的主要材料。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zh-CN" altLang="zh-CN" sz="2000"/>
              <a:t>（</a:t>
            </a:r>
            <a:r>
              <a:rPr lang="en-US" altLang="zh-CN" sz="2000"/>
              <a:t>3</a:t>
            </a:r>
            <a:r>
              <a:rPr lang="zh-CN" altLang="zh-CN" sz="2000"/>
              <a:t>）将喷气推进装置设计在小船的正中间的目的是什么？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zh-CN" altLang="zh-CN" sz="2000"/>
              <a:t>（</a:t>
            </a:r>
            <a:r>
              <a:rPr lang="en-US" altLang="zh-CN" sz="2000"/>
              <a:t>4</a:t>
            </a:r>
            <a:r>
              <a:rPr lang="zh-CN" altLang="zh-CN" sz="2000"/>
              <a:t>）别组</a:t>
            </a:r>
            <a:r>
              <a:rPr lang="zh-CN" altLang="zh-CN" sz="2000" smtClean="0"/>
              <a:t>建议将</a:t>
            </a:r>
            <a:r>
              <a:rPr lang="zh-CN" altLang="zh-CN" sz="2000"/>
              <a:t>小船改成</a:t>
            </a:r>
            <a:r>
              <a:rPr lang="zh-CN" altLang="zh-CN" sz="2000" smtClean="0"/>
              <a:t>流线</a:t>
            </a:r>
            <a:r>
              <a:rPr lang="zh-CN" altLang="en-US" sz="2000" smtClean="0"/>
              <a:t>型</a:t>
            </a:r>
            <a:r>
              <a:rPr lang="zh-CN" altLang="zh-CN" sz="2000" smtClean="0"/>
              <a:t>、</a:t>
            </a:r>
            <a:r>
              <a:rPr lang="zh-CN" altLang="zh-CN" sz="2000"/>
              <a:t>圆头、圆尾的目的是什么</a:t>
            </a:r>
            <a:r>
              <a:rPr lang="zh-CN" altLang="zh-CN" sz="2000" smtClean="0"/>
              <a:t>？</a:t>
            </a:r>
            <a:r>
              <a:rPr lang="en-US" altLang="zh-CN" sz="2000"/>
              <a:t> </a:t>
            </a:r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综合探究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907704" y="1124744"/>
            <a:ext cx="3829685" cy="2626360"/>
          </a:xfrm>
          <a:prstGeom prst="rect">
            <a:avLst/>
          </a:prstGeom>
        </p:spPr>
      </p:pic>
      <p:pic>
        <p:nvPicPr>
          <p:cNvPr id="101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2204700" y="108077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35560" y="739140"/>
            <a:ext cx="8693785" cy="563231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zh-CN" sz="2000" b="1" smtClean="0"/>
              <a:t>科学</a:t>
            </a:r>
            <a:r>
              <a:rPr lang="zh-CN" altLang="en-US" sz="2000" b="1" smtClean="0"/>
              <a:t>知识</a:t>
            </a:r>
            <a:r>
              <a:rPr lang="zh-CN" altLang="zh-CN" sz="2000" b="1" smtClean="0"/>
              <a:t>目标</a:t>
            </a:r>
            <a:endParaRPr lang="zh-CN" altLang="zh-CN" sz="2000" b="1"/>
          </a:p>
          <a:p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）轮船的制作需要考虑船的大小、船的形状、船体材料、载重量、稳固性、动力系统等因素。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）工程设计一般要</a:t>
            </a:r>
            <a:r>
              <a:rPr lang="zh-CN" altLang="zh-CN" sz="2000" smtClean="0"/>
              <a:t>经历</a:t>
            </a:r>
            <a:r>
              <a:rPr lang="zh-CN" altLang="en-US" sz="2000" smtClean="0"/>
              <a:t>“</a:t>
            </a:r>
            <a:r>
              <a:rPr lang="zh-CN" altLang="zh-CN" sz="2000"/>
              <a:t>问题—设计—制作—测试—完善</a:t>
            </a:r>
            <a:r>
              <a:rPr lang="zh-CN" altLang="en-US" sz="2000" smtClean="0"/>
              <a:t>”</a:t>
            </a:r>
            <a:r>
              <a:rPr lang="zh-CN" altLang="zh-CN" sz="2000" smtClean="0"/>
              <a:t>等</a:t>
            </a:r>
            <a:r>
              <a:rPr lang="zh-CN" altLang="zh-CN" sz="2000"/>
              <a:t>过程</a:t>
            </a:r>
            <a:r>
              <a:rPr lang="zh-CN" altLang="zh-CN" sz="2000" smtClean="0"/>
              <a:t>。</a:t>
            </a:r>
            <a:endParaRPr lang="en-US" altLang="zh-CN" sz="2000" smtClean="0"/>
          </a:p>
          <a:p>
            <a:endParaRPr lang="zh-CN" altLang="zh-CN" sz="2000"/>
          </a:p>
          <a:p>
            <a:r>
              <a:rPr lang="zh-CN" altLang="zh-CN" sz="2000" b="1"/>
              <a:t>科学探究目标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）能根据具体任务要求，按照设计的基本步骤来设计一艘小船。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）能将自己的</a:t>
            </a:r>
            <a:r>
              <a:rPr lang="zh-CN" altLang="zh-CN" sz="2000" smtClean="0"/>
              <a:t>创意</a:t>
            </a:r>
            <a:r>
              <a:rPr lang="zh-CN" altLang="en-US" sz="2000" smtClean="0"/>
              <a:t>转</a:t>
            </a:r>
            <a:r>
              <a:rPr lang="zh-CN" altLang="zh-CN" sz="2000" smtClean="0"/>
              <a:t>化为</a:t>
            </a:r>
            <a:r>
              <a:rPr lang="zh-CN" altLang="zh-CN" sz="2000"/>
              <a:t>设计图、模型或实物。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3</a:t>
            </a:r>
            <a:r>
              <a:rPr lang="zh-CN" altLang="zh-CN" sz="2000"/>
              <a:t>）能对自己或他人的想法或设计草图提出改进建议，并说明理由</a:t>
            </a:r>
            <a:r>
              <a:rPr lang="zh-CN" altLang="zh-CN" sz="2000" smtClean="0"/>
              <a:t>。</a:t>
            </a:r>
            <a:endParaRPr lang="en-US" altLang="zh-CN" sz="2000" smtClean="0"/>
          </a:p>
          <a:p>
            <a:endParaRPr lang="zh-CN" altLang="zh-CN" sz="2000"/>
          </a:p>
          <a:p>
            <a:r>
              <a:rPr lang="zh-CN" altLang="zh-CN" sz="2000" b="1"/>
              <a:t>科学态度目标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）在设计小船的活动中培养综合运用所学知识解决问题的习惯。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）在设计小船的活动中建立质量、成本等意识。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3</a:t>
            </a:r>
            <a:r>
              <a:rPr lang="zh-CN" altLang="zh-CN" sz="2000"/>
              <a:t>）敢于对小船的</a:t>
            </a:r>
            <a:r>
              <a:rPr lang="zh-CN" altLang="zh-CN" sz="2000" smtClean="0"/>
              <a:t>设计方案</a:t>
            </a:r>
            <a:r>
              <a:rPr lang="zh-CN" altLang="en-US" sz="2000" smtClean="0"/>
              <a:t>提出</a:t>
            </a:r>
            <a:r>
              <a:rPr lang="zh-CN" altLang="zh-CN" sz="2000" smtClean="0"/>
              <a:t>质疑</a:t>
            </a:r>
            <a:r>
              <a:rPr lang="zh-CN" altLang="zh-CN" sz="2000"/>
              <a:t>，并虚心听取他人的合理建议</a:t>
            </a:r>
            <a:r>
              <a:rPr lang="zh-CN" altLang="zh-CN" sz="2000" smtClean="0"/>
              <a:t>。</a:t>
            </a:r>
            <a:endParaRPr lang="en-US" altLang="zh-CN" sz="2000" smtClean="0"/>
          </a:p>
          <a:p>
            <a:endParaRPr lang="zh-CN" altLang="zh-CN" sz="2000"/>
          </a:p>
          <a:p>
            <a:r>
              <a:rPr lang="zh-CN" altLang="zh-CN" sz="2000" b="1"/>
              <a:t>科学、技术、社会与环境目标</a:t>
            </a:r>
            <a:endParaRPr lang="zh-CN" altLang="zh-CN" sz="2000"/>
          </a:p>
          <a:p>
            <a:r>
              <a:rPr lang="zh-CN" altLang="zh-CN" sz="2000"/>
              <a:t>体会工程的关键是设计，</a:t>
            </a:r>
            <a:r>
              <a:rPr lang="zh-CN" altLang="zh-CN" sz="2000" smtClean="0"/>
              <a:t>工程</a:t>
            </a:r>
            <a:r>
              <a:rPr lang="zh-CN" altLang="en-US" sz="2000" smtClean="0"/>
              <a:t>师</a:t>
            </a:r>
            <a:r>
              <a:rPr lang="zh-CN" altLang="zh-CN" sz="2000" smtClean="0"/>
              <a:t>的</a:t>
            </a:r>
            <a:r>
              <a:rPr lang="zh-CN" altLang="zh-CN" sz="2000"/>
              <a:t>工作是运用科学和技术进行设计、制造产品，解决实际问题。</a:t>
            </a:r>
            <a:endParaRPr lang="zh-CN" altLang="zh-CN" sz="2000"/>
          </a:p>
        </p:txBody>
      </p:sp>
      <p:sp>
        <p:nvSpPr>
          <p:cNvPr id="6" name="五边形 5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教学目标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070" y="981075"/>
            <a:ext cx="8541385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回顾：</a:t>
            </a:r>
            <a:r>
              <a:rPr lang="zh-CN" altLang="zh-CN" sz="2800"/>
              <a:t>在前面</a:t>
            </a:r>
            <a:r>
              <a:rPr lang="en-US" altLang="zh-CN" sz="2800"/>
              <a:t>5</a:t>
            </a:r>
            <a:r>
              <a:rPr lang="zh-CN" altLang="zh-CN" sz="2800"/>
              <a:t>课中，同学们已经对船进行了深入研究。你们都有哪些收获？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明确任务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Picture 2"/>
          <p:cNvPicPr/>
          <p:nvPr/>
        </p:nvPicPr>
        <p:blipFill>
          <a:blip r:embed="rId2"/>
          <a:srcRect l="12371"/>
          <a:stretch>
            <a:fillRect/>
          </a:stretch>
        </p:blipFill>
        <p:spPr>
          <a:xfrm>
            <a:off x="376575" y="2276872"/>
            <a:ext cx="2254615" cy="136815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059832" y="2292648"/>
            <a:ext cx="2224177" cy="1352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/>
          <p:nvPr/>
        </p:nvPicPr>
        <p:blipFill>
          <a:blip r:embed="rId4"/>
          <a:stretch>
            <a:fillRect/>
          </a:stretch>
        </p:blipFill>
        <p:spPr>
          <a:xfrm>
            <a:off x="5712650" y="2292648"/>
            <a:ext cx="2103905" cy="1352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/>
          <p:nvPr/>
        </p:nvPicPr>
        <p:blipFill>
          <a:blip r:embed="rId5"/>
          <a:srcRect l="11799" t="32988" r="24898"/>
          <a:stretch>
            <a:fillRect/>
          </a:stretch>
        </p:blipFill>
        <p:spPr>
          <a:xfrm>
            <a:off x="381676" y="3861048"/>
            <a:ext cx="2249514" cy="16817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2"/>
          <p:cNvPicPr/>
          <p:nvPr/>
        </p:nvPicPr>
        <p:blipFill>
          <a:blip r:embed="rId6"/>
          <a:stretch>
            <a:fillRect/>
          </a:stretch>
        </p:blipFill>
        <p:spPr>
          <a:xfrm>
            <a:off x="2915816" y="3861048"/>
            <a:ext cx="2455363" cy="16817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/>
          <p:nvPr/>
        </p:nvPicPr>
        <p:blipFill>
          <a:blip r:embed="rId7"/>
          <a:stretch>
            <a:fillRect/>
          </a:stretch>
        </p:blipFill>
        <p:spPr>
          <a:xfrm>
            <a:off x="5712650" y="3861048"/>
            <a:ext cx="2426516" cy="168178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070" y="981075"/>
            <a:ext cx="85413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任务</a:t>
            </a: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zh-CN" altLang="zh-CN" sz="2800"/>
              <a:t>像工程师那样利用所学知识造一艘自己的</a:t>
            </a:r>
            <a:r>
              <a:rPr lang="zh-CN" altLang="zh-CN" sz="2800" smtClean="0"/>
              <a:t>小船</a:t>
            </a:r>
            <a:r>
              <a:rPr lang="zh-CN" altLang="en-US" sz="2800" smtClean="0"/>
              <a:t>。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明确任务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3140968"/>
            <a:ext cx="572258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070" y="981075"/>
            <a:ext cx="85413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明确要求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明确任务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155512" y="1202637"/>
            <a:ext cx="4153297" cy="2482416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1760" y="1269870"/>
            <a:ext cx="4572000" cy="23479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000" kern="100">
                <a:latin typeface="Calibri" panose="020f0502020204030204" pitchFamily="34" charset="0"/>
                <a:cs typeface="宋体" panose="02010600030101010101" pitchFamily="2" charset="-122"/>
              </a:rPr>
              <a:t>要求：</a:t>
            </a:r>
            <a:endParaRPr lang="zh-CN" altLang="zh-CN" sz="20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000" kern="100">
                <a:latin typeface="Calibri" panose="020f0502020204030204" pitchFamily="34" charset="0"/>
                <a:cs typeface="宋体" panose="02010600030101010101" pitchFamily="2" charset="-122"/>
              </a:rPr>
              <a:t>①载重量达到</a:t>
            </a:r>
            <a:r>
              <a:rPr lang="en-US" altLang="zh-CN" sz="2000" kern="100">
                <a:latin typeface="Calibri" panose="020f0502020204030204" pitchFamily="34" charset="0"/>
                <a:cs typeface="宋体" panose="02010600030101010101" pitchFamily="2" charset="-122"/>
              </a:rPr>
              <a:t>200</a:t>
            </a:r>
            <a:r>
              <a:rPr lang="zh-CN" altLang="zh-CN" sz="2000" kern="100">
                <a:latin typeface="Calibri" panose="020f0502020204030204" pitchFamily="34" charset="0"/>
                <a:cs typeface="宋体" panose="02010600030101010101" pitchFamily="2" charset="-122"/>
              </a:rPr>
              <a:t>克。</a:t>
            </a:r>
            <a:endParaRPr lang="zh-CN" altLang="zh-CN" sz="20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000" kern="100">
                <a:latin typeface="Calibri" panose="020f0502020204030204" pitchFamily="34" charset="0"/>
                <a:cs typeface="宋体" panose="02010600030101010101" pitchFamily="2" charset="-122"/>
              </a:rPr>
              <a:t>②有自己的动力系统。</a:t>
            </a:r>
            <a:endParaRPr lang="zh-CN" altLang="zh-CN" sz="20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000" kern="100">
                <a:latin typeface="Calibri" panose="020f0502020204030204" pitchFamily="34" charset="0"/>
                <a:cs typeface="宋体" panose="02010600030101010101" pitchFamily="2" charset="-122"/>
              </a:rPr>
              <a:t>③能把货物运送到目的地</a:t>
            </a:r>
            <a:r>
              <a:rPr lang="zh-CN" altLang="zh-CN" sz="2000" kern="100" smtClean="0">
                <a:latin typeface="Calibri" panose="020f0502020204030204" pitchFamily="34" charset="0"/>
                <a:cs typeface="宋体" panose="02010600030101010101" pitchFamily="2" charset="-122"/>
              </a:rPr>
              <a:t>。</a:t>
            </a:r>
            <a:endParaRPr lang="en-US" altLang="zh-CN" sz="2000" kern="1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000" kern="100" smtClean="0">
                <a:cs typeface="宋体" panose="02010600030101010101" pitchFamily="2" charset="-122"/>
              </a:rPr>
              <a:t>④</a:t>
            </a:r>
            <a:r>
              <a:rPr lang="zh-CN" altLang="zh-CN" sz="2000" kern="100">
                <a:cs typeface="宋体" panose="02010600030101010101" pitchFamily="2" charset="-122"/>
              </a:rPr>
              <a:t>控制成本。</a:t>
            </a:r>
            <a:endParaRPr lang="zh-CN" altLang="en-US" sz="200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15406" y="3817972"/>
          <a:ext cx="8064897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0556"/>
                <a:gridCol w="2150774"/>
                <a:gridCol w="1433849"/>
                <a:gridCol w="2869718"/>
              </a:tblGrid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材料名称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参考价格</a:t>
                      </a:r>
                      <a:r>
                        <a:rPr lang="en-US" sz="1800" kern="100">
                          <a:effectLst/>
                        </a:rPr>
                        <a:t>/</a:t>
                      </a:r>
                      <a:r>
                        <a:rPr lang="zh-CN" sz="1800" kern="100">
                          <a:effectLst/>
                        </a:rPr>
                        <a:t>造船币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材料名称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参考价格</a:t>
                      </a:r>
                      <a:r>
                        <a:rPr lang="en-US" sz="1800" kern="100">
                          <a:effectLst/>
                        </a:rPr>
                        <a:t>/</a:t>
                      </a:r>
                      <a:r>
                        <a:rPr lang="zh-CN" sz="1800" kern="100">
                          <a:effectLst/>
                        </a:rPr>
                        <a:t>造船币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泡沫板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60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电池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木板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120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导线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铝箔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30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开关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20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泡沫胶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20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喷气装置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100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小电动机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150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纸张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小风扇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150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800" kern="100">
                          <a:effectLst/>
                        </a:rPr>
                        <a:t>木条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10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047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3967257" y="6237312"/>
            <a:ext cx="5161915" cy="791681"/>
            <a:chOff x="25099" y="11120"/>
            <a:chExt cx="8418" cy="4546"/>
          </a:xfrm>
        </p:grpSpPr>
        <p:sp>
          <p:nvSpPr>
            <p:cNvPr id="11" name="Cloud Callout 10"/>
            <p:cNvSpPr/>
            <p:nvPr/>
          </p:nvSpPr>
          <p:spPr bwMode="auto">
            <a:xfrm>
              <a:off x="25099" y="11120"/>
              <a:ext cx="8418" cy="4546"/>
            </a:xfrm>
            <a:prstGeom prst="cloudCallout">
              <a:avLst>
                <a:gd name="adj1" fmla="val -13279"/>
                <a:gd name="adj2" fmla="val -105184"/>
              </a:avLst>
            </a:prstGeom>
            <a:solidFill>
              <a:srgbClr val="EB7F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宋体" panose="02010600030101010101" pitchFamily="2" charset="-122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26218" y="11646"/>
              <a:ext cx="6475" cy="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/>
              <a:r>
                <a:rPr lang="zh-CN" altLang="en-US" sz="2800" b="1" smtClean="0">
                  <a:solidFill>
                    <a:schemeClr val="tx1"/>
                  </a:solidFill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怎样才能做好控制成本？</a:t>
              </a:r>
              <a:endParaRPr lang="zh-CN" altLang="en-US" sz="2800" b="1" smtClean="0">
                <a:solidFill>
                  <a:schemeClr val="tx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512" y="980728"/>
            <a:ext cx="8541385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/>
              <a:t>思考：在设计小船时，我们需要考虑哪些方面的因素？说说你的理由。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4093462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制订方案，完成设计图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375" y="5733415"/>
            <a:ext cx="8948420" cy="9359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/>
              <a:t>船的大小、船的形状、船体材料、载重量、稳固性、动力系统和制作</a:t>
            </a:r>
            <a:r>
              <a:rPr lang="zh-CN" altLang="zh-CN" sz="2400" smtClean="0"/>
              <a:t>费用</a:t>
            </a:r>
            <a:r>
              <a:rPr lang="en-US" altLang="zh-CN" sz="2400" smtClean="0"/>
              <a:t>……</a:t>
            </a:r>
            <a:endParaRPr lang="zh-CN" altLang="en-US" sz="2400" b="1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512" y="980728"/>
            <a:ext cx="8541385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/>
              <a:t>这是一位</a:t>
            </a:r>
            <a:r>
              <a:rPr lang="zh-CN" altLang="zh-CN" sz="2800" smtClean="0"/>
              <a:t>同学</a:t>
            </a:r>
            <a:r>
              <a:rPr lang="zh-CN" altLang="en-US" sz="2800" smtClean="0"/>
              <a:t>画</a:t>
            </a:r>
            <a:r>
              <a:rPr lang="zh-CN" altLang="zh-CN" sz="2800" smtClean="0"/>
              <a:t>的</a:t>
            </a:r>
            <a:r>
              <a:rPr lang="zh-CN" altLang="zh-CN" sz="2800"/>
              <a:t>设计图。看看这个设计图，你觉得画设计图还要注意什么？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4093462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制订方案，完成设计图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2184043"/>
            <a:ext cx="4576131" cy="4190119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5796136" y="3068960"/>
            <a:ext cx="2592288" cy="266429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zh-CN" sz="2000"/>
              <a:t>设计要求：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①画出船的设计图，标注材料和结构。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②列出所需的材料，计算所需的费用。</a:t>
            </a:r>
            <a:endParaRPr lang="zh-CN" altLang="zh-CN" sz="2000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512" y="980728"/>
            <a:ext cx="85413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组间交流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2365270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交流与改进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641892" y="1758390"/>
            <a:ext cx="6026452" cy="4478922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23728" y="1916832"/>
            <a:ext cx="4928076" cy="4097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宋体" panose="02010600030101010101" pitchFamily="2" charset="-122"/>
              </a:rPr>
              <a:t>①将小组成员分成两部分：一部分负责外出观摩，另一部分负责留守。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宋体" panose="02010600030101010101" pitchFamily="2" charset="-122"/>
              </a:rPr>
              <a:t>②负责外出观摩的同学按一定的顺序依次观摩别组的设计，学习他们的优点，并提出合理建议或意见。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宋体" panose="02010600030101010101" pitchFamily="2" charset="-122"/>
              </a:rPr>
              <a:t>③负责留守的同学要向别组来观摩的“设计师”介绍本组设计的思路和细节，并记录他们提出的意见或建议。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179512" y="980728"/>
            <a:ext cx="8541385" cy="13013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组内改进：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根据交流、收获，小组讨论，改进、优化本组设计。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6490" y="154940"/>
            <a:ext cx="2365270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交流与改进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GM0MWVlNGQwYzc3ZDQxNGNhN2Y2NmYxZTQzZDEyNDgifQ=="/>
  <p:tag name="KSO_WPP_MARK_KEY" val="0a05f394-733c-443b-85d6-7724e69b4a0b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88</Paragraphs>
  <Slides>13</Slides>
  <Notes>4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4">
      <vt:lpstr>Arial</vt:lpstr>
      <vt:lpstr>Calibri</vt:lpstr>
      <vt:lpstr>方正小标宋简体</vt:lpstr>
      <vt:lpstr>微软雅黑</vt:lpstr>
      <vt:lpstr>宋体</vt:lpstr>
      <vt:lpstr>幼圆</vt:lpstr>
      <vt:lpstr>Times New Roman</vt:lpstr>
      <vt:lpstr>Gill Sans</vt:lpstr>
      <vt:lpstr>ヒラギノ角ゴ ProN W3</vt:lpstr>
      <vt:lpstr>楷体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2023-03-12T07:34:28.865</cp:lastPrinted>
  <dcterms:created xsi:type="dcterms:W3CDTF">2023-03-12T07:34:28Z</dcterms:created>
  <dcterms:modified xsi:type="dcterms:W3CDTF">2023-03-11T23:34:29Z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