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sldIdLst>
    <p:sldId id="318" r:id="rId3"/>
    <p:sldId id="284" r:id="rId4"/>
    <p:sldId id="286" r:id="rId5"/>
    <p:sldId id="296" r:id="rId6"/>
    <p:sldId id="297" r:id="rId7"/>
    <p:sldId id="303" r:id="rId8"/>
    <p:sldId id="298" r:id="rId9"/>
    <p:sldId id="299" r:id="rId10"/>
    <p:sldId id="295" r:id="rId11"/>
    <p:sldId id="328" r:id="rId12"/>
  </p:sldIdLst>
  <p:sldSz cx="9144000" cy="5143500" type="screen16x9"/>
  <p:notesSz cx="6858000" cy="9144000"/>
  <p:embeddedFontLst>
    <p:embeddedFont>
      <p:font typeface="华文中宋" panose="02010600040101010101" pitchFamily="2" charset="-122"/>
      <p:regular r:id="rId14"/>
    </p:embeddedFont>
    <p:embeddedFont>
      <p:font typeface="隶书" panose="02010509060101010101" charset="-122"/>
      <p:regular r:id="rId15"/>
    </p:embeddedFont>
    <p:embeddedFont>
      <p:font typeface="黑体" panose="02010609060101010101" pitchFamily="49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xkb1.com" initials="x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>
      <p:cViewPr varScale="1">
        <p:scale>
          <a:sx n="94" d="100"/>
          <a:sy n="94" d="100"/>
        </p:scale>
        <p:origin x="-576" y="-96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tags" Target="tags/tag2.xml" /><Relationship Id="rId14" Type="http://schemas.openxmlformats.org/officeDocument/2006/relationships/font" Target="fonts/font1.fntdata" /><Relationship Id="rId15" Type="http://schemas.openxmlformats.org/officeDocument/2006/relationships/font" Target="fonts/font2.fntdata" /><Relationship Id="rId16" Type="http://schemas.openxmlformats.org/officeDocument/2006/relationships/font" Target="fonts/font3.fntdata" /><Relationship Id="rId17" Type="http://schemas.openxmlformats.org/officeDocument/2006/relationships/font" Target="fonts/font4.fntdata" /><Relationship Id="rId18" Type="http://schemas.openxmlformats.org/officeDocument/2006/relationships/font" Target="fonts/font5.fntdata" /><Relationship Id="rId19" Type="http://schemas.openxmlformats.org/officeDocument/2006/relationships/font" Target="fonts/font6.fntdata" /><Relationship Id="rId2" Type="http://schemas.openxmlformats.org/officeDocument/2006/relationships/slideMaster" Target="slideMasters/slideMaster1.xml" /><Relationship Id="rId20" Type="http://schemas.openxmlformats.org/officeDocument/2006/relationships/font" Target="fonts/font7.fntdata" /><Relationship Id="rId21" Type="http://schemas.openxmlformats.org/officeDocument/2006/relationships/font" Target="fonts/font8.fntdata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Relationship Id="rId4" Type="http://schemas.openxmlformats.org/officeDocument/2006/relationships/image" Target="../media/image1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43000" y="1125131"/>
            <a:ext cx="6858000" cy="2562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0" y="1911191"/>
            <a:ext cx="9144000" cy="12653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>
            <p:custDataLst>
              <p:tags r:id="rId2"/>
            </p:custDataLst>
          </p:nvPr>
        </p:nvSpPr>
        <p:spPr>
          <a:xfrm flipH="1">
            <a:off x="305753" y="289084"/>
            <a:ext cx="5831205" cy="750094"/>
          </a:xfrm>
          <a:custGeom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297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/>
              <a:t> </a:t>
            </a:r>
            <a:r>
              <a:rPr lang="en-US" altLang="zh-CN" sz="2100" b="1"/>
              <a:t>      </a:t>
            </a:r>
            <a:r>
              <a:rPr lang="en-US" altLang="zh-CN" sz="2100" b="1">
                <a:sym typeface="+mn-ea"/>
              </a:rPr>
              <a:t>教科版五年级下册《船的研究》单元</a:t>
            </a:r>
            <a:endParaRPr lang="zh-CN" altLang="en-US" sz="2100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710213" y="2156979"/>
            <a:ext cx="7414269" cy="85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950" b="1" noProof="1">
                <a:latin typeface="华文中宋" panose="02010600040101010101" pitchFamily="2" charset="-122"/>
                <a:ea typeface="华文中宋" panose="02010600040101010101" pitchFamily="2" charset="-122"/>
              </a:rPr>
              <a:t>科学阅读</a:t>
            </a:r>
            <a:endParaRPr lang="zh-CN" altLang="en-US" sz="4950" b="1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05046" y="927464"/>
            <a:ext cx="7992888" cy="2916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chemeClr val="tx1"/>
                </a:solidFill>
              </a:rPr>
              <a:t>       </a:t>
            </a:r>
            <a:r>
              <a:rPr lang="en-US" altLang="zh-CN" sz="2700" b="1">
                <a:solidFill>
                  <a:schemeClr val="tx1"/>
                </a:solidFill>
              </a:rPr>
              <a:t>                                   </a:t>
            </a:r>
            <a:r>
              <a:rPr lang="zh-CN" altLang="en-US" sz="2700" b="1">
                <a:solidFill>
                  <a:schemeClr val="tx1"/>
                </a:solidFill>
              </a:rPr>
              <a:t>谢谢观看</a:t>
            </a:r>
            <a:endParaRPr lang="en-US" altLang="zh-CN" sz="2400" b="1">
              <a:solidFill>
                <a:schemeClr val="tx1"/>
              </a:solidFill>
            </a:endParaRP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63400" y="102235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" y="567055"/>
            <a:ext cx="1932940" cy="2734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755" y="233045"/>
            <a:ext cx="2938145" cy="27482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r="1481"/>
          <a:stretch>
            <a:fillRect/>
          </a:stretch>
        </p:blipFill>
        <p:spPr>
          <a:xfrm>
            <a:off x="5559425" y="283210"/>
            <a:ext cx="3379470" cy="15157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900" y="2058035"/>
            <a:ext cx="3704590" cy="14998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755" y="3415030"/>
            <a:ext cx="5066030" cy="14865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68910" y="12065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隶书" panose="02010509060101010101" charset="-122"/>
                <a:ea typeface="隶书" panose="02010509060101010101" charset="-122"/>
              </a:rPr>
              <a:t>科学阅读</a:t>
            </a:r>
            <a:endParaRPr lang="zh-CN" altLang="en-US" sz="4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545" y="1090295"/>
            <a:ext cx="752983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仔细查看下面的问题，带着问题阅读教材37页的内容。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5272"/>
          <a:stretch>
            <a:fillRect/>
          </a:stretch>
        </p:blipFill>
        <p:spPr>
          <a:xfrm>
            <a:off x="7736205" y="3263900"/>
            <a:ext cx="1285240" cy="1752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8910" y="1640840"/>
            <a:ext cx="8428990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1.现代轮船设计了哪些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特殊的结构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来增加船的牢固程度，更好地利用空间？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2.船的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龙骨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与人的脊柱相似，你能找到它吗？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3.文中提到的我国自行设计、自主集成研制的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载人潜水器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叫什么？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它能下潜到海底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多少米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4.我国船舶制造业主要集中哪些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区域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06775" y="4546600"/>
            <a:ext cx="2331085" cy="337185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latin typeface="楷体" panose="02010609060101010101" charset="-122"/>
                <a:ea typeface="楷体" panose="02010609060101010101" charset="-122"/>
              </a:rPr>
              <a:t>可暂停视频进行阅读。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65" y="1263015"/>
            <a:ext cx="4114800" cy="283781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3" name="矩形 2"/>
          <p:cNvSpPr/>
          <p:nvPr/>
        </p:nvSpPr>
        <p:spPr>
          <a:xfrm>
            <a:off x="469265" y="672465"/>
            <a:ext cx="2011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</a:t>
            </a:r>
            <a:endParaRPr lang="zh-CN" altLang="en-US" sz="24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585" y="1289685"/>
            <a:ext cx="1224280" cy="2876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230" y="2682875"/>
            <a:ext cx="487680" cy="28765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12440" y="2660650"/>
            <a:ext cx="68834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54973" y="3710305"/>
            <a:ext cx="1067435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2210" y="570230"/>
            <a:ext cx="4006850" cy="2355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55313" t="15837" r="15359" b="68694"/>
          <a:stretch>
            <a:fillRect/>
          </a:stretch>
        </p:blipFill>
        <p:spPr>
          <a:xfrm>
            <a:off x="5354955" y="2985770"/>
            <a:ext cx="2631440" cy="194310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V="1">
            <a:off x="6337935" y="1654175"/>
            <a:ext cx="1296035" cy="6477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73545" y="3148330"/>
            <a:ext cx="0" cy="165608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>
            <a:off x="5279390" y="930910"/>
            <a:ext cx="1242060" cy="1195705"/>
          </a:xfrm>
          <a:custGeom>
            <a:gdLst>
              <a:gd name="connisteX0" fmla="*/ 108485 w 2039871"/>
              <a:gd name="connsiteY0" fmla="*/ 0 h 1517169"/>
              <a:gd name="connisteX1" fmla="*/ 41175 w 2039871"/>
              <a:gd name="connsiteY1" fmla="*/ 1100455 h 1517169"/>
              <a:gd name="connisteX2" fmla="*/ 676175 w 2039871"/>
              <a:gd name="connsiteY2" fmla="*/ 1397000 h 1517169"/>
              <a:gd name="connisteX3" fmla="*/ 1937285 w 2039871"/>
              <a:gd name="connsiteY3" fmla="*/ 1506855 h 1517169"/>
              <a:gd name="connisteX4" fmla="*/ 1886485 w 2039871"/>
              <a:gd name="connsiteY4" fmla="*/ 1506855 h 1517169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9869" h="1517170">
                <a:moveTo>
                  <a:pt x="108486" y="0"/>
                </a:moveTo>
                <a:cubicBezTo>
                  <a:pt x="82451" y="213995"/>
                  <a:pt x="-72489" y="821055"/>
                  <a:pt x="41176" y="1100455"/>
                </a:cubicBezTo>
                <a:cubicBezTo>
                  <a:pt x="154841" y="1379855"/>
                  <a:pt x="297081" y="1315720"/>
                  <a:pt x="676176" y="1397000"/>
                </a:cubicBezTo>
                <a:cubicBezTo>
                  <a:pt x="1055271" y="1478280"/>
                  <a:pt x="1695351" y="1484630"/>
                  <a:pt x="1937286" y="1506855"/>
                </a:cubicBezTo>
                <a:cubicBezTo>
                  <a:pt x="2179221" y="1529080"/>
                  <a:pt x="1922046" y="1508760"/>
                  <a:pt x="1886486" y="150685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592445" y="930910"/>
            <a:ext cx="1181100" cy="1104900"/>
          </a:xfrm>
          <a:custGeom>
            <a:gdLst>
              <a:gd name="connisteX0" fmla="*/ 108485 w 2039871"/>
              <a:gd name="connsiteY0" fmla="*/ 0 h 1517169"/>
              <a:gd name="connisteX1" fmla="*/ 41175 w 2039871"/>
              <a:gd name="connsiteY1" fmla="*/ 1100455 h 1517169"/>
              <a:gd name="connisteX2" fmla="*/ 676175 w 2039871"/>
              <a:gd name="connsiteY2" fmla="*/ 1397000 h 1517169"/>
              <a:gd name="connisteX3" fmla="*/ 1937285 w 2039871"/>
              <a:gd name="connsiteY3" fmla="*/ 1506855 h 1517169"/>
              <a:gd name="connisteX4" fmla="*/ 1886485 w 2039871"/>
              <a:gd name="connsiteY4" fmla="*/ 1506855 h 1517169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9869" h="1517170">
                <a:moveTo>
                  <a:pt x="108486" y="0"/>
                </a:moveTo>
                <a:cubicBezTo>
                  <a:pt x="82451" y="213995"/>
                  <a:pt x="-72489" y="821055"/>
                  <a:pt x="41176" y="1100455"/>
                </a:cubicBezTo>
                <a:cubicBezTo>
                  <a:pt x="154841" y="1379855"/>
                  <a:pt x="297081" y="1315720"/>
                  <a:pt x="676176" y="1397000"/>
                </a:cubicBezTo>
                <a:cubicBezTo>
                  <a:pt x="1055271" y="1478280"/>
                  <a:pt x="1695351" y="1484630"/>
                  <a:pt x="1937286" y="1506855"/>
                </a:cubicBezTo>
                <a:cubicBezTo>
                  <a:pt x="2179221" y="1529080"/>
                  <a:pt x="1922046" y="1508760"/>
                  <a:pt x="1886486" y="150685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97245" y="904240"/>
            <a:ext cx="1039495" cy="1028065"/>
          </a:xfrm>
          <a:custGeom>
            <a:gdLst>
              <a:gd name="connisteX0" fmla="*/ 108485 w 2039871"/>
              <a:gd name="connsiteY0" fmla="*/ 0 h 1517169"/>
              <a:gd name="connisteX1" fmla="*/ 41175 w 2039871"/>
              <a:gd name="connsiteY1" fmla="*/ 1100455 h 1517169"/>
              <a:gd name="connisteX2" fmla="*/ 676175 w 2039871"/>
              <a:gd name="connsiteY2" fmla="*/ 1397000 h 1517169"/>
              <a:gd name="connisteX3" fmla="*/ 1937285 w 2039871"/>
              <a:gd name="connsiteY3" fmla="*/ 1506855 h 1517169"/>
              <a:gd name="connisteX4" fmla="*/ 1886485 w 2039871"/>
              <a:gd name="connsiteY4" fmla="*/ 1506855 h 1517169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9869" h="1517170">
                <a:moveTo>
                  <a:pt x="108486" y="0"/>
                </a:moveTo>
                <a:cubicBezTo>
                  <a:pt x="82451" y="213995"/>
                  <a:pt x="-72489" y="821055"/>
                  <a:pt x="41176" y="1100455"/>
                </a:cubicBezTo>
                <a:cubicBezTo>
                  <a:pt x="154841" y="1379855"/>
                  <a:pt x="297081" y="1315720"/>
                  <a:pt x="676176" y="1397000"/>
                </a:cubicBezTo>
                <a:cubicBezTo>
                  <a:pt x="1055271" y="1478280"/>
                  <a:pt x="1695351" y="1484630"/>
                  <a:pt x="1937286" y="1506855"/>
                </a:cubicBezTo>
                <a:cubicBezTo>
                  <a:pt x="2179221" y="1529080"/>
                  <a:pt x="1922046" y="1508760"/>
                  <a:pt x="1886486" y="150685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219190" y="904240"/>
            <a:ext cx="835660" cy="956310"/>
          </a:xfrm>
          <a:custGeom>
            <a:gdLst>
              <a:gd name="connisteX0" fmla="*/ 108485 w 2039871"/>
              <a:gd name="connsiteY0" fmla="*/ 0 h 1517169"/>
              <a:gd name="connisteX1" fmla="*/ 41175 w 2039871"/>
              <a:gd name="connsiteY1" fmla="*/ 1100455 h 1517169"/>
              <a:gd name="connisteX2" fmla="*/ 676175 w 2039871"/>
              <a:gd name="connsiteY2" fmla="*/ 1397000 h 1517169"/>
              <a:gd name="connisteX3" fmla="*/ 1937285 w 2039871"/>
              <a:gd name="connsiteY3" fmla="*/ 1506855 h 1517169"/>
              <a:gd name="connisteX4" fmla="*/ 1886485 w 2039871"/>
              <a:gd name="connsiteY4" fmla="*/ 1506855 h 1517169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9869" h="1517170">
                <a:moveTo>
                  <a:pt x="108486" y="0"/>
                </a:moveTo>
                <a:cubicBezTo>
                  <a:pt x="82451" y="213995"/>
                  <a:pt x="-72489" y="821055"/>
                  <a:pt x="41176" y="1100455"/>
                </a:cubicBezTo>
                <a:cubicBezTo>
                  <a:pt x="154841" y="1379855"/>
                  <a:pt x="297081" y="1315720"/>
                  <a:pt x="676176" y="1397000"/>
                </a:cubicBezTo>
                <a:cubicBezTo>
                  <a:pt x="1055271" y="1478280"/>
                  <a:pt x="1695351" y="1484630"/>
                  <a:pt x="1937286" y="1506855"/>
                </a:cubicBezTo>
                <a:cubicBezTo>
                  <a:pt x="2179221" y="1529080"/>
                  <a:pt x="1922046" y="1508760"/>
                  <a:pt x="1886486" y="150685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488430" y="904240"/>
            <a:ext cx="775970" cy="862330"/>
          </a:xfrm>
          <a:custGeom>
            <a:gdLst>
              <a:gd name="connisteX0" fmla="*/ 108485 w 2039871"/>
              <a:gd name="connsiteY0" fmla="*/ 0 h 1517169"/>
              <a:gd name="connisteX1" fmla="*/ 41175 w 2039871"/>
              <a:gd name="connsiteY1" fmla="*/ 1100455 h 1517169"/>
              <a:gd name="connisteX2" fmla="*/ 676175 w 2039871"/>
              <a:gd name="connsiteY2" fmla="*/ 1397000 h 1517169"/>
              <a:gd name="connisteX3" fmla="*/ 1937285 w 2039871"/>
              <a:gd name="connsiteY3" fmla="*/ 1506855 h 1517169"/>
              <a:gd name="connisteX4" fmla="*/ 1886485 w 2039871"/>
              <a:gd name="connsiteY4" fmla="*/ 1506855 h 1517169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39869" h="1517170">
                <a:moveTo>
                  <a:pt x="108486" y="0"/>
                </a:moveTo>
                <a:cubicBezTo>
                  <a:pt x="82451" y="213995"/>
                  <a:pt x="-72489" y="821055"/>
                  <a:pt x="41176" y="1100455"/>
                </a:cubicBezTo>
                <a:cubicBezTo>
                  <a:pt x="154841" y="1379855"/>
                  <a:pt x="297081" y="1315720"/>
                  <a:pt x="676176" y="1397000"/>
                </a:cubicBezTo>
                <a:cubicBezTo>
                  <a:pt x="1055271" y="1478280"/>
                  <a:pt x="1695351" y="1484630"/>
                  <a:pt x="1937286" y="1506855"/>
                </a:cubicBezTo>
                <a:cubicBezTo>
                  <a:pt x="2179221" y="1529080"/>
                  <a:pt x="1922046" y="1508760"/>
                  <a:pt x="1886486" y="1506855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944995" y="2063115"/>
            <a:ext cx="1010920" cy="5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054850" y="1975485"/>
            <a:ext cx="901065" cy="203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7264400" y="1907540"/>
            <a:ext cx="763905" cy="31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716395" y="2148840"/>
            <a:ext cx="1010920" cy="5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463155" y="1779905"/>
            <a:ext cx="565150" cy="120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252845" y="3075940"/>
            <a:ext cx="431800" cy="12242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854190" y="3075940"/>
            <a:ext cx="431800" cy="12242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827395" y="1564005"/>
            <a:ext cx="1480820" cy="62166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203825" y="1059815"/>
            <a:ext cx="1671955" cy="32575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279390" y="2185670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旁龙骨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4065" y="119570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龙筋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7" grpId="0"/>
      <p:bldP spid="18" grpId="0"/>
      <p:bldP spid="19" grpId="0"/>
      <p:bldP spid="20" grpId="0"/>
      <p:bldP spid="21" grpId="0"/>
      <p:bldP spid="28" grpId="0"/>
      <p:bldP spid="29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3631565" y="506095"/>
            <a:ext cx="4658360" cy="4130040"/>
            <a:chOff x="6384" y="797"/>
            <a:chExt cx="7336" cy="6504"/>
          </a:xfrm>
        </p:grpSpPr>
        <p:pic>
          <p:nvPicPr>
            <p:cNvPr id="3" name="图片 2" descr="微信图片_202108201505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4" y="797"/>
              <a:ext cx="7336" cy="650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540" y="3329"/>
              <a:ext cx="1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俯视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541" y="6409"/>
              <a:ext cx="102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侧视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63220" y="304165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船舱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401945" y="970915"/>
            <a:ext cx="7620" cy="1097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796790" y="970915"/>
            <a:ext cx="7620" cy="1097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007100" y="964565"/>
            <a:ext cx="7620" cy="1097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610350" y="920115"/>
            <a:ext cx="7620" cy="1097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161790" y="1419860"/>
            <a:ext cx="3434715" cy="18351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787900" y="3275965"/>
            <a:ext cx="24130" cy="6769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385435" y="3288665"/>
            <a:ext cx="24130" cy="6769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014720" y="3275965"/>
            <a:ext cx="24130" cy="6769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617970" y="3275965"/>
            <a:ext cx="24130" cy="6769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812665" y="3289935"/>
            <a:ext cx="572770" cy="6762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56175" y="3925570"/>
            <a:ext cx="143510" cy="14414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826000" y="3474720"/>
            <a:ext cx="5461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海水</a:t>
            </a:r>
            <a:endParaRPr lang="zh-CN" altLang="en-US" sz="1400"/>
          </a:p>
        </p:txBody>
      </p:sp>
      <p:grpSp>
        <p:nvGrpSpPr>
          <p:cNvPr id="25" name="组合 24"/>
          <p:cNvGrpSpPr/>
          <p:nvPr/>
        </p:nvGrpSpPr>
        <p:grpSpPr>
          <a:xfrm>
            <a:off x="1835785" y="2211705"/>
            <a:ext cx="1715770" cy="720090"/>
            <a:chOff x="2891" y="3483"/>
            <a:chExt cx="2702" cy="1134"/>
          </a:xfrm>
        </p:grpSpPr>
        <p:sp>
          <p:nvSpPr>
            <p:cNvPr id="24" name="圆角矩形 23"/>
            <p:cNvSpPr/>
            <p:nvPr/>
          </p:nvSpPr>
          <p:spPr>
            <a:xfrm>
              <a:off x="2891" y="3483"/>
              <a:ext cx="2703" cy="1134"/>
            </a:xfrm>
            <a:prstGeom prst="roundRect">
              <a:avLst/>
            </a:prstGeom>
            <a:gradFill>
              <a:gsLst>
                <a:gs pos="50000">
                  <a:srgbClr val="EDDADE"/>
                </a:gs>
                <a:gs pos="0">
                  <a:srgbClr val="F3E6E9"/>
                </a:gs>
                <a:gs pos="100000">
                  <a:srgbClr val="E6CDD3"/>
                </a:gs>
              </a:gsLst>
              <a:lin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43" y="3687"/>
              <a:ext cx="226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水密隔舱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43755" y="4100195"/>
            <a:ext cx="7689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漏水点</a:t>
            </a:r>
            <a:endParaRPr lang="zh-CN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21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" y="858520"/>
            <a:ext cx="3316605" cy="3011170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3" name="矩形 2"/>
          <p:cNvSpPr/>
          <p:nvPr/>
        </p:nvSpPr>
        <p:spPr>
          <a:xfrm>
            <a:off x="544195" y="257810"/>
            <a:ext cx="20116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</a:t>
            </a:r>
            <a:endParaRPr lang="zh-CN" altLang="en-US" sz="24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0305" y="995045"/>
            <a:ext cx="1224280" cy="317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183" y="2607310"/>
            <a:ext cx="814705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075" y="1414780"/>
            <a:ext cx="271018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____________________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4195" y="4206875"/>
            <a:ext cx="818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2012</a:t>
            </a:r>
            <a:r>
              <a:rPr 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en-US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月，</a:t>
            </a:r>
            <a:r>
              <a:rPr lang="en-US" alt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蛟龙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号在马里亚纳海沟创造了下潜</a:t>
            </a:r>
            <a:r>
              <a:rPr 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7062</a:t>
            </a:r>
            <a:r>
              <a:rPr 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米</a:t>
            </a:r>
            <a:r>
              <a:rPr lang="zh-CN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的中国载人深潜纪录。</a:t>
            </a:r>
            <a:endParaRPr lang="zh-CN" altLang="zh-CN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565" y="995045"/>
            <a:ext cx="4278630" cy="2879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53670" y="248285"/>
            <a:ext cx="29895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载人潜水器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61085" y="1231265"/>
            <a:ext cx="2852420" cy="2346325"/>
            <a:chOff x="1671" y="1939"/>
            <a:chExt cx="4492" cy="36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1" y="1939"/>
              <a:ext cx="4493" cy="311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794" y="5054"/>
              <a:ext cx="224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深海勇士号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79290" y="1230630"/>
            <a:ext cx="3849370" cy="2346960"/>
            <a:chOff x="7054" y="1938"/>
            <a:chExt cx="6062" cy="36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4" y="1938"/>
              <a:ext cx="6062" cy="311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962" y="5054"/>
              <a:ext cx="224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奋斗者号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70960" y="3577590"/>
            <a:ext cx="18332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万米</a:t>
            </a:r>
            <a:r>
              <a:rPr lang="zh-CN" altLang="en-US" b="0">
                <a:latin typeface="黑体" panose="02010609060101010101" pitchFamily="49" charset="-122"/>
                <a:ea typeface="黑体" panose="02010609060101010101" pitchFamily="49" charset="-122"/>
              </a:rPr>
              <a:t>载人潜水器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6455" y="4239260"/>
            <a:ext cx="7451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1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2020年11月10日，在马里亚纳海沟成功</a:t>
            </a: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坐底</a:t>
            </a:r>
            <a:r>
              <a:rPr lang="zh-CN" sz="1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，坐底深度</a:t>
            </a: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10909米</a:t>
            </a:r>
            <a:r>
              <a:rPr lang="zh-CN" sz="1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sz="18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4583 0.004691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0000"/>
          <a:stretch>
            <a:fillRect/>
          </a:stretch>
        </p:blipFill>
        <p:spPr>
          <a:xfrm>
            <a:off x="579755" y="637540"/>
            <a:ext cx="7984490" cy="1129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755" y="177165"/>
            <a:ext cx="155448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</a:t>
            </a:r>
            <a:endParaRPr lang="zh-CN" altLang="en-US" sz="24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2095500"/>
            <a:ext cx="4224020" cy="2333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50865" y="698500"/>
            <a:ext cx="647065" cy="317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390" y="1016000"/>
            <a:ext cx="647065" cy="317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05505" y="1016000"/>
            <a:ext cx="1056005" cy="317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57136" y="988060"/>
            <a:ext cx="68834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59350" y="2095500"/>
            <a:ext cx="4025900" cy="2701925"/>
            <a:chOff x="7810" y="3300"/>
            <a:chExt cx="6340" cy="4255"/>
          </a:xfrm>
        </p:grpSpPr>
        <p:pic>
          <p:nvPicPr>
            <p:cNvPr id="10" name="图片 9" descr="202104061430235286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0" y="3300"/>
              <a:ext cx="6340" cy="367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522" y="6975"/>
              <a:ext cx="29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辽宁号航空母舰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907089" y="1310640"/>
            <a:ext cx="1067435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265430" y="224155"/>
            <a:ext cx="385572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了解更多船的知识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3615" y="1238250"/>
            <a:ext cx="2444750" cy="3526790"/>
            <a:chOff x="1549" y="1950"/>
            <a:chExt cx="3850" cy="55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9" y="1950"/>
              <a:ext cx="3850" cy="487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017" y="6924"/>
              <a:ext cx="29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阅读书籍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39870" y="1238250"/>
            <a:ext cx="4144010" cy="3526790"/>
            <a:chOff x="6362" y="1950"/>
            <a:chExt cx="6526" cy="5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2" y="1950"/>
              <a:ext cx="6527" cy="487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8168" y="6924"/>
              <a:ext cx="29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上网查找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jk5N2NlY2M3YTYxOWZiOGYxNjRiYWQ5ODRlZGVhYmYifQ=="/>
  <p:tag name="KSO_WPP_MARK_KEY" val="a1604353-ef6a-45a0-a2d5-b59875232a3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38</Paragraphs>
  <Slides>10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9">
      <vt:lpstr>Arial</vt:lpstr>
      <vt:lpstr>Calibri</vt:lpstr>
      <vt:lpstr>微软雅黑</vt:lpstr>
      <vt:lpstr>华文中宋</vt:lpstr>
      <vt:lpstr>隶书</vt:lpstr>
      <vt:lpstr>黑体</vt:lpstr>
      <vt:lpstr>楷体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2023-02-16T22:16:21.694</cp:lastPrinted>
  <dcterms:created xsi:type="dcterms:W3CDTF">2023-02-16T22:16:21Z</dcterms:created>
  <dcterms:modified xsi:type="dcterms:W3CDTF">2023-02-16T14:16:22Z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