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67" r:id="rId3"/>
    <p:sldId id="310" r:id="rId4"/>
    <p:sldId id="313" r:id="rId5"/>
    <p:sldId id="315" r:id="rId6"/>
    <p:sldId id="319" r:id="rId7"/>
    <p:sldId id="322" r:id="rId8"/>
    <p:sldId id="325" r:id="rId9"/>
    <p:sldId id="326" r:id="rId10"/>
    <p:sldId id="327" r:id="rId11"/>
    <p:sldId id="329" r:id="rId12"/>
    <p:sldId id="330" r:id="rId13"/>
    <p:sldId id="334" r:id="rId14"/>
    <p:sldId id="336" r:id="rId15"/>
    <p:sldId id="338" r:id="rId16"/>
    <p:sldId id="340" r:id="rId17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3" autoAdjust="0"/>
    <p:restoredTop sz="95186" autoAdjust="0"/>
  </p:normalViewPr>
  <p:slideViewPr>
    <p:cSldViewPr snapToGrid="0" showGuides="1">
      <p:cViewPr>
        <p:scale>
          <a:sx n="100" d="100"/>
          <a:sy n="100" d="100"/>
        </p:scale>
        <p:origin x="312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tags" Target="tags/tag1.xml" /><Relationship Id="rId19" Type="http://schemas.openxmlformats.org/officeDocument/2006/relationships/presProps" Target="presProps.xml" /><Relationship Id="rId2" Type="http://schemas.openxmlformats.org/officeDocument/2006/relationships/notesMaster" Target="notesMasters/notesMaster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59="http://schemas.microsoft.com/office/powerpoint/2015/09/main" Requires="p159">
      <p:transition spd="slow" advClick="0" p14:dur="2000">
        <p159:morph option="byObject"/>
      </p:transition>
    </mc:Choice>
    <mc:Fallback>
      <p:transition spd="slow" advClick="0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file:///D:\qq&#25991;&#20214;\712321467\Image\C2C\Image2\%7b75232B38-A165-1FB7-499C-2E1C792CACB5%7d.png" TargetMode="External" /><Relationship Id="rId3" Type="http://schemas.openxmlformats.org/officeDocument/2006/relationships/image" Target="../media/image1.pn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>
    <mc:Choice xmlns:p159="http://schemas.microsoft.com/office/powerpoint/2015/09/main" Requires="p159">
      <p:transition spd="slow" advClick="0" p14:dur="2000">
        <p159:morph option="byObject"/>
      </p:transition>
    </mc:Choice>
    <mc:Fallback>
      <p:transition spd="slow" advClick="0">
        <p:fade/>
      </p:transition>
    </mc:Fallback>
  </mc:AlternateContent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slide" Target="slide1.xml" TargetMode="Interna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slide" Target="slide1.xml" TargetMode="Interna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slide" Target="slide1.xml" TargetMode="Interna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slide" Target="slide1.xml" TargetMode="Internal" /><Relationship Id="rId4" Type="http://schemas.openxmlformats.org/officeDocument/2006/relationships/image" Target="../media/image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png" /><Relationship Id="rId4" Type="http://schemas.openxmlformats.org/officeDocument/2006/relationships/slide" Target="slide1.xml" TargetMode="Interna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slide" Target="slide1.xml" TargetMode="Interna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5148465" y="2508652"/>
            <a:ext cx="1992853" cy="20036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spc="30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第二单元　动物的一生</a:t>
            </a:r>
            <a:endParaRPr lang="en-US" altLang="zh-CN" sz="4400" b="1" spc="30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spc="30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第6课时　蚕的一生</a:t>
            </a:r>
            <a:endParaRPr lang="zh-CN" altLang="en-US" sz="4000" b="1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>
    <mc:Choice xmlns:p159="http://schemas.microsoft.com/office/powerpoint/2015/09/main" Requires="p159">
      <p:transition spd="slow" advClick="0" p14:dur="2000">
        <p159:morph option="byObject"/>
      </p:transition>
    </mc:Choice>
    <mc:Fallback>
      <p:transition spd="slow" advClick="0">
        <p:fade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59" name="yt_shape_11259"/>
          <p:cNvSpPr txBox="1"/>
          <p:nvPr/>
        </p:nvSpPr>
        <p:spPr>
          <a:xfrm>
            <a:off x="900000" y="1260000"/>
            <a:ext cx="882132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以下动物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幼年期和成年期变化不大的是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260" name="yt_table_11260" title="H_44.02"/>
          <p:cNvGraphicFramePr>
            <a:graphicFrameLocks noGrp="1"/>
          </p:cNvGraphicFramePr>
          <p:nvPr/>
        </p:nvGraphicFramePr>
        <p:xfrm>
          <a:off x="1214325" y="1865860"/>
          <a:ext cx="6480810" cy="640080"/>
        </p:xfrm>
        <a:graphic>
          <a:graphicData uri="http://schemas.openxmlformats.org/drawingml/2006/table">
            <a:tbl>
              <a:tblPr/>
              <a:tblGrid>
                <a:gridCol w="2160270"/>
                <a:gridCol w="2160270"/>
                <a:gridCol w="2160270"/>
              </a:tblGrid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牛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青蛙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蜻蜓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8218852" y="1213194"/>
            <a:ext cx="437261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C00000"/>
              </a:solidFill>
            </a:endParaRPr>
          </a:p>
        </p:txBody>
      </p:sp>
      <p:pic>
        <p:nvPicPr>
          <p:cNvPr id="3" name="Picture 5" descr="C:\Users\Administrator\AppData\Local\Temp\Rar$DRa5184.38461\习题课件\返回框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9" b="24768"/>
          <a:stretch>
            <a:fillRect/>
          </a:stretch>
        </p:blipFill>
        <p:spPr bwMode="auto">
          <a:xfrm>
            <a:off x="10806701" y="548680"/>
            <a:ext cx="10042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: 圆角 3"/>
          <p:cNvSpPr/>
          <p:nvPr/>
        </p:nvSpPr>
        <p:spPr>
          <a:xfrm>
            <a:off x="1214325" y="3244532"/>
            <a:ext cx="8821326" cy="813118"/>
          </a:xfrm>
          <a:prstGeom prst="roundRect">
            <a:avLst>
              <a:gd name="adj" fmla="val 50000"/>
            </a:avLst>
          </a:prstGeom>
          <a:solidFill>
            <a:srgbClr val="B6D7D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1200"/>
              </a:spcAft>
            </a:pPr>
            <a:r>
              <a:rPr lang="zh-CN" altLang="en-US" sz="2400" spc="30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点拨：</a:t>
            </a:r>
            <a:r>
              <a:rPr lang="zh-CN" altLang="en-US" sz="2400" b="1">
                <a:solidFill>
                  <a:srgbClr val="C00000"/>
                </a:solid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青蛙幼年期是蝌蚪，成年期是青蛙，变化很大；蜻蜓幼年期生活在水中，成年期能飞，变化也很大。</a:t>
            </a:r>
            <a:endParaRPr lang="zh-CN" altLang="en-US" sz="2400" spc="3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63" name="yt_shape_11263"/>
          <p:cNvSpPr txBox="1"/>
          <p:nvPr/>
        </p:nvSpPr>
        <p:spPr>
          <a:xfrm>
            <a:off x="900000" y="1260000"/>
            <a:ext cx="180337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宋体" panose="02010600030101010101" pitchFamily="2" charset="-122"/>
              </a:rPr>
              <a:t>二　填空题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1264" name="yt_shape_11264"/>
          <p:cNvSpPr txBox="1"/>
          <p:nvPr/>
        </p:nvSpPr>
        <p:spPr>
          <a:xfrm>
            <a:off x="900000" y="1875302"/>
            <a:ext cx="937596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蚕的一生四个阶段中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经历时间最长的是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幼虫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阶段。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en-US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65" name="yt_shape_11265"/>
          <p:cNvSpPr txBox="1"/>
          <p:nvPr/>
        </p:nvSpPr>
        <p:spPr>
          <a:xfrm>
            <a:off x="900000" y="2490604"/>
            <a:ext cx="937596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在条件适宜的情况下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新产出的受精蚕卵也会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孵化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en-US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63252" y="1828496"/>
            <a:ext cx="125164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幼虫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77627" y="2443798"/>
            <a:ext cx="125164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孵化　</a:t>
            </a:r>
            <a:endParaRPr lang="zh-CN" altLang="en-US">
              <a:solidFill>
                <a:srgbClr val="C00000"/>
              </a:solidFill>
            </a:endParaRPr>
          </a:p>
        </p:txBody>
      </p:sp>
      <p:pic>
        <p:nvPicPr>
          <p:cNvPr id="4" name="Picture 5" descr="C:\Users\Administrator\AppData\Local\Temp\Rar$DRa5184.38461\习题课件\返回框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9" b="24768"/>
          <a:stretch>
            <a:fillRect/>
          </a:stretch>
        </p:blipFill>
        <p:spPr bwMode="auto">
          <a:xfrm>
            <a:off x="10806701" y="548680"/>
            <a:ext cx="10042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66" name="yt_shape_11266"/>
          <p:cNvSpPr txBox="1"/>
          <p:nvPr/>
        </p:nvSpPr>
        <p:spPr>
          <a:xfrm>
            <a:off x="900000" y="1260000"/>
            <a:ext cx="180337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宋体" panose="02010600030101010101" pitchFamily="2" charset="-122"/>
              </a:rPr>
              <a:t>三　判断题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1267" name="yt_shape_11267"/>
          <p:cNvSpPr txBox="1"/>
          <p:nvPr/>
        </p:nvSpPr>
        <p:spPr>
          <a:xfrm>
            <a:off x="900000" y="1875302"/>
            <a:ext cx="10391999" cy="5725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  <a:tabLst>
                <a:tab pos="8578215"/>
              </a:tabLst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蝴蝶和蚕一样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也会经历蛹的形态。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√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8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68" name="yt_shape_11268"/>
          <p:cNvSpPr txBox="1"/>
          <p:nvPr/>
        </p:nvSpPr>
        <p:spPr>
          <a:xfrm>
            <a:off x="900000" y="2498619"/>
            <a:ext cx="10391999" cy="5725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  <a:tabLst>
                <a:tab pos="8578215"/>
              </a:tabLst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蚕只在幼虫阶段进食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其他阶段都不进食。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 spc="0">
                <a:solidFill>
                  <a:srgbClr val="FF0000">
                    <a:alpha val="0"/>
                  </a:srgb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√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8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00991" y="1828496"/>
            <a:ext cx="537274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√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00991" y="2451813"/>
            <a:ext cx="537274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√</a:t>
            </a:r>
            <a:endParaRPr lang="zh-CN" altLang="en-US">
              <a:solidFill>
                <a:srgbClr val="C00000"/>
              </a:solidFill>
            </a:endParaRPr>
          </a:p>
        </p:txBody>
      </p:sp>
      <p:pic>
        <p:nvPicPr>
          <p:cNvPr id="4" name="Picture 5" descr="C:\Users\Administrator\AppData\Local\Temp\Rar$DRa5184.38461\习题课件\返回框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9" b="24768"/>
          <a:stretch>
            <a:fillRect/>
          </a:stretch>
        </p:blipFill>
        <p:spPr bwMode="auto">
          <a:xfrm>
            <a:off x="10806701" y="548680"/>
            <a:ext cx="10042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69" name="yt_shape_11269"/>
          <p:cNvSpPr txBox="1"/>
          <p:nvPr/>
        </p:nvSpPr>
        <p:spPr>
          <a:xfrm>
            <a:off x="820978" y="661689"/>
            <a:ext cx="252473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宋体" panose="02010600030101010101" pitchFamily="2" charset="-122"/>
              </a:rPr>
              <a:t>四　综合创新题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1270" name="yt_shape_11270"/>
          <p:cNvSpPr txBox="1"/>
          <p:nvPr/>
        </p:nvSpPr>
        <p:spPr>
          <a:xfrm>
            <a:off x="820978" y="1276991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700" indent="-266700"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天天仔细观察了养蚕的过程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并记录了蚕的四种形态及特征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请用线连接起来。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yt_image_1127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66405" y="2476546"/>
            <a:ext cx="7549503" cy="395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5339644" y="2935111"/>
            <a:ext cx="1185334" cy="49388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7127550" y="2856089"/>
            <a:ext cx="853694" cy="57291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357511" y="3546188"/>
            <a:ext cx="2381956" cy="82397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7014087" y="3546188"/>
            <a:ext cx="967157" cy="8507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823109" y="4516997"/>
            <a:ext cx="701869" cy="91152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180712" y="4442347"/>
            <a:ext cx="800532" cy="108079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5872354" y="2856089"/>
            <a:ext cx="867113" cy="257243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001819" y="2856051"/>
            <a:ext cx="1038002" cy="257246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73" name="yt_shape_11273"/>
          <p:cNvSpPr txBox="1"/>
          <p:nvPr/>
        </p:nvSpPr>
        <p:spPr>
          <a:xfrm>
            <a:off x="900000" y="774576"/>
            <a:ext cx="957954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仿宋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仿宋" panose="02010609060101010101" pitchFamily="12" charset="-122"/>
                <a:cs typeface="宋体" panose="02010600030101010101" pitchFamily="2" charset="-122"/>
              </a:rPr>
              <a:t>多选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仿宋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天天发现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蚕在生长过程中需要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ABCD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274" name="yt_table_11274" title="H_88.04"/>
          <p:cNvGraphicFramePr>
            <a:graphicFrameLocks noGrp="1"/>
          </p:cNvGraphicFramePr>
          <p:nvPr/>
        </p:nvGraphicFramePr>
        <p:xfrm>
          <a:off x="1290525" y="1465936"/>
          <a:ext cx="4949826" cy="1280160"/>
        </p:xfrm>
        <a:graphic>
          <a:graphicData uri="http://schemas.openxmlformats.org/drawingml/2006/table">
            <a:tbl>
              <a:tblPr/>
              <a:tblGrid>
                <a:gridCol w="2728913"/>
                <a:gridCol w="2220913"/>
              </a:tblGrid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合适的温度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足够的食物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合适的湿度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D.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充足的空气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276" name="yt_shape_11276"/>
          <p:cNvSpPr txBox="1"/>
          <p:nvPr/>
        </p:nvSpPr>
        <p:spPr>
          <a:xfrm>
            <a:off x="900001" y="2710891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700" indent="-266700"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天天查阅了蟑螂的生命周期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请将蟑螂经历的各个形态名称在图中填写完整。与蚕相比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蟑螂缺少了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蛹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阶段。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en-US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18852" y="727770"/>
            <a:ext cx="118814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ABCD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72678" y="3304165"/>
            <a:ext cx="894461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蛹　</a:t>
            </a:r>
            <a:endParaRPr lang="zh-CN" altLang="en-US">
              <a:solidFill>
                <a:srgbClr val="C00000"/>
              </a:solidFill>
            </a:endParaRPr>
          </a:p>
        </p:txBody>
      </p:sp>
      <p:pic>
        <p:nvPicPr>
          <p:cNvPr id="4" name="yt_image_11277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637900" y="3377708"/>
            <a:ext cx="3001395" cy="293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yt_shape_11279"/>
          <p:cNvSpPr txBox="1"/>
          <p:nvPr/>
        </p:nvSpPr>
        <p:spPr>
          <a:xfrm>
            <a:off x="8835504" y="3621456"/>
            <a:ext cx="360676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zh-CN" altLang="zh-CN" sz="2800" b="1" i="0" u="none">
                <a:solidFill>
                  <a:srgbClr val="C00000"/>
                </a:solidFill>
                <a:effectLst/>
                <a:latin typeface="楷体" panose="02010609060101010101" pitchFamily="12" charset="-122"/>
                <a:ea typeface="楷体" panose="02010609060101010101" pitchFamily="12" charset="-122"/>
                <a:cs typeface="宋体" panose="02010600030101010101" pitchFamily="2" charset="-122"/>
              </a:rPr>
              <a:t>卵</a:t>
            </a:r>
            <a:endParaRPr lang="zh-CN" altLang="zh-CN" sz="2800" b="1" i="0" u="none">
              <a:solidFill>
                <a:srgbClr val="C00000"/>
              </a:solidFill>
              <a:effectLst/>
              <a:latin typeface="楷体" panose="02010609060101010101" pitchFamily="12" charset="-122"/>
              <a:ea typeface="楷体" panose="02010609060101010101" pitchFamily="12" charset="-122"/>
              <a:cs typeface="宋体" panose="02010600030101010101" pitchFamily="2" charset="-122"/>
            </a:endParaRPr>
          </a:p>
        </p:txBody>
      </p:sp>
      <p:sp>
        <p:nvSpPr>
          <p:cNvPr id="6" name="yt_shape_11280"/>
          <p:cNvSpPr txBox="1"/>
          <p:nvPr/>
        </p:nvSpPr>
        <p:spPr>
          <a:xfrm>
            <a:off x="10589182" y="3542433"/>
            <a:ext cx="721351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zh-CN" altLang="zh-CN" sz="2800" b="1" i="0" u="none">
                <a:solidFill>
                  <a:srgbClr val="C00000"/>
                </a:solidFill>
                <a:effectLst/>
                <a:latin typeface="楷体" panose="02010609060101010101" pitchFamily="12" charset="-122"/>
                <a:ea typeface="楷体" panose="02010609060101010101" pitchFamily="12" charset="-122"/>
                <a:cs typeface="宋体" panose="02010600030101010101" pitchFamily="2" charset="-122"/>
              </a:rPr>
              <a:t>幼虫</a:t>
            </a:r>
            <a:endParaRPr lang="zh-CN" altLang="zh-CN" sz="2800" b="1" i="0" u="none">
              <a:solidFill>
                <a:srgbClr val="C00000"/>
              </a:solidFill>
              <a:effectLst/>
              <a:latin typeface="楷体" panose="02010609060101010101" pitchFamily="12" charset="-122"/>
              <a:ea typeface="楷体" panose="02010609060101010101" pitchFamily="12" charset="-122"/>
              <a:cs typeface="宋体" panose="02010600030101010101" pitchFamily="2" charset="-122"/>
            </a:endParaRPr>
          </a:p>
        </p:txBody>
      </p:sp>
      <p:sp>
        <p:nvSpPr>
          <p:cNvPr id="7" name="yt_shape_11281"/>
          <p:cNvSpPr txBox="1"/>
          <p:nvPr/>
        </p:nvSpPr>
        <p:spPr>
          <a:xfrm>
            <a:off x="10050932" y="4883215"/>
            <a:ext cx="721351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zh-CN" altLang="zh-CN" sz="2800" b="1" i="0" u="none">
                <a:solidFill>
                  <a:srgbClr val="C00000"/>
                </a:solidFill>
                <a:effectLst/>
                <a:latin typeface="楷体" panose="02010609060101010101" pitchFamily="12" charset="-122"/>
                <a:ea typeface="楷体" panose="02010609060101010101" pitchFamily="12" charset="-122"/>
                <a:cs typeface="宋体" panose="02010600030101010101" pitchFamily="2" charset="-122"/>
              </a:rPr>
              <a:t>成虫</a:t>
            </a:r>
            <a:endParaRPr lang="zh-CN" altLang="zh-CN" sz="2800" b="1" i="0" u="none">
              <a:solidFill>
                <a:srgbClr val="C00000"/>
              </a:solidFill>
              <a:effectLst/>
              <a:latin typeface="楷体" panose="02010609060101010101" pitchFamily="12" charset="-122"/>
              <a:ea typeface="楷体" panose="02010609060101010101" pitchFamily="1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5" grpId="0" build="allAtOnce"/>
      <p:bldP spid="6" grpId="0" build="allAtOnce"/>
      <p:bldP spid="7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82" name="yt_shape_11282"/>
          <p:cNvSpPr txBox="1"/>
          <p:nvPr/>
        </p:nvSpPr>
        <p:spPr>
          <a:xfrm>
            <a:off x="900001" y="1260000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700" indent="-266700"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与蚕比较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蟑螂的身体也是由头、胸、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腹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三部分组成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头部有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对触角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胸部有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对足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因此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蟑螂也属于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昆虫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类动物。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en-US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06064" y="1213194"/>
            <a:ext cx="894461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腹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62490" y="1853274"/>
            <a:ext cx="715074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54978" y="1853274"/>
            <a:ext cx="715074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76214" y="1853274"/>
            <a:ext cx="1251649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昆虫　</a:t>
            </a:r>
            <a:endParaRPr lang="zh-CN" altLang="en-US">
              <a:solidFill>
                <a:srgbClr val="C00000"/>
              </a:solidFill>
            </a:endParaRPr>
          </a:p>
        </p:txBody>
      </p:sp>
      <p:pic>
        <p:nvPicPr>
          <p:cNvPr id="6" name="Picture 5" descr="C:\Users\Administrator\AppData\Local\Temp\Rar$DRa5184.38461\习题课件\返回框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9" b="24768"/>
          <a:stretch>
            <a:fillRect/>
          </a:stretch>
        </p:blipFill>
        <p:spPr bwMode="auto">
          <a:xfrm>
            <a:off x="10806701" y="548680"/>
            <a:ext cx="10042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858500" y="11074400"/>
            <a:ext cx="355600" cy="254000"/>
          </a:xfrm>
          <a:prstGeom prst="cube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4" name="矩形: 圆角 3"/>
          <p:cNvSpPr/>
          <p:nvPr/>
        </p:nvSpPr>
        <p:spPr>
          <a:xfrm>
            <a:off x="843556" y="1112548"/>
            <a:ext cx="2459990" cy="570230"/>
          </a:xfrm>
          <a:prstGeom prst="roundRect">
            <a:avLst>
              <a:gd name="adj" fmla="val 50000"/>
            </a:avLst>
          </a:prstGeom>
          <a:solidFill>
            <a:srgbClr val="B6D7D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5" name="文本框 14"/>
          <p:cNvSpPr txBox="1"/>
          <p:nvPr/>
        </p:nvSpPr>
        <p:spPr>
          <a:xfrm>
            <a:off x="955066" y="1144143"/>
            <a:ext cx="21970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fontAlgn="base">
              <a:lnSpc>
                <a:spcPct val="100000"/>
              </a:lnSpc>
            </a:pPr>
            <a:r>
              <a:rPr lang="zh-CN" sz="2800" kern="1200" spc="300">
                <a:solidFill>
                  <a:srgbClr val="4F81BD"/>
                </a:solidFill>
                <a:effectLst/>
                <a:latin typeface="BZ"/>
                <a:ea typeface="微软雅黑" panose="020b0503020204020204" charset="-122"/>
                <a:cs typeface="Times New Roman" panose="02020603050405020304" pitchFamily="18" charset="0"/>
              </a:rPr>
              <a:t>知识归类</a:t>
            </a:r>
            <a:endParaRPr lang="zh-CN" sz="1400">
              <a:solidFill>
                <a:srgbClr val="000000"/>
              </a:solidFill>
              <a:effectLst/>
              <a:latin typeface="BZ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1524521" y="1121565"/>
            <a:ext cx="582211" cy="4255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dist" fontAlgn="base">
              <a:lnSpc>
                <a:spcPct val="100000"/>
              </a:lnSpc>
            </a:pPr>
            <a:endParaRPr lang="zh-CN" sz="1400">
              <a:solidFill>
                <a:srgbClr val="000000"/>
              </a:solidFill>
              <a:effectLst/>
              <a:latin typeface="BZ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文本框 16"/>
          <p:cNvSpPr txBox="1"/>
          <p:nvPr/>
        </p:nvSpPr>
        <p:spPr>
          <a:xfrm>
            <a:off x="2086547" y="1121565"/>
            <a:ext cx="582211" cy="4255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dist" fontAlgn="base">
              <a:lnSpc>
                <a:spcPct val="100000"/>
              </a:lnSpc>
            </a:pPr>
            <a:endParaRPr lang="zh-CN" sz="1400">
              <a:solidFill>
                <a:srgbClr val="000000"/>
              </a:solidFill>
              <a:effectLst/>
              <a:latin typeface="BZ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8" name="文本框 17"/>
          <p:cNvSpPr txBox="1"/>
          <p:nvPr/>
        </p:nvSpPr>
        <p:spPr>
          <a:xfrm>
            <a:off x="2622872" y="1134259"/>
            <a:ext cx="582211" cy="4255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dist" fontAlgn="base">
              <a:lnSpc>
                <a:spcPct val="100000"/>
              </a:lnSpc>
            </a:pPr>
            <a:endParaRPr lang="zh-CN" sz="1400">
              <a:solidFill>
                <a:srgbClr val="000000"/>
              </a:solidFill>
              <a:effectLst/>
              <a:latin typeface="BZ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1215" name="yt_shape_11215"/>
          <p:cNvSpPr txBox="1"/>
          <p:nvPr/>
        </p:nvSpPr>
        <p:spPr>
          <a:xfrm>
            <a:off x="843556" y="1885804"/>
            <a:ext cx="2861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1650" b="0" i="0" u="none" spc="10686">
                <a:solidFill>
                  <a:srgbClr val="1EE3CF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宋体" panose="02010600030101010101" pitchFamily="2" charset="-122"/>
              </a:rPr>
              <a:t>蚕的一生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1214" name="yt_image_1121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43556" y="2012097"/>
            <a:ext cx="1407600" cy="38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17" name="yt_shape_11217"/>
          <p:cNvSpPr txBox="1"/>
          <p:nvPr/>
        </p:nvSpPr>
        <p:spPr>
          <a:xfrm>
            <a:off x="843556" y="2500981"/>
            <a:ext cx="901528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我们可以用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视频、照片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等展示蚕的生长变化情况。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 </a:t>
            </a:r>
            <a:endParaRPr lang="en-US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2" charset="-122"/>
              <a:cs typeface="宋体" panose="02010600030101010101" pitchFamily="2" charset="-122"/>
            </a:endParaRPr>
          </a:p>
        </p:txBody>
      </p:sp>
      <p:sp>
        <p:nvSpPr>
          <p:cNvPr id="11218" name="yt_shape_11218"/>
          <p:cNvSpPr txBox="1"/>
          <p:nvPr/>
        </p:nvSpPr>
        <p:spPr>
          <a:xfrm>
            <a:off x="843557" y="3116283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1950" indent="-361950"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蚕的一生约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56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天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经历了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卵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、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幼虫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、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蛹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、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成虫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四个阶段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每个阶段的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外部形态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各不相同。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 </a:t>
            </a:r>
            <a:endParaRPr lang="en-US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63370" y="2454175"/>
            <a:ext cx="2323211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视频、照片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63371" y="3069477"/>
            <a:ext cx="1250062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56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天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19284" y="3069477"/>
            <a:ext cx="894461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卵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48034" y="3069477"/>
            <a:ext cx="1251649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幼虫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33970" y="3069477"/>
            <a:ext cx="894461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蛹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62720" y="3069477"/>
            <a:ext cx="537274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成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86946" y="3709557"/>
            <a:ext cx="894461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虫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39884" y="3709557"/>
            <a:ext cx="1966024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外部形态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9" grpId="0" build="allAtOnce"/>
      <p:bldP spid="10" grpId="0" build="allAtOnce"/>
      <p:bldP spid="11" grpId="0" build="allAtOnce"/>
      <p:bldP spid="12" grpId="0" build="allAtOnce"/>
      <p:bldP spid="13" grpId="0" build="allAtOnce"/>
      <p:bldP spid="1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19" name="yt_shape_11219"/>
          <p:cNvSpPr txBox="1"/>
          <p:nvPr/>
        </p:nvSpPr>
        <p:spPr>
          <a:xfrm>
            <a:off x="900001" y="1260000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1950" indent="-361950" algn="l" eaLnBrk="1" latinLnBrk="0" hangingPunct="0">
              <a:lnSpc>
                <a:spcPct val="150000"/>
              </a:lnSpc>
            </a:pPr>
            <a:r>
              <a:rPr lang="en-US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自然环境下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蚕宝宝一般在</a:t>
            </a:r>
            <a:r>
              <a:rPr lang="zh-CN" altLang="zh-CN" sz="100" b="1" i="0" spc="15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 spc="15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春天或夏天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出生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蚕的生长发育需要</a:t>
            </a:r>
            <a:r>
              <a:rPr lang="zh-CN" altLang="zh-CN" sz="100" b="1" i="0" spc="15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 spc="15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空气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、</a:t>
            </a:r>
            <a:r>
              <a:rPr lang="zh-CN" altLang="zh-CN" sz="100" b="1" i="0" spc="15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 spc="15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食物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、</a:t>
            </a:r>
            <a:r>
              <a:rPr lang="zh-CN" altLang="zh-CN" sz="100" b="1" i="0" spc="15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 spc="15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生活空间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、</a:t>
            </a:r>
            <a:r>
              <a:rPr lang="zh-CN" altLang="zh-CN" sz="100" b="1" i="0" spc="15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 spc="15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适宜的温度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和</a:t>
            </a:r>
            <a:r>
              <a:rPr lang="zh-CN" altLang="zh-CN" sz="100" b="1" i="0" spc="15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 spc="15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湿度</a:t>
            </a:r>
            <a:r>
              <a:rPr lang="zh-CN" altLang="zh-CN" sz="2800" b="1" i="0" u="sng" spc="150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。</a:t>
            </a:r>
            <a:r>
              <a:rPr lang="en-US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 </a:t>
            </a:r>
            <a:endParaRPr lang="en-US" altLang="zh-CN" sz="2800" b="1" i="0" u="none" spc="150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28103" y="1213194"/>
            <a:ext cx="2437511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春天或夏天</a:t>
            </a: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61078" y="1853274"/>
            <a:ext cx="1308799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空气</a:t>
            </a: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83540" y="1853274"/>
            <a:ext cx="1308799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食物</a:t>
            </a: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06003" y="1853274"/>
            <a:ext cx="2061274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生活空间</a:t>
            </a: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33264" y="1853274"/>
            <a:ext cx="2437511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适宜的温度</a:t>
            </a: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32440" y="2493354"/>
            <a:ext cx="130879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湿度</a:t>
            </a:r>
            <a:r>
              <a:rPr kumimoji="0" lang="zh-CN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21" name="yt_shape_11221"/>
          <p:cNvSpPr txBox="1"/>
          <p:nvPr/>
        </p:nvSpPr>
        <p:spPr>
          <a:xfrm>
            <a:off x="900000" y="1260000"/>
            <a:ext cx="394319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1650" b="0" i="0" u="none" spc="10686">
                <a:solidFill>
                  <a:srgbClr val="1EE3CF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宋体" panose="02010600030101010101" pitchFamily="2" charset="-122"/>
              </a:rPr>
              <a:t>更多昆虫的一生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1220" name="yt_image_1122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00000" y="1386293"/>
            <a:ext cx="1407600" cy="38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23" name="yt_shape_11223"/>
          <p:cNvSpPr txBox="1"/>
          <p:nvPr/>
        </p:nvSpPr>
        <p:spPr>
          <a:xfrm>
            <a:off x="900001" y="1875177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700" indent="-266700"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像蚕一样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会经过卵、幼虫、蛹、成虫四个阶段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且幼虫与成虫在形态结构和生活习性上有明显差异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属于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完全变态发育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 </a:t>
            </a:r>
            <a:endParaRPr lang="en-US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2" charset="-122"/>
              <a:cs typeface="宋体" panose="02010600030101010101" pitchFamily="2" charset="-122"/>
            </a:endParaRPr>
          </a:p>
        </p:txBody>
      </p:sp>
      <p:sp>
        <p:nvSpPr>
          <p:cNvPr id="11224" name="yt_shape_11224"/>
          <p:cNvSpPr txBox="1"/>
          <p:nvPr/>
        </p:nvSpPr>
        <p:spPr>
          <a:xfrm>
            <a:off x="900000" y="3136809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700" indent="-266700"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在个体发育中只经过卵、幼虫和成虫三个阶段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且幼虫和成虫身体差异不大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属于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不完全变态发育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 </a:t>
            </a:r>
            <a:endParaRPr lang="en-US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01389" y="2468451"/>
            <a:ext cx="268039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完全变态发育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34227" y="3730083"/>
            <a:ext cx="30375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楷体" panose="02010609060101010101" pitchFamily="12" charset="-122"/>
                <a:cs typeface="宋体" panose="02010600030101010101" pitchFamily="2" charset="-122"/>
              </a:rPr>
              <a:t>不完全变态发育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pic>
        <p:nvPicPr>
          <p:cNvPr id="4" name="Picture 5" descr="C:\Users\Administrator\AppData\Local\Temp\Rar$DRa5184.38461\习题课件\返回框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9" b="24768"/>
          <a:stretch>
            <a:fillRect/>
          </a:stretch>
        </p:blipFill>
        <p:spPr bwMode="auto">
          <a:xfrm>
            <a:off x="10806701" y="548680"/>
            <a:ext cx="10042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4" name="矩形: 圆角 3"/>
          <p:cNvSpPr/>
          <p:nvPr/>
        </p:nvSpPr>
        <p:spPr>
          <a:xfrm>
            <a:off x="900000" y="1260000"/>
            <a:ext cx="2459990" cy="570230"/>
          </a:xfrm>
          <a:prstGeom prst="roundRect">
            <a:avLst>
              <a:gd name="adj" fmla="val 50000"/>
            </a:avLst>
          </a:prstGeom>
          <a:solidFill>
            <a:srgbClr val="B6D7D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5" name="文本框 14"/>
          <p:cNvSpPr txBox="1"/>
          <p:nvPr/>
        </p:nvSpPr>
        <p:spPr>
          <a:xfrm>
            <a:off x="1022799" y="1269017"/>
            <a:ext cx="582211" cy="4255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dist" fontAlgn="base">
              <a:lnSpc>
                <a:spcPct val="100000"/>
              </a:lnSpc>
            </a:pPr>
            <a:r>
              <a:rPr lang="zh-CN" sz="2800" kern="1200" spc="300">
                <a:solidFill>
                  <a:srgbClr val="4F81BD"/>
                </a:solidFill>
                <a:effectLst/>
                <a:latin typeface="BZ"/>
                <a:ea typeface="微软雅黑" panose="020b0503020204020204" charset="-122"/>
                <a:cs typeface="Times New Roman" panose="02020603050405020304" pitchFamily="18" charset="0"/>
              </a:rPr>
              <a:t>对</a:t>
            </a:r>
            <a:endParaRPr lang="zh-CN" sz="1400">
              <a:solidFill>
                <a:srgbClr val="000000"/>
              </a:solidFill>
              <a:effectLst/>
              <a:latin typeface="BZ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1580965" y="1269017"/>
            <a:ext cx="582211" cy="4255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dist" fontAlgn="base">
              <a:lnSpc>
                <a:spcPct val="100000"/>
              </a:lnSpc>
            </a:pPr>
            <a:r>
              <a:rPr lang="zh-CN" sz="2800" kern="1200" spc="300">
                <a:solidFill>
                  <a:srgbClr val="4F81BD"/>
                </a:solidFill>
                <a:effectLst/>
                <a:latin typeface="BZ"/>
                <a:ea typeface="微软雅黑" panose="020b0503020204020204" charset="-122"/>
                <a:cs typeface="Times New Roman" panose="02020603050405020304" pitchFamily="18" charset="0"/>
              </a:rPr>
              <a:t>点</a:t>
            </a:r>
            <a:endParaRPr lang="zh-CN" sz="1400">
              <a:solidFill>
                <a:srgbClr val="000000"/>
              </a:solidFill>
              <a:effectLst/>
              <a:latin typeface="BZ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文本框 16"/>
          <p:cNvSpPr txBox="1"/>
          <p:nvPr/>
        </p:nvSpPr>
        <p:spPr>
          <a:xfrm>
            <a:off x="2142991" y="1269017"/>
            <a:ext cx="582211" cy="4255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dist" fontAlgn="base">
              <a:lnSpc>
                <a:spcPct val="100000"/>
              </a:lnSpc>
            </a:pPr>
            <a:r>
              <a:rPr lang="zh-CN" sz="2800" kern="1200" spc="300">
                <a:solidFill>
                  <a:srgbClr val="4F81BD"/>
                </a:solidFill>
                <a:effectLst/>
                <a:latin typeface="BZ"/>
                <a:ea typeface="微软雅黑" panose="020b0503020204020204" charset="-122"/>
                <a:cs typeface="Times New Roman" panose="02020603050405020304" pitchFamily="18" charset="0"/>
              </a:rPr>
              <a:t>训</a:t>
            </a:r>
            <a:endParaRPr lang="zh-CN" sz="1400">
              <a:solidFill>
                <a:srgbClr val="000000"/>
              </a:solidFill>
              <a:effectLst/>
              <a:latin typeface="BZ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8" name="文本框 17"/>
          <p:cNvSpPr txBox="1"/>
          <p:nvPr/>
        </p:nvSpPr>
        <p:spPr>
          <a:xfrm>
            <a:off x="2679316" y="1281711"/>
            <a:ext cx="582211" cy="4255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dist" fontAlgn="base">
              <a:lnSpc>
                <a:spcPct val="100000"/>
              </a:lnSpc>
            </a:pPr>
            <a:r>
              <a:rPr lang="zh-CN" sz="2800" kern="1200" spc="300">
                <a:solidFill>
                  <a:srgbClr val="4F81BD"/>
                </a:solidFill>
                <a:effectLst/>
                <a:latin typeface="BZ"/>
                <a:ea typeface="微软雅黑" panose="020b0503020204020204" charset="-122"/>
                <a:cs typeface="Times New Roman" panose="02020603050405020304" pitchFamily="18" charset="0"/>
              </a:rPr>
              <a:t>练</a:t>
            </a:r>
            <a:endParaRPr lang="zh-CN" sz="1400">
              <a:solidFill>
                <a:srgbClr val="000000"/>
              </a:solidFill>
              <a:effectLst/>
              <a:latin typeface="BZ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1226" name="yt_shape_11226"/>
          <p:cNvSpPr txBox="1"/>
          <p:nvPr/>
        </p:nvSpPr>
        <p:spPr>
          <a:xfrm>
            <a:off x="900000" y="1880892"/>
            <a:ext cx="990335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要想记录展示蚕的一生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我们可以采用的方法是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27" name="yt_shape_11227"/>
          <p:cNvSpPr txBox="1"/>
          <p:nvPr/>
        </p:nvSpPr>
        <p:spPr>
          <a:xfrm>
            <a:off x="1280795" y="2504115"/>
            <a:ext cx="685123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视频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照片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图画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记录表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观察日记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228" name="yt_table_11228" title="H_44.02"/>
          <p:cNvGraphicFramePr>
            <a:graphicFrameLocks noGrp="1"/>
          </p:cNvGraphicFramePr>
          <p:nvPr/>
        </p:nvGraphicFramePr>
        <p:xfrm>
          <a:off x="1280795" y="3226372"/>
          <a:ext cx="8901430" cy="640080"/>
        </p:xfrm>
        <a:graphic>
          <a:graphicData uri="http://schemas.openxmlformats.org/drawingml/2006/table">
            <a:tbl>
              <a:tblPr/>
              <a:tblGrid>
                <a:gridCol w="2781544"/>
                <a:gridCol w="3143749"/>
                <a:gridCol w="2976137"/>
              </a:tblGrid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①②④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①②③④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①②③④⑤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230" name="yt_shape_11230"/>
          <p:cNvSpPr txBox="1"/>
          <p:nvPr/>
        </p:nvSpPr>
        <p:spPr>
          <a:xfrm>
            <a:off x="900000" y="3873578"/>
            <a:ext cx="519372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蚕的一生大约为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天。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231" name="yt_table_11231" title="H_44.36"/>
          <p:cNvGraphicFramePr>
            <a:graphicFrameLocks noGrp="1"/>
          </p:cNvGraphicFramePr>
          <p:nvPr/>
        </p:nvGraphicFramePr>
        <p:xfrm>
          <a:off x="1280795" y="4438092"/>
          <a:ext cx="8706835" cy="640080"/>
        </p:xfrm>
        <a:graphic>
          <a:graphicData uri="http://schemas.openxmlformats.org/drawingml/2006/table">
            <a:tbl>
              <a:tblPr/>
              <a:tblGrid>
                <a:gridCol w="2781543"/>
                <a:gridCol w="3143749"/>
                <a:gridCol w="2781543"/>
              </a:tblGrid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A.46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B.56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C.66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9290414" y="1834086"/>
            <a:ext cx="437261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89789" y="3826772"/>
            <a:ext cx="416624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endParaRPr lang="zh-CN" alt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33" name="yt_shape_11233"/>
          <p:cNvSpPr txBox="1"/>
          <p:nvPr/>
        </p:nvSpPr>
        <p:spPr>
          <a:xfrm>
            <a:off x="900000" y="966489"/>
            <a:ext cx="576920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给蚕的一生排序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zh-CN" altLang="zh-CN" sz="100" b="1" i="0" spc="-100">
                <a:solidFill>
                  <a:srgbClr val="FF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r>
              <a:rPr lang="zh-CN" altLang="zh-CN" sz="28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②①④③</a:t>
            </a:r>
            <a:r>
              <a:rPr lang="zh-CN" altLang="zh-CN" sz="28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⁠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en-US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234" name="yt_image_1123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76679" y="1734155"/>
            <a:ext cx="6038640" cy="173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36" name="yt_shape_11236"/>
          <p:cNvSpPr txBox="1"/>
          <p:nvPr/>
        </p:nvSpPr>
        <p:spPr>
          <a:xfrm>
            <a:off x="900000" y="3514721"/>
            <a:ext cx="773929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自然环境下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蚕宝宝一般会在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出生。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237" name="yt_table_11237" title="H_44.02"/>
          <p:cNvGraphicFramePr>
            <a:graphicFrameLocks noGrp="1"/>
          </p:cNvGraphicFramePr>
          <p:nvPr/>
        </p:nvGraphicFramePr>
        <p:xfrm>
          <a:off x="1147650" y="4167861"/>
          <a:ext cx="9110775" cy="640080"/>
        </p:xfrm>
        <a:graphic>
          <a:graphicData uri="http://schemas.openxmlformats.org/drawingml/2006/table">
            <a:tbl>
              <a:tblPr/>
              <a:tblGrid>
                <a:gridCol w="3526871"/>
                <a:gridCol w="2791952"/>
                <a:gridCol w="2791952"/>
              </a:tblGrid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春季或夏季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夏季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秋季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239" name="yt_shape_11239"/>
          <p:cNvSpPr txBox="1"/>
          <p:nvPr/>
        </p:nvSpPr>
        <p:spPr>
          <a:xfrm>
            <a:off x="900000" y="4892105"/>
            <a:ext cx="846064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下列动物的生长发育过程与蚕相似的是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240" name="yt_table_11240" title="H_44.02"/>
          <p:cNvGraphicFramePr>
            <a:graphicFrameLocks noGrp="1"/>
          </p:cNvGraphicFramePr>
          <p:nvPr/>
        </p:nvGraphicFramePr>
        <p:xfrm>
          <a:off x="1147650" y="5545245"/>
          <a:ext cx="9110775" cy="640080"/>
        </p:xfrm>
        <a:graphic>
          <a:graphicData uri="http://schemas.openxmlformats.org/drawingml/2006/table">
            <a:tbl>
              <a:tblPr/>
              <a:tblGrid>
                <a:gridCol w="3526871"/>
                <a:gridCol w="2791952"/>
                <a:gridCol w="2791952"/>
              </a:tblGrid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蝴蝶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金鱼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鳄鱼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4291377" y="919683"/>
            <a:ext cx="1966024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②①④③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32914" y="3467915"/>
            <a:ext cx="437261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61664" y="4845299"/>
            <a:ext cx="437261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42" name="yt_shape_11242"/>
          <p:cNvSpPr txBox="1"/>
          <p:nvPr/>
        </p:nvSpPr>
        <p:spPr>
          <a:xfrm>
            <a:off x="900001" y="1260000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700" indent="-266700" algn="l" eaLnBrk="1" latinLnBrk="0" hangingPunct="0">
              <a:lnSpc>
                <a:spcPct val="150000"/>
              </a:lnSpc>
              <a:tabLst>
                <a:tab pos="266700"/>
              </a:tabLst>
            </a:pPr>
            <a:r>
              <a:rPr lang="en-US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6.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有些动物幼年期和成年期的样子很不相同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从一种形态变成了另一种形态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这种变化叫变态。下列动物中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经历变态发育的是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 spc="150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 spc="150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 spc="150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1" i="0" u="none" spc="150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243" name="yt_table_11243" title="H_44.02"/>
          <p:cNvGraphicFramePr>
            <a:graphicFrameLocks noGrp="1"/>
          </p:cNvGraphicFramePr>
          <p:nvPr/>
        </p:nvGraphicFramePr>
        <p:xfrm>
          <a:off x="1166700" y="3162619"/>
          <a:ext cx="9431871" cy="640080"/>
        </p:xfrm>
        <a:graphic>
          <a:graphicData uri="http://schemas.openxmlformats.org/drawingml/2006/table">
            <a:tbl>
              <a:tblPr/>
              <a:tblGrid>
                <a:gridCol w="3143957"/>
                <a:gridCol w="3143957"/>
                <a:gridCol w="3143957"/>
              </a:tblGrid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猫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蚕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狗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2884853" y="2493354"/>
            <a:ext cx="435674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1274230" y="4232593"/>
            <a:ext cx="9431870" cy="564514"/>
          </a:xfrm>
          <a:prstGeom prst="roundRect">
            <a:avLst>
              <a:gd name="adj" fmla="val 50000"/>
            </a:avLst>
          </a:prstGeom>
          <a:solidFill>
            <a:srgbClr val="B6D7D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1200"/>
              </a:spcAft>
            </a:pPr>
            <a:r>
              <a:rPr lang="zh-CN" altLang="en-US" sz="2400" spc="30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点拨：</a:t>
            </a:r>
            <a:r>
              <a:rPr lang="zh-CN" altLang="en-US" sz="2400" b="1">
                <a:solidFill>
                  <a:srgbClr val="C00000"/>
                </a:solid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猫、狗幼年期和成年期的样子非常相似，不属于变态发育。</a:t>
            </a:r>
            <a:endParaRPr lang="zh-CN" altLang="en-US" sz="2400" spc="3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46" name="yt_shape_11246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700" indent="-266700" algn="l" eaLnBrk="1" latinLnBrk="0" hangingPunct="0">
              <a:lnSpc>
                <a:spcPct val="150000"/>
              </a:lnSpc>
            </a:pPr>
            <a:r>
              <a:rPr lang="en-US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7.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蜜蜂像蚕一样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一生也经历了</a:t>
            </a:r>
            <a:r>
              <a:rPr lang="en-US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种不同的形态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正确的顺序是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 spc="150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 spc="150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zh-CN" sz="2800" b="0" i="0" u="none" spc="150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 spc="15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1" i="0" u="none" spc="150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247" name="yt_table_11247" title="H_132.06"/>
          <p:cNvGraphicFramePr>
            <a:graphicFrameLocks noGrp="1"/>
          </p:cNvGraphicFramePr>
          <p:nvPr/>
        </p:nvGraphicFramePr>
        <p:xfrm>
          <a:off x="1214325" y="2505940"/>
          <a:ext cx="4002088" cy="1920240"/>
        </p:xfrm>
        <a:graphic>
          <a:graphicData uri="http://schemas.openxmlformats.org/drawingml/2006/table">
            <a:tbl>
              <a:tblPr/>
              <a:tblGrid>
                <a:gridCol w="4002088"/>
              </a:tblGrid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卵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Times New Roman" panose="02020603050405020304" pitchFamily="12"/>
                          <a:cs typeface="宋体" panose="02010600030101010101" pitchFamily="2" charset="-122"/>
                        </a:rPr>
                        <a:t>→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蛹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Times New Roman" panose="02020603050405020304" pitchFamily="12"/>
                          <a:cs typeface="宋体" panose="02010600030101010101" pitchFamily="2" charset="-122"/>
                        </a:rPr>
                        <a:t>→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幼虫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Times New Roman" panose="02020603050405020304" pitchFamily="12"/>
                          <a:cs typeface="宋体" panose="02010600030101010101" pitchFamily="2" charset="-122"/>
                        </a:rPr>
                        <a:t>→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成虫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卵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Times New Roman" panose="02020603050405020304" pitchFamily="12"/>
                          <a:cs typeface="宋体" panose="02010600030101010101" pitchFamily="2" charset="-122"/>
                        </a:rPr>
                        <a:t>→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幼虫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Times New Roman" panose="02020603050405020304" pitchFamily="12"/>
                          <a:cs typeface="宋体" panose="02010600030101010101" pitchFamily="2" charset="-122"/>
                        </a:rPr>
                        <a:t>→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蛹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Times New Roman" panose="02020603050405020304" pitchFamily="12"/>
                          <a:cs typeface="宋体" panose="02010600030101010101" pitchFamily="2" charset="-122"/>
                        </a:rPr>
                        <a:t>→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成虫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卵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Times New Roman" panose="02020603050405020304" pitchFamily="12"/>
                          <a:cs typeface="宋体" panose="02010600030101010101" pitchFamily="2" charset="-122"/>
                        </a:rPr>
                        <a:t>→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幼虫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Times New Roman" panose="02020603050405020304" pitchFamily="12"/>
                          <a:cs typeface="宋体" panose="02010600030101010101" pitchFamily="2" charset="-122"/>
                        </a:rPr>
                        <a:t>→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若虫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Times New Roman" panose="02020603050405020304" pitchFamily="12"/>
                          <a:cs typeface="宋体" panose="02010600030101010101" pitchFamily="2" charset="-122"/>
                        </a:rPr>
                        <a:t>→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成虫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808528" y="1853274"/>
            <a:ext cx="435674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15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endParaRPr lang="zh-CN" altLang="en-US">
              <a:solidFill>
                <a:srgbClr val="C00000"/>
              </a:solidFill>
            </a:endParaRPr>
          </a:p>
        </p:txBody>
      </p:sp>
      <p:pic>
        <p:nvPicPr>
          <p:cNvPr id="3" name="Picture 5" descr="C:\Users\Administrator\AppData\Local\Temp\Rar$DRa5184.38461\习题课件\返回框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9" b="24768"/>
          <a:stretch>
            <a:fillRect/>
          </a:stretch>
        </p:blipFill>
        <p:spPr bwMode="auto">
          <a:xfrm>
            <a:off x="10806701" y="548680"/>
            <a:ext cx="10042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</a:xfrm>
      </p:grpSpPr>
      <p:sp>
        <p:nvSpPr>
          <p:cNvPr id="11253" name="yt_shape_11253"/>
          <p:cNvSpPr txBox="1"/>
          <p:nvPr/>
        </p:nvSpPr>
        <p:spPr>
          <a:xfrm>
            <a:off x="945156" y="1121298"/>
            <a:ext cx="180337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宋体" panose="02010600030101010101" pitchFamily="2" charset="-122"/>
              </a:rPr>
              <a:t>一　选择题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1254" name="yt_shape_11254"/>
          <p:cNvSpPr txBox="1"/>
          <p:nvPr/>
        </p:nvSpPr>
        <p:spPr>
          <a:xfrm>
            <a:off x="945156" y="1736600"/>
            <a:ext cx="990335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5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我们平时说的“蜻蜓点水”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其实是蜻蜓在水中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BZ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1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1256" name="yt_table_11256_skip" title="H_44.02"/>
          <p:cNvGraphicFramePr>
            <a:graphicFrameLocks noGrp="1"/>
          </p:cNvGraphicFramePr>
          <p:nvPr/>
        </p:nvGraphicFramePr>
        <p:xfrm>
          <a:off x="1192806" y="2372016"/>
          <a:ext cx="6480810" cy="640080"/>
        </p:xfrm>
        <a:graphic>
          <a:graphicData uri="http://schemas.openxmlformats.org/drawingml/2006/table">
            <a:tbl>
              <a:tblPr/>
              <a:tblGrid>
                <a:gridCol w="2160270"/>
                <a:gridCol w="2160270"/>
                <a:gridCol w="2160270"/>
              </a:tblGrid>
              <a:tr h="370840"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产卵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捕食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indent="0" algn="l" eaLnBrk="1" latinLnBrk="0" hangingPunct="0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C.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玩乐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1255" name="yt_image_11255_skip" title="H_120.0189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683577" y="2351902"/>
            <a:ext cx="2651760" cy="152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9335570" y="1689794"/>
            <a:ext cx="437261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1192806" y="3454082"/>
            <a:ext cx="5993345" cy="564514"/>
          </a:xfrm>
          <a:prstGeom prst="roundRect">
            <a:avLst>
              <a:gd name="adj" fmla="val 50000"/>
            </a:avLst>
          </a:prstGeom>
          <a:solidFill>
            <a:srgbClr val="B6D7D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1200"/>
              </a:spcAft>
            </a:pPr>
            <a:r>
              <a:rPr lang="zh-CN" altLang="en-US" sz="2400" spc="30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点拨：</a:t>
            </a:r>
            <a:r>
              <a:rPr lang="zh-CN" altLang="en-US" sz="2400" b="1">
                <a:solidFill>
                  <a:srgbClr val="C00000"/>
                </a:solidFill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蜻蜓通过“点水”将卵产入水中。</a:t>
            </a:r>
            <a:endParaRPr lang="zh-CN" altLang="en-US" sz="2400" spc="3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RhZjA3ZmI3MjNiNTQ2YzAxYjlhNjk1ZWQzOWFhN2UifQ=="/>
  <p:tag name="ISPRING_PRESENTATION_TITLE" val="PowerPoint 演示文稿"/>
  <p:tag name="KSO_WPP_MARK_KEY" val="15e9b20d-7c72-4a0c-9853-8bcb4592e6ac"/>
</p:tagLst>
</file>

<file path=ppt/theme/theme1.xml><?xml version="1.0" encoding="utf-8"?>
<a:theme xmlns:r="http://schemas.openxmlformats.org/officeDocument/2006/relationships" xmlns:a="http://schemas.openxmlformats.org/drawingml/2006/main" name="1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77</Paragraphs>
  <Slides>15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9">
      <vt:lpstr>Arial</vt:lpstr>
      <vt:lpstr>Calibri Light</vt:lpstr>
      <vt:lpstr>Calibri</vt:lpstr>
      <vt:lpstr>等线 Light</vt:lpstr>
      <vt:lpstr>等线</vt:lpstr>
      <vt:lpstr>Times New Roman</vt:lpstr>
      <vt:lpstr>微软雅黑</vt:lpstr>
      <vt:lpstr>BZ</vt:lpstr>
      <vt:lpstr>方正书宋_GBK</vt:lpstr>
      <vt:lpstr>宋体</vt:lpstr>
      <vt:lpstr>黑体</vt:lpstr>
      <vt:lpstr>楷体</vt:lpstr>
      <vt:lpstr>仿宋</vt:lpstr>
      <vt:lpstr>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2023-01-05T23:07:52.926</cp:lastPrinted>
  <dcterms:created xsi:type="dcterms:W3CDTF">2023-01-05T23:07:52Z</dcterms:created>
  <dcterms:modified xsi:type="dcterms:W3CDTF">2023-01-05T15:07:53Z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