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81" r:id="rId3"/>
    <p:sldId id="312" r:id="rId4"/>
    <p:sldId id="313" r:id="rId5"/>
    <p:sldId id="314" r:id="rId6"/>
    <p:sldId id="315" r:id="rId7"/>
    <p:sldId id="320" r:id="rId8"/>
    <p:sldId id="316" r:id="rId9"/>
    <p:sldId id="319" r:id="rId10"/>
    <p:sldId id="318" r:id="rId11"/>
    <p:sldId id="317" r:id="rId12"/>
    <p:sldId id="321" r:id="rId13"/>
    <p:sldId id="325" r:id="rId14"/>
    <p:sldId id="322" r:id="rId15"/>
    <p:sldId id="324" r:id="rId16"/>
    <p:sldId id="327" r:id="rId17"/>
    <p:sldId id="323" r:id="rId18"/>
    <p:sldId id="326" r:id="rId19"/>
    <p:sldId id="263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600" y="108"/>
      </p:cViewPr>
      <p:guideLst>
        <p:guide orient="horz" pos="207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Relationship Id="rId5" Type="http://schemas.openxmlformats.org/officeDocument/2006/relationships/image" Target="../media/image26.jpeg" /><Relationship Id="rId6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Relationship Id="rId3" Type="http://schemas.openxmlformats.org/officeDocument/2006/relationships/image" Target="../media/image32.jpeg" /><Relationship Id="rId4" Type="http://schemas.openxmlformats.org/officeDocument/2006/relationships/image" Target="../media/image2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Relationship Id="rId3" Type="http://schemas.openxmlformats.org/officeDocument/2006/relationships/image" Target="../media/image3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image" Target="../media/image4.jpeg" /><Relationship Id="rId6" Type="http://schemas.openxmlformats.org/officeDocument/2006/relationships/image" Target="../media/image5.jpeg" /><Relationship Id="rId7" Type="http://schemas.openxmlformats.org/officeDocument/2006/relationships/image" Target="../media/image6.jpeg" /><Relationship Id="rId8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image" Target="../media/image7.png" /><Relationship Id="rId4" Type="http://schemas.openxmlformats.org/officeDocument/2006/relationships/image" Target="../media/image9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Relationship Id="rId3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305292" y="-205317"/>
            <a:ext cx="10925387" cy="7829127"/>
            <a:chOff x="-801" y="-591"/>
            <a:chExt cx="12904" cy="924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-801" y="462"/>
              <a:ext cx="111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-465" y="1217"/>
              <a:ext cx="1119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-523" y="2004"/>
              <a:ext cx="11669" cy="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-523" y="2777"/>
              <a:ext cx="1228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437" y="3522"/>
              <a:ext cx="12540" cy="1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-440" y="4227"/>
              <a:ext cx="11555" cy="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-593" y="4974"/>
              <a:ext cx="11824" cy="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-801" y="5693"/>
              <a:ext cx="11372" cy="5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-528" y="6558"/>
              <a:ext cx="110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-609" y="7346"/>
              <a:ext cx="10053" cy="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365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12" y="-591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10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89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49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3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06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583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63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45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820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97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977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-97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580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145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 6"/>
          <p:cNvSpPr/>
          <p:nvPr/>
        </p:nvSpPr>
        <p:spPr>
          <a:xfrm>
            <a:off x="5638505" y="-376767"/>
            <a:ext cx="10823787" cy="7592815"/>
          </a:xfrm>
          <a:custGeom>
            <a:gdLst>
              <a:gd name="connisteX0" fmla="*/ 556824 w 8117911"/>
              <a:gd name="connsiteY0" fmla="*/ 106179 h 7299525"/>
              <a:gd name="connisteX1" fmla="*/ 3090474 w 8117911"/>
              <a:gd name="connsiteY1" fmla="*/ 2963044 h 7299525"/>
              <a:gd name="connisteX2" fmla="*/ 1699824 w 8117911"/>
              <a:gd name="connsiteY2" fmla="*/ 6601594 h 7299525"/>
              <a:gd name="connisteX3" fmla="*/ 7338624 w 8117911"/>
              <a:gd name="connsiteY3" fmla="*/ 6563494 h 7299525"/>
              <a:gd name="connisteX4" fmla="*/ 7071924 w 8117911"/>
              <a:gd name="connsiteY4" fmla="*/ 734829 h 7299525"/>
              <a:gd name="connisteX5" fmla="*/ 575874 w 8117911"/>
              <a:gd name="connsiteY5" fmla="*/ 144279 h 7299525"/>
              <a:gd name="connisteX6" fmla="*/ 594924 w 8117911"/>
              <a:gd name="connsiteY6" fmla="*/ 125229 h 7299525"/>
              <a:gd name="connisteX7" fmla="*/ 690174 w 8117911"/>
              <a:gd name="connsiteY7" fmla="*/ 296679 h 7299525"/>
              <a:gd name="connisteX8" fmla="*/ 633024 w 8117911"/>
              <a:gd name="connsiteY8" fmla="*/ 258579 h 7299525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8117911" h="7299526">
                <a:moveTo>
                  <a:pt x="556825" y="106179"/>
                </a:moveTo>
                <a:cubicBezTo>
                  <a:pt x="1091495" y="604654"/>
                  <a:pt x="2861875" y="1663834"/>
                  <a:pt x="3090475" y="2963044"/>
                </a:cubicBezTo>
                <a:cubicBezTo>
                  <a:pt x="3319075" y="4262254"/>
                  <a:pt x="850195" y="5881504"/>
                  <a:pt x="1699825" y="6601594"/>
                </a:cubicBezTo>
                <a:cubicBezTo>
                  <a:pt x="2549455" y="7321684"/>
                  <a:pt x="6264205" y="7736974"/>
                  <a:pt x="7338625" y="6563494"/>
                </a:cubicBezTo>
                <a:cubicBezTo>
                  <a:pt x="8413045" y="5390014"/>
                  <a:pt x="8424475" y="2018799"/>
                  <a:pt x="7071925" y="734829"/>
                </a:cubicBezTo>
                <a:cubicBezTo>
                  <a:pt x="5719375" y="-549141"/>
                  <a:pt x="1871275" y="266199"/>
                  <a:pt x="575875" y="144279"/>
                </a:cubicBezTo>
                <a:cubicBezTo>
                  <a:pt x="-719525" y="22359"/>
                  <a:pt x="572065" y="94749"/>
                  <a:pt x="594925" y="125229"/>
                </a:cubicBezTo>
                <a:cubicBezTo>
                  <a:pt x="617785" y="155709"/>
                  <a:pt x="682555" y="270009"/>
                  <a:pt x="690175" y="296679"/>
                </a:cubicBezTo>
                <a:cubicBezTo>
                  <a:pt x="697795" y="323349"/>
                  <a:pt x="646360" y="269374"/>
                  <a:pt x="633025" y="258579"/>
                </a:cubicBezTo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3857" y="2670064"/>
            <a:ext cx="1389380" cy="138938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243702" y="2698956"/>
            <a:ext cx="8868183" cy="1175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b="1" spc="5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6600" b="1" spc="500">
                <a:latin typeface="黑体" panose="02010609060101010101" pitchFamily="49" charset="-122"/>
                <a:ea typeface="黑体" panose="02010609060101010101" pitchFamily="49" charset="-122"/>
              </a:rPr>
              <a:t>观察我们的身体</a:t>
            </a:r>
            <a:endParaRPr lang="zh-CN" altLang="en-US" sz="6600" b="1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15114" y="1770192"/>
            <a:ext cx="7495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教科版二年级下册 第二单元 </a:t>
            </a: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我们自己</a:t>
            </a: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55537" y="2377576"/>
            <a:ext cx="7590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spc="-80" err="1">
                <a:latin typeface="Calibri" panose="020f0502020204030204" pitchFamily="34" charset="0"/>
                <a:cs typeface="Calibri" panose="020f0502020204030204" pitchFamily="34" charset="0"/>
              </a:rPr>
              <a:t>guān   chá    wǒ    men    de    shēn    tǐ </a:t>
            </a:r>
            <a:endParaRPr lang="zh-CN" altLang="en-US" sz="32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摸一摸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970" y="3223264"/>
            <a:ext cx="2626504" cy="28562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982" y="3223264"/>
            <a:ext cx="2614611" cy="28562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889" y="3199738"/>
            <a:ext cx="2614611" cy="287977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521581" y="984588"/>
            <a:ext cx="9738066" cy="1555560"/>
            <a:chOff x="1521581" y="984588"/>
            <a:chExt cx="9738066" cy="1555560"/>
          </a:xfrm>
        </p:grpSpPr>
        <p:sp>
          <p:nvSpPr>
            <p:cNvPr id="18" name="矩形 17"/>
            <p:cNvSpPr/>
            <p:nvPr/>
          </p:nvSpPr>
          <p:spPr>
            <a:xfrm>
              <a:off x="3225537" y="1029926"/>
              <a:ext cx="7946135" cy="1510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摸一摸胳膊、手、小腿等部位，感觉皮肤下面有什么。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25537" y="984588"/>
              <a:ext cx="8034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mō       yi       mō     gē       bo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shǒu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xiǎo    tuǐ    děng    bù      wèi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gǎn    jué       pí       fū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25537" y="1764779"/>
              <a:ext cx="2795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xià     miàn   yǒu  shén   me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2" name="图片 21" descr="图标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581" y="1139063"/>
              <a:ext cx="1334009" cy="1334009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  索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608344" y="2143952"/>
            <a:ext cx="4943199" cy="4383916"/>
            <a:chOff x="608344" y="2143952"/>
            <a:chExt cx="4943199" cy="4383916"/>
          </a:xfrm>
        </p:grpSpPr>
        <p:sp>
          <p:nvSpPr>
            <p:cNvPr id="50" name="矩形 49"/>
            <p:cNvSpPr/>
            <p:nvPr/>
          </p:nvSpPr>
          <p:spPr>
            <a:xfrm>
              <a:off x="1951143" y="2219259"/>
              <a:ext cx="3600400" cy="1359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把手的样子和观察到的内容画下来。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013007" y="2143952"/>
              <a:ext cx="3538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bǎ     shǒu    de    yàng     zi        hé    guān   chá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1143" y="2851360"/>
              <a:ext cx="3538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dào     de      nèi    róng   huà     xià      lái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4" name="图片 53" descr="卡通人物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344" y="3156394"/>
              <a:ext cx="3371474" cy="3371474"/>
            </a:xfrm>
            <a:prstGeom prst="rect">
              <a:avLst/>
            </a:prstGeom>
          </p:spPr>
        </p:pic>
      </p:grpSp>
      <p:sp>
        <p:nvSpPr>
          <p:cNvPr id="3" name="矩形: 圆角 2"/>
          <p:cNvSpPr/>
          <p:nvPr/>
        </p:nvSpPr>
        <p:spPr>
          <a:xfrm>
            <a:off x="5956663" y="768268"/>
            <a:ext cx="5626994" cy="5588989"/>
          </a:xfrm>
          <a:prstGeom prst="roundRect">
            <a:avLst>
              <a:gd name="adj" fmla="val 614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A9D18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6" name="表格 2"/>
          <p:cNvGraphicFramePr>
            <a:graphicFrameLocks noGrp="1"/>
          </p:cNvGraphicFramePr>
          <p:nvPr/>
        </p:nvGraphicFramePr>
        <p:xfrm>
          <a:off x="6384708" y="1904125"/>
          <a:ext cx="4835998" cy="4259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866"/>
                <a:gridCol w="1182711"/>
                <a:gridCol w="1182710"/>
                <a:gridCol w="1182711"/>
              </a:tblGrid>
              <a:tr h="671313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61830">
                <a:tc rowSpan="3"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1829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6183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2229">
                <a:tc gridSpan="4"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57" name="矩形 56"/>
          <p:cNvSpPr/>
          <p:nvPr/>
        </p:nvSpPr>
        <p:spPr>
          <a:xfrm>
            <a:off x="6572522" y="205819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性别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572522" y="1870841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xìng     bié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793214" y="205819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年龄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93214" y="1870841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nián   líng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006847" y="205819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体重</a:t>
            </a:r>
            <a:endParaRPr lang="zh-CN" altLang="en-US" sz="24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006847" y="1870841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tǐ     zhòng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169044" y="2060881"/>
            <a:ext cx="931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身高</a:t>
            </a:r>
            <a:endParaRPr lang="zh-CN" altLang="en-US" sz="24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169044" y="1873526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shēn   gāo 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731798" y="2685331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岁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818932" y="2511075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           suì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006847" y="2694117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千克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042701" y="2511075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latin typeface="Calibri" panose="020f0502020204030204" pitchFamily="34" charset="0"/>
                <a:cs typeface="Calibri" panose="020f0502020204030204" pitchFamily="34" charset="0"/>
              </a:rPr>
              <a:t>qiān    kè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176835" y="2699625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212689" y="2516583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812470" y="3837024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848324" y="3653982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005171" y="383034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041025" y="3647304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162018" y="3839709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197872" y="3656667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807953" y="3261178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臂长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843807" y="3078136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bì    cháng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005171" y="3258684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腿长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041025" y="3075642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tuǐ    cháng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0175159" y="3261178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脚长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211013" y="3078136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jiǎo   cháng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44406" y="4425001"/>
            <a:ext cx="32308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画出手的样子：</a:t>
            </a:r>
            <a:endParaRPr lang="zh-CN" altLang="en-US" sz="11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458154" y="4274370"/>
            <a:ext cx="3051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spc="-80">
                <a:latin typeface="Calibri" panose="020f0502020204030204" pitchFamily="34" charset="0"/>
                <a:cs typeface="Calibri" panose="020f0502020204030204" pitchFamily="34" charset="0"/>
              </a:rPr>
              <a:t>huà     chū    shǒu    de      yàng     z</a:t>
            </a:r>
            <a:r>
              <a:rPr lang="en-US" altLang="zh-CN" sz="1200" spc="-8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endParaRPr lang="zh-CN" altLang="en-US" sz="12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589065" y="914045"/>
            <a:ext cx="3230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我的身体信息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22051" y="733765"/>
            <a:ext cx="3051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wǒ       de     shēn     tǐ         xìn       xī 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960992" y="1475280"/>
            <a:ext cx="1139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日期：</a:t>
            </a:r>
            <a:endParaRPr lang="zh-CN" altLang="en-US" sz="11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050518" y="1324954"/>
            <a:ext cx="7635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spc="-80">
                <a:latin typeface="Calibri" panose="020f0502020204030204" pitchFamily="34" charset="0"/>
                <a:cs typeface="Calibri" panose="020f0502020204030204" pitchFamily="34" charset="0"/>
              </a:rPr>
              <a:t>rì         qī</a:t>
            </a:r>
            <a:endParaRPr lang="zh-CN" altLang="en-US" sz="12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395945" y="4270548"/>
            <a:ext cx="4843002" cy="1899729"/>
          </a:xfrm>
          <a:prstGeom prst="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788033" y="1050656"/>
            <a:ext cx="3670072" cy="642868"/>
            <a:chOff x="788033" y="1050656"/>
            <a:chExt cx="3670072" cy="642868"/>
          </a:xfrm>
        </p:grpSpPr>
        <p:sp>
          <p:nvSpPr>
            <p:cNvPr id="13" name="矩形 12"/>
            <p:cNvSpPr/>
            <p:nvPr/>
          </p:nvSpPr>
          <p:spPr>
            <a:xfrm>
              <a:off x="788033" y="1050656"/>
              <a:ext cx="3096344" cy="64286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80000"/>
                </a:lnSpc>
              </a:pPr>
              <a:r>
                <a:rPr lang="zh-CN" altLang="en-US" sz="24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活动手册第</a:t>
              </a:r>
              <a:r>
                <a:rPr lang="en-US" altLang="zh-CN" sz="24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12</a:t>
              </a:r>
              <a:r>
                <a:rPr lang="zh-CN" altLang="en-US" sz="24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页</a:t>
              </a:r>
              <a:endParaRPr lang="zh-CN" altLang="en-US" sz="1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919569" y="1067477"/>
              <a:ext cx="35385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-80">
                  <a:latin typeface="Calibri" panose="020f0502020204030204" pitchFamily="34" charset="0"/>
                  <a:cs typeface="Calibri" panose="020f0502020204030204" pitchFamily="34" charset="0"/>
                </a:rPr>
                <a:t> huó   dòng  shǒu     cè        dì                      yè </a:t>
              </a:r>
              <a:endParaRPr lang="zh-CN" altLang="en-US" sz="14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听一听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486" y="2384629"/>
            <a:ext cx="4028230" cy="36233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324" y="2384629"/>
            <a:ext cx="4028230" cy="362330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78633" y="874784"/>
            <a:ext cx="9381014" cy="1134533"/>
            <a:chOff x="1878633" y="874784"/>
            <a:chExt cx="9381014" cy="1134533"/>
          </a:xfrm>
        </p:grpSpPr>
        <p:sp>
          <p:nvSpPr>
            <p:cNvPr id="15" name="矩形 14"/>
            <p:cNvSpPr/>
            <p:nvPr/>
          </p:nvSpPr>
          <p:spPr>
            <a:xfrm>
              <a:off x="3225537" y="1029926"/>
              <a:ext cx="7946135" cy="73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听一听对方的腹部和背部，哪里有声音？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225537" y="1029926"/>
              <a:ext cx="8034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tīng      yī       tīng    duì    fāng     de      fù        bù      hé      bèi      bù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nǎ        lǐ        yǒu shēng  yīn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图片 17" descr="图标&#10;&#10;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8633" y="874784"/>
              <a:ext cx="1134533" cy="1134533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  索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8311" y="1000208"/>
            <a:ext cx="7650664" cy="509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718222" y="2865190"/>
            <a:ext cx="1308305" cy="795101"/>
            <a:chOff x="718222" y="2865190"/>
            <a:chExt cx="1308305" cy="795101"/>
          </a:xfrm>
        </p:grpSpPr>
        <p:sp>
          <p:nvSpPr>
            <p:cNvPr id="12" name="矩形 11"/>
            <p:cNvSpPr/>
            <p:nvPr/>
          </p:nvSpPr>
          <p:spPr>
            <a:xfrm>
              <a:off x="718222" y="3075516"/>
              <a:ext cx="13083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spc="500">
                  <a:latin typeface="黑体" panose="02010609060101010101" pitchFamily="49" charset="-122"/>
                  <a:ea typeface="黑体" panose="02010609060101010101" pitchFamily="49" charset="-122"/>
                </a:rPr>
                <a:t>体检</a:t>
              </a:r>
              <a:endParaRPr lang="zh-CN" altLang="en-US" sz="32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3938" y="2865190"/>
              <a:ext cx="1242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tǐ         jiǎn 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研  讨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7903" y="3728939"/>
            <a:ext cx="4271758" cy="220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68715" y="2866387"/>
            <a:ext cx="2035427" cy="20354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221" y="3898259"/>
            <a:ext cx="2007111" cy="2007111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3230" y="2133985"/>
            <a:ext cx="2064434" cy="15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878633" y="874784"/>
            <a:ext cx="9293039" cy="1134533"/>
            <a:chOff x="1878633" y="874784"/>
            <a:chExt cx="9293039" cy="1134533"/>
          </a:xfrm>
        </p:grpSpPr>
        <p:sp>
          <p:nvSpPr>
            <p:cNvPr id="20" name="矩形 19"/>
            <p:cNvSpPr/>
            <p:nvPr/>
          </p:nvSpPr>
          <p:spPr>
            <a:xfrm>
              <a:off x="3225537" y="1029926"/>
              <a:ext cx="7946135" cy="73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刚才我们用了哪几种方法观察身体？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25537" y="1003077"/>
              <a:ext cx="6606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gāng    cái      wǒ    men  yòng    le       nǎ        jǐ     zhǒng fāng     fǎ     guān   chá    shēn    tǐ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2" name="图片 21" descr="图标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8633" y="874784"/>
              <a:ext cx="1134533" cy="1134533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研  讨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4721" y="2321703"/>
            <a:ext cx="1835476" cy="416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1" r="17786"/>
          <a:stretch>
            <a:fillRect/>
          </a:stretch>
        </p:blipFill>
        <p:spPr bwMode="auto">
          <a:xfrm>
            <a:off x="4999808" y="2196599"/>
            <a:ext cx="2028009" cy="433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251" y="2541935"/>
            <a:ext cx="3599507" cy="367186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78633" y="753406"/>
            <a:ext cx="8842319" cy="1537071"/>
            <a:chOff x="1878633" y="753406"/>
            <a:chExt cx="8842319" cy="1537071"/>
          </a:xfrm>
        </p:grpSpPr>
        <p:sp>
          <p:nvSpPr>
            <p:cNvPr id="15" name="矩形 14"/>
            <p:cNvSpPr/>
            <p:nvPr/>
          </p:nvSpPr>
          <p:spPr>
            <a:xfrm>
              <a:off x="3286497" y="780255"/>
              <a:ext cx="7434455" cy="1510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想一想：我们身体里还有哪些你想研究</a:t>
              </a:r>
              <a:endParaRPr lang="en-US" altLang="zh-CN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的部分？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286496" y="753406"/>
              <a:ext cx="72097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xiǎng    yī     xiǎng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wǒ    men shēn     tǐ          lǐ        hái     yǒu    nǎ       xiē       nǐ     xiǎng   yán     jiū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8633" y="874784"/>
              <a:ext cx="1134533" cy="113453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332135" y="1523760"/>
              <a:ext cx="1790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de      bù      fen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研  讨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1136" t="1536" r="2154" b="1536"/>
          <a:stretch>
            <a:fillRect/>
          </a:stretch>
        </p:blipFill>
        <p:spPr>
          <a:xfrm>
            <a:off x="1679358" y="964725"/>
            <a:ext cx="8685275" cy="4896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8"/>
          <p:cNvSpPr txBox="1"/>
          <p:nvPr/>
        </p:nvSpPr>
        <p:spPr>
          <a:xfrm>
            <a:off x="4215384" y="6037522"/>
            <a:ext cx="5129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（实验 参考 微课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观察我们的身体）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量一量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8375" y="3284538"/>
            <a:ext cx="4271758" cy="220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67" y="2902762"/>
            <a:ext cx="3624092" cy="2731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7" name="组合 16"/>
          <p:cNvGrpSpPr/>
          <p:nvPr/>
        </p:nvGrpSpPr>
        <p:grpSpPr>
          <a:xfrm>
            <a:off x="2105056" y="1037632"/>
            <a:ext cx="9371416" cy="1134533"/>
            <a:chOff x="2105056" y="1037632"/>
            <a:chExt cx="9371416" cy="1134533"/>
          </a:xfrm>
        </p:grpSpPr>
        <p:sp>
          <p:nvSpPr>
            <p:cNvPr id="13" name="矩形 12"/>
            <p:cNvSpPr/>
            <p:nvPr/>
          </p:nvSpPr>
          <p:spPr>
            <a:xfrm>
              <a:off x="3530337" y="1188855"/>
              <a:ext cx="7946135" cy="73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可以用尺子量一量我们的身体。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530336" y="1162006"/>
              <a:ext cx="79029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kě        yǐ     yòng    chǐ       zi      liáng    yi       liáng   wǒ    men    de     shēn    tǐ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5" name="图片 14" descr="图标&#10;&#10;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056" y="1037632"/>
              <a:ext cx="1134533" cy="1134533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量一量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956663" y="768268"/>
            <a:ext cx="5626994" cy="5588989"/>
          </a:xfrm>
          <a:prstGeom prst="roundRect">
            <a:avLst>
              <a:gd name="adj" fmla="val 614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A9D18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表格 2"/>
          <p:cNvGraphicFramePr>
            <a:graphicFrameLocks noGrp="1"/>
          </p:cNvGraphicFramePr>
          <p:nvPr/>
        </p:nvGraphicFramePr>
        <p:xfrm>
          <a:off x="6384708" y="1904125"/>
          <a:ext cx="4835998" cy="4259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866"/>
                <a:gridCol w="1182711"/>
                <a:gridCol w="1182710"/>
                <a:gridCol w="1182711"/>
              </a:tblGrid>
              <a:tr h="671313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61830">
                <a:tc rowSpan="3"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1829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6183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2229">
                <a:tc gridSpan="4">
                  <a:txBody>
                    <a:bodyPr vert="horz" wrap="square"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6572522" y="205819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性别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2522" y="1870841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xìng     bié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93214" y="205819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年龄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93214" y="1870841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nián   líng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06847" y="205819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体重</a:t>
            </a:r>
            <a:endParaRPr lang="zh-CN" altLang="en-US" sz="24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06847" y="1870841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tǐ     zhòng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69044" y="2060881"/>
            <a:ext cx="931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身高</a:t>
            </a:r>
            <a:endParaRPr lang="zh-CN" altLang="en-US" sz="24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69044" y="1873526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shēn   gāo 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31798" y="2685331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岁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18932" y="2511075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           suì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06847" y="2694117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千克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42701" y="2511075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latin typeface="Calibri" panose="020f0502020204030204" pitchFamily="34" charset="0"/>
                <a:cs typeface="Calibri" panose="020f0502020204030204" pitchFamily="34" charset="0"/>
              </a:rPr>
              <a:t>qiān    kè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176835" y="2699625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212689" y="2516583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12470" y="3837024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48324" y="3653982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005171" y="3830346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41025" y="3647304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162018" y="3839709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97872" y="3656667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   lí        mǐ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07953" y="3261178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臂长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43807" y="3078136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bì    cháng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05171" y="3258684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腿长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41025" y="3075642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tuǐ    cháng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175159" y="3261178"/>
            <a:ext cx="100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脚长</a:t>
            </a:r>
            <a:endParaRPr lang="zh-CN" altLang="en-US" sz="1200" spc="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211013" y="3078136"/>
            <a:ext cx="10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8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jiǎo   cháng</a:t>
            </a:r>
            <a:endParaRPr lang="zh-CN" altLang="en-US" sz="1400" spc="-8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44406" y="4425001"/>
            <a:ext cx="32308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画出手的样子：</a:t>
            </a:r>
            <a:endParaRPr lang="zh-CN" altLang="en-US" sz="11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58154" y="4274370"/>
            <a:ext cx="3051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spc="-80">
                <a:latin typeface="Calibri" panose="020f0502020204030204" pitchFamily="34" charset="0"/>
                <a:cs typeface="Calibri" panose="020f0502020204030204" pitchFamily="34" charset="0"/>
              </a:rPr>
              <a:t>huà     chū    shǒu    de      yàng     z</a:t>
            </a:r>
            <a:r>
              <a:rPr lang="en-US" altLang="zh-CN" sz="1200" spc="-8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endParaRPr lang="zh-CN" altLang="en-US" sz="12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89065" y="914045"/>
            <a:ext cx="3230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我的身体信息</a:t>
            </a:r>
            <a:endParaRPr lang="zh-CN" altLang="en-US" sz="1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22051" y="733765"/>
            <a:ext cx="3051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spc="-80">
                <a:latin typeface="Calibri" panose="020f0502020204030204" pitchFamily="34" charset="0"/>
                <a:cs typeface="Calibri" panose="020f0502020204030204" pitchFamily="34" charset="0"/>
              </a:rPr>
              <a:t>wǒ       de     shēn     tǐ         xìn       xī </a:t>
            </a:r>
            <a:endParaRPr lang="zh-CN" altLang="en-US" sz="14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960992" y="1475280"/>
            <a:ext cx="1139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5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日期：</a:t>
            </a:r>
            <a:endParaRPr lang="zh-CN" altLang="en-US" sz="11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50518" y="1324954"/>
            <a:ext cx="7635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spc="-80">
                <a:latin typeface="Calibri" panose="020f0502020204030204" pitchFamily="34" charset="0"/>
                <a:cs typeface="Calibri" panose="020f0502020204030204" pitchFamily="34" charset="0"/>
              </a:rPr>
              <a:t>rì         qī</a:t>
            </a:r>
            <a:endParaRPr lang="zh-CN" altLang="en-US" sz="12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95945" y="4270548"/>
            <a:ext cx="4843002" cy="1899729"/>
          </a:xfrm>
          <a:prstGeom prst="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31" y="3305862"/>
            <a:ext cx="3624092" cy="2731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199776" y="1841050"/>
            <a:ext cx="5626995" cy="759239"/>
            <a:chOff x="199776" y="1841050"/>
            <a:chExt cx="5626995" cy="759239"/>
          </a:xfrm>
        </p:grpSpPr>
        <p:sp>
          <p:nvSpPr>
            <p:cNvPr id="50" name="矩形 49"/>
            <p:cNvSpPr/>
            <p:nvPr/>
          </p:nvSpPr>
          <p:spPr>
            <a:xfrm>
              <a:off x="199776" y="1865664"/>
              <a:ext cx="5626995" cy="73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把自己身体的信息记录下来。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11924" y="1841050"/>
              <a:ext cx="5261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bǎ       zì          jǐ     shēn      tǐ        de      xìn       xī         jì         lù       xià      lái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-590698" y="-188064"/>
            <a:ext cx="13373100" cy="7854527"/>
            <a:chOff x="-2483" y="-591"/>
            <a:chExt cx="15795" cy="9277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-2415" y="1217"/>
              <a:ext cx="156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-2112" y="462"/>
              <a:ext cx="154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-2415" y="1981"/>
              <a:ext cx="15603" cy="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-1999" y="2777"/>
              <a:ext cx="1501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-2119" y="3520"/>
              <a:ext cx="15307" cy="2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-2415" y="4227"/>
              <a:ext cx="156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-2297" y="4972"/>
              <a:ext cx="15108" cy="2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-2119" y="5767"/>
              <a:ext cx="1530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-1999" y="6558"/>
              <a:ext cx="1531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-2483" y="7307"/>
              <a:ext cx="1579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365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612" y="-591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210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789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49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43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06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83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663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745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820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897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977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-97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10580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145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-8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-1542" y="-42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12136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任意多边形: 形状 23"/>
          <p:cNvSpPr/>
          <p:nvPr/>
        </p:nvSpPr>
        <p:spPr>
          <a:xfrm>
            <a:off x="0" y="2979174"/>
            <a:ext cx="12192000" cy="3878826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13"/>
          <p:cNvSpPr/>
          <p:nvPr/>
        </p:nvSpPr>
        <p:spPr>
          <a:xfrm>
            <a:off x="2507226" y="1706065"/>
            <a:ext cx="8568814" cy="30724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65489" y="2115113"/>
            <a:ext cx="2548058" cy="2548058"/>
            <a:chOff x="59734" y="1204217"/>
            <a:chExt cx="5247850" cy="5247850"/>
          </a:xfrm>
        </p:grpSpPr>
        <p:sp>
          <p:nvSpPr>
            <p:cNvPr id="26" name="Freeform 11"/>
            <p:cNvSpPr/>
            <p:nvPr/>
          </p:nvSpPr>
          <p:spPr bwMode="auto">
            <a:xfrm rot="16647323">
              <a:off x="997792" y="2946225"/>
              <a:ext cx="5247850" cy="1763834"/>
            </a:xfrm>
            <a:custGeom>
              <a:gdLst>
                <a:gd name="T0" fmla="*/ 3 w 899"/>
                <a:gd name="T1" fmla="*/ 53 h 302"/>
                <a:gd name="T2" fmla="*/ 17 w 899"/>
                <a:gd name="T3" fmla="*/ 15 h 302"/>
                <a:gd name="T4" fmla="*/ 73 w 899"/>
                <a:gd name="T5" fmla="*/ 20 h 302"/>
                <a:gd name="T6" fmla="*/ 256 w 899"/>
                <a:gd name="T7" fmla="*/ 156 h 302"/>
                <a:gd name="T8" fmla="*/ 362 w 899"/>
                <a:gd name="T9" fmla="*/ 188 h 302"/>
                <a:gd name="T10" fmla="*/ 806 w 899"/>
                <a:gd name="T11" fmla="*/ 50 h 302"/>
                <a:gd name="T12" fmla="*/ 825 w 899"/>
                <a:gd name="T13" fmla="*/ 30 h 302"/>
                <a:gd name="T14" fmla="*/ 881 w 899"/>
                <a:gd name="T15" fmla="*/ 27 h 302"/>
                <a:gd name="T16" fmla="*/ 885 w 899"/>
                <a:gd name="T17" fmla="*/ 83 h 302"/>
                <a:gd name="T18" fmla="*/ 862 w 899"/>
                <a:gd name="T19" fmla="*/ 107 h 302"/>
                <a:gd name="T20" fmla="*/ 347 w 899"/>
                <a:gd name="T21" fmla="*/ 267 h 302"/>
                <a:gd name="T22" fmla="*/ 224 w 899"/>
                <a:gd name="T23" fmla="*/ 229 h 302"/>
                <a:gd name="T24" fmla="*/ 12 w 899"/>
                <a:gd name="T25" fmla="*/ 71 h 302"/>
                <a:gd name="T26" fmla="*/ 3 w 899"/>
                <a:gd name="T27" fmla="*/ 53 h 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9" h="302">
                  <a:moveTo>
                    <a:pt x="3" y="53"/>
                  </a:moveTo>
                  <a:cubicBezTo>
                    <a:pt x="0" y="39"/>
                    <a:pt x="5" y="24"/>
                    <a:pt x="17" y="15"/>
                  </a:cubicBezTo>
                  <a:cubicBezTo>
                    <a:pt x="34" y="0"/>
                    <a:pt x="59" y="3"/>
                    <a:pt x="73" y="20"/>
                  </a:cubicBezTo>
                  <a:cubicBezTo>
                    <a:pt x="122" y="78"/>
                    <a:pt x="185" y="126"/>
                    <a:pt x="256" y="156"/>
                  </a:cubicBezTo>
                  <a:cubicBezTo>
                    <a:pt x="289" y="171"/>
                    <a:pt x="325" y="182"/>
                    <a:pt x="362" y="188"/>
                  </a:cubicBezTo>
                  <a:cubicBezTo>
                    <a:pt x="524" y="219"/>
                    <a:pt x="690" y="167"/>
                    <a:pt x="806" y="50"/>
                  </a:cubicBezTo>
                  <a:cubicBezTo>
                    <a:pt x="812" y="44"/>
                    <a:pt x="819" y="37"/>
                    <a:pt x="825" y="30"/>
                  </a:cubicBezTo>
                  <a:cubicBezTo>
                    <a:pt x="839" y="13"/>
                    <a:pt x="865" y="12"/>
                    <a:pt x="881" y="27"/>
                  </a:cubicBezTo>
                  <a:cubicBezTo>
                    <a:pt x="898" y="41"/>
                    <a:pt x="899" y="67"/>
                    <a:pt x="885" y="83"/>
                  </a:cubicBezTo>
                  <a:cubicBezTo>
                    <a:pt x="877" y="91"/>
                    <a:pt x="870" y="99"/>
                    <a:pt x="862" y="107"/>
                  </a:cubicBezTo>
                  <a:cubicBezTo>
                    <a:pt x="728" y="242"/>
                    <a:pt x="535" y="302"/>
                    <a:pt x="347" y="267"/>
                  </a:cubicBezTo>
                  <a:cubicBezTo>
                    <a:pt x="305" y="259"/>
                    <a:pt x="263" y="246"/>
                    <a:pt x="224" y="229"/>
                  </a:cubicBezTo>
                  <a:cubicBezTo>
                    <a:pt x="142" y="194"/>
                    <a:pt x="69" y="139"/>
                    <a:pt x="12" y="71"/>
                  </a:cubicBezTo>
                  <a:cubicBezTo>
                    <a:pt x="7" y="66"/>
                    <a:pt x="5" y="60"/>
                    <a:pt x="3" y="53"/>
                  </a:cubicBezTo>
                  <a:close/>
                </a:path>
              </a:pathLst>
            </a:custGeom>
            <a:solidFill>
              <a:srgbClr val="FFD9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 rot="19192412">
              <a:off x="59734" y="4598816"/>
              <a:ext cx="5247850" cy="1763834"/>
            </a:xfrm>
            <a:custGeom>
              <a:gdLst>
                <a:gd name="T0" fmla="*/ 3 w 899"/>
                <a:gd name="T1" fmla="*/ 53 h 302"/>
                <a:gd name="T2" fmla="*/ 17 w 899"/>
                <a:gd name="T3" fmla="*/ 15 h 302"/>
                <a:gd name="T4" fmla="*/ 73 w 899"/>
                <a:gd name="T5" fmla="*/ 20 h 302"/>
                <a:gd name="T6" fmla="*/ 256 w 899"/>
                <a:gd name="T7" fmla="*/ 156 h 302"/>
                <a:gd name="T8" fmla="*/ 362 w 899"/>
                <a:gd name="T9" fmla="*/ 188 h 302"/>
                <a:gd name="T10" fmla="*/ 806 w 899"/>
                <a:gd name="T11" fmla="*/ 50 h 302"/>
                <a:gd name="T12" fmla="*/ 825 w 899"/>
                <a:gd name="T13" fmla="*/ 30 h 302"/>
                <a:gd name="T14" fmla="*/ 881 w 899"/>
                <a:gd name="T15" fmla="*/ 27 h 302"/>
                <a:gd name="T16" fmla="*/ 885 w 899"/>
                <a:gd name="T17" fmla="*/ 83 h 302"/>
                <a:gd name="T18" fmla="*/ 862 w 899"/>
                <a:gd name="T19" fmla="*/ 107 h 302"/>
                <a:gd name="T20" fmla="*/ 347 w 899"/>
                <a:gd name="T21" fmla="*/ 267 h 302"/>
                <a:gd name="T22" fmla="*/ 224 w 899"/>
                <a:gd name="T23" fmla="*/ 229 h 302"/>
                <a:gd name="T24" fmla="*/ 12 w 899"/>
                <a:gd name="T25" fmla="*/ 71 h 302"/>
                <a:gd name="T26" fmla="*/ 3 w 899"/>
                <a:gd name="T27" fmla="*/ 53 h 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9" h="302">
                  <a:moveTo>
                    <a:pt x="3" y="53"/>
                  </a:moveTo>
                  <a:cubicBezTo>
                    <a:pt x="0" y="39"/>
                    <a:pt x="5" y="24"/>
                    <a:pt x="17" y="15"/>
                  </a:cubicBezTo>
                  <a:cubicBezTo>
                    <a:pt x="34" y="0"/>
                    <a:pt x="59" y="3"/>
                    <a:pt x="73" y="20"/>
                  </a:cubicBezTo>
                  <a:cubicBezTo>
                    <a:pt x="122" y="78"/>
                    <a:pt x="185" y="126"/>
                    <a:pt x="256" y="156"/>
                  </a:cubicBezTo>
                  <a:cubicBezTo>
                    <a:pt x="289" y="171"/>
                    <a:pt x="325" y="182"/>
                    <a:pt x="362" y="188"/>
                  </a:cubicBezTo>
                  <a:cubicBezTo>
                    <a:pt x="524" y="219"/>
                    <a:pt x="690" y="167"/>
                    <a:pt x="806" y="50"/>
                  </a:cubicBezTo>
                  <a:cubicBezTo>
                    <a:pt x="812" y="44"/>
                    <a:pt x="819" y="37"/>
                    <a:pt x="825" y="30"/>
                  </a:cubicBezTo>
                  <a:cubicBezTo>
                    <a:pt x="839" y="13"/>
                    <a:pt x="865" y="12"/>
                    <a:pt x="881" y="27"/>
                  </a:cubicBezTo>
                  <a:cubicBezTo>
                    <a:pt x="898" y="41"/>
                    <a:pt x="899" y="67"/>
                    <a:pt x="885" y="83"/>
                  </a:cubicBezTo>
                  <a:cubicBezTo>
                    <a:pt x="877" y="91"/>
                    <a:pt x="870" y="99"/>
                    <a:pt x="862" y="107"/>
                  </a:cubicBezTo>
                  <a:cubicBezTo>
                    <a:pt x="728" y="242"/>
                    <a:pt x="535" y="302"/>
                    <a:pt x="347" y="267"/>
                  </a:cubicBezTo>
                  <a:cubicBezTo>
                    <a:pt x="305" y="259"/>
                    <a:pt x="263" y="246"/>
                    <a:pt x="224" y="229"/>
                  </a:cubicBezTo>
                  <a:cubicBezTo>
                    <a:pt x="142" y="194"/>
                    <a:pt x="69" y="139"/>
                    <a:pt x="12" y="71"/>
                  </a:cubicBezTo>
                  <a:cubicBezTo>
                    <a:pt x="7" y="66"/>
                    <a:pt x="5" y="60"/>
                    <a:pt x="3" y="53"/>
                  </a:cubicBezTo>
                  <a:close/>
                </a:path>
              </a:pathLst>
            </a:custGeom>
            <a:solidFill>
              <a:srgbClr val="FFD9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标题 1"/>
          <p:cNvSpPr txBox="1"/>
          <p:nvPr/>
        </p:nvSpPr>
        <p:spPr>
          <a:xfrm>
            <a:off x="2429215" y="2632518"/>
            <a:ext cx="8868183" cy="1175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spc="500">
                <a:latin typeface="黑体" panose="02010609060101010101" pitchFamily="49" charset="-122"/>
                <a:ea typeface="黑体" panose="02010609060101010101" pitchFamily="49" charset="-122"/>
              </a:rPr>
              <a:t>让科学流行起来</a:t>
            </a:r>
            <a:endParaRPr lang="zh-CN" altLang="en-US" sz="7200" b="1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78" y="1921524"/>
            <a:ext cx="2557699" cy="255769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8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23800" y="11988800"/>
            <a:ext cx="3429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聚  焦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52" name="组合 4"/>
          <p:cNvGrpSpPr/>
          <p:nvPr/>
        </p:nvGrpSpPr>
        <p:grpSpPr>
          <a:xfrm>
            <a:off x="2748486" y="2241111"/>
            <a:ext cx="6430987" cy="3897203"/>
            <a:chOff x="251520" y="231127"/>
            <a:chExt cx="8489217" cy="5969720"/>
          </a:xfrm>
        </p:grpSpPr>
        <p:pic>
          <p:nvPicPr>
            <p:cNvPr id="53" name="Picture 2" descr="http://58pic.ooopic.com/58pic/15/61/95/58z58PIChRS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467544" y="231127"/>
              <a:ext cx="3552329" cy="284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6" descr="http://p3.so.qhmsg.com/bdr/200_200_/t01d6cbfb4e67eacb68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1520" y="3458141"/>
              <a:ext cx="2742704" cy="2742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8" descr="http://58pic.ooopic.com/58pic/16/58/56/47b58PICuRZ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71800" y="3096632"/>
              <a:ext cx="3328740" cy="272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10" descr="http://pic23.nipic.com/20120805/9146790_114320934000_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04085" y="2758111"/>
              <a:ext cx="2536652" cy="333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12" descr="http://album.u17i.com/image/2013/08/4f/27/1182563_75816_3664481_hJOl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93" t="15637" b="16415"/>
            <a:stretch>
              <a:fillRect/>
            </a:stretch>
          </p:blipFill>
          <p:spPr bwMode="auto">
            <a:xfrm>
              <a:off x="6513063" y="355386"/>
              <a:ext cx="2227674" cy="2006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14" descr="http://g-ec4.images-amazon.com/images/G/28/BOOK-Catalog/annaww2/B003ZS5R70_01_AMZN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6" t="4791" r="4205" b="9290"/>
            <a:stretch>
              <a:fillRect/>
            </a:stretch>
          </p:blipFill>
          <p:spPr bwMode="auto">
            <a:xfrm>
              <a:off x="4165600" y="355386"/>
              <a:ext cx="2347463" cy="2228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537895" y="891410"/>
            <a:ext cx="4266317" cy="891048"/>
            <a:chOff x="2537895" y="891410"/>
            <a:chExt cx="4266317" cy="891048"/>
          </a:xfrm>
        </p:grpSpPr>
        <p:grpSp>
          <p:nvGrpSpPr>
            <p:cNvPr id="60" name="组合 59"/>
            <p:cNvGrpSpPr/>
            <p:nvPr/>
          </p:nvGrpSpPr>
          <p:grpSpPr>
            <a:xfrm>
              <a:off x="3661125" y="892021"/>
              <a:ext cx="3143087" cy="821338"/>
              <a:chOff x="2434380" y="840485"/>
              <a:chExt cx="3143087" cy="821338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2497130" y="1077048"/>
                <a:ext cx="308033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spc="500">
                    <a:latin typeface="黑体" panose="02010609060101010101" pitchFamily="49" charset="-122"/>
                    <a:ea typeface="黑体" panose="02010609060101010101" pitchFamily="49" charset="-122"/>
                  </a:rPr>
                  <a:t>猜猜我是谁？</a:t>
                </a:r>
                <a:endParaRPr lang="zh-CN" altLang="en-US" sz="3200" spc="5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2434380" y="840485"/>
                <a:ext cx="28472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spc="-80">
                    <a:latin typeface="Calibri" panose="020f0502020204030204" pitchFamily="34" charset="0"/>
                    <a:cs typeface="Calibri" panose="020f0502020204030204" pitchFamily="34" charset="0"/>
                  </a:rPr>
                  <a:t>     cāi       cāi       wǒ       shì      shuí</a:t>
                </a:r>
                <a:endPara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63" name="图片 62" descr="形状&#10;&#10;中度可信度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7895" y="891410"/>
              <a:ext cx="891048" cy="891048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聚  焦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059" y="2659107"/>
            <a:ext cx="3528662" cy="344902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97459" y="879881"/>
            <a:ext cx="4266317" cy="891048"/>
            <a:chOff x="2697459" y="879881"/>
            <a:chExt cx="4266317" cy="891048"/>
          </a:xfrm>
        </p:grpSpPr>
        <p:grpSp>
          <p:nvGrpSpPr>
            <p:cNvPr id="20" name="组合 19"/>
            <p:cNvGrpSpPr/>
            <p:nvPr/>
          </p:nvGrpSpPr>
          <p:grpSpPr>
            <a:xfrm>
              <a:off x="3820689" y="880492"/>
              <a:ext cx="3143087" cy="821338"/>
              <a:chOff x="2434380" y="840485"/>
              <a:chExt cx="3143087" cy="82133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497130" y="1077048"/>
                <a:ext cx="308033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spc="500">
                    <a:latin typeface="黑体" panose="02010609060101010101" pitchFamily="49" charset="-122"/>
                    <a:ea typeface="黑体" panose="02010609060101010101" pitchFamily="49" charset="-122"/>
                  </a:rPr>
                  <a:t>猜猜我是谁？</a:t>
                </a:r>
                <a:endParaRPr lang="zh-CN" altLang="en-US" sz="3200" spc="5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434380" y="840485"/>
                <a:ext cx="28472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spc="-80">
                    <a:latin typeface="Calibri" panose="020f0502020204030204" pitchFamily="34" charset="0"/>
                    <a:cs typeface="Calibri" panose="020f0502020204030204" pitchFamily="34" charset="0"/>
                  </a:rPr>
                  <a:t>     cāi       cāi       wǒ       shì      shuí</a:t>
                </a:r>
                <a:endPara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23" name="图片 22" descr="形状&#10;&#10;中度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459" y="879881"/>
              <a:ext cx="891048" cy="891048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5"/>
          <a:stretch>
            <a:fillRect/>
          </a:stretch>
        </p:blipFill>
        <p:spPr bwMode="auto">
          <a:xfrm>
            <a:off x="6370917" y="2089482"/>
            <a:ext cx="3087382" cy="381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聚  焦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256202" y="873559"/>
            <a:ext cx="8784801" cy="878349"/>
            <a:chOff x="2256202" y="873559"/>
            <a:chExt cx="8784801" cy="878349"/>
          </a:xfrm>
        </p:grpSpPr>
        <p:sp>
          <p:nvSpPr>
            <p:cNvPr id="18" name="矩形 17"/>
            <p:cNvSpPr/>
            <p:nvPr/>
          </p:nvSpPr>
          <p:spPr>
            <a:xfrm>
              <a:off x="3379423" y="1089312"/>
              <a:ext cx="7661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讨论：关于我们的身体，你知道些什么？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" name="图片 2" descr="形状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6202" y="873559"/>
              <a:ext cx="878349" cy="87834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2840" y="876910"/>
              <a:ext cx="7564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tǎo     lùn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guān   yú      wǒ     men   de     shēn     tǐ </a:t>
              </a:r>
              <a:r>
                <a:rPr lang="zh-CN" altLang="en-US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               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nǐ       zhī      dào    xiē    shén   me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6837" y="4009942"/>
            <a:ext cx="4271758" cy="220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2406637" y="3269776"/>
            <a:ext cx="1656184" cy="1083568"/>
            <a:chOff x="2406637" y="3269776"/>
            <a:chExt cx="1656184" cy="1083568"/>
          </a:xfrm>
        </p:grpSpPr>
        <p:sp>
          <p:nvSpPr>
            <p:cNvPr id="33" name="云形标注 31"/>
            <p:cNvSpPr/>
            <p:nvPr/>
          </p:nvSpPr>
          <p:spPr>
            <a:xfrm>
              <a:off x="2406637" y="3269776"/>
              <a:ext cx="1656184" cy="1083568"/>
            </a:xfrm>
            <a:prstGeom prst="cloudCallout">
              <a:avLst>
                <a:gd name="adj1" fmla="val 74424"/>
                <a:gd name="adj2" fmla="val 6753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694669" y="3620713"/>
              <a:ext cx="12241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pc="500">
                  <a:latin typeface="黑体" panose="02010609060101010101" pitchFamily="49" charset="-122"/>
                  <a:ea typeface="黑体" panose="02010609060101010101" pitchFamily="49" charset="-122"/>
                </a:rPr>
                <a:t>皮肤？</a:t>
              </a:r>
              <a:endParaRPr lang="zh-CN" altLang="en-US" sz="2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589211" y="3409152"/>
              <a:ext cx="10544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-80">
                  <a:latin typeface="Calibri" panose="020f0502020204030204" pitchFamily="34" charset="0"/>
                  <a:cs typeface="Calibri" panose="020f0502020204030204" pitchFamily="34" charset="0"/>
                </a:rPr>
                <a:t>      pí        fū</a:t>
              </a:r>
              <a:endParaRPr lang="zh-CN" altLang="en-US" sz="14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2901" y="2765720"/>
            <a:ext cx="1944216" cy="1083568"/>
            <a:chOff x="4782901" y="2765720"/>
            <a:chExt cx="1944216" cy="1083568"/>
          </a:xfrm>
        </p:grpSpPr>
        <p:sp>
          <p:nvSpPr>
            <p:cNvPr id="35" name="云形标注 33"/>
            <p:cNvSpPr/>
            <p:nvPr/>
          </p:nvSpPr>
          <p:spPr>
            <a:xfrm>
              <a:off x="4782901" y="2765720"/>
              <a:ext cx="1944216" cy="1083568"/>
            </a:xfrm>
            <a:prstGeom prst="cloudCallout">
              <a:avLst>
                <a:gd name="adj1" fmla="val 25968"/>
                <a:gd name="adj2" fmla="val 8671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310108" y="3131037"/>
              <a:ext cx="12241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pc="500">
                  <a:latin typeface="黑体" panose="02010609060101010101" pitchFamily="49" charset="-122"/>
                  <a:ea typeface="黑体" panose="02010609060101010101" pitchFamily="49" charset="-122"/>
                </a:rPr>
                <a:t>四肢？</a:t>
              </a:r>
              <a:endParaRPr lang="zh-CN" altLang="en-US" sz="2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27801" y="2940034"/>
              <a:ext cx="10544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-80">
                  <a:latin typeface="Calibri" panose="020f0502020204030204" pitchFamily="34" charset="0"/>
                  <a:cs typeface="Calibri" panose="020f0502020204030204" pitchFamily="34" charset="0"/>
                </a:rPr>
                <a:t>     sì        zhī </a:t>
              </a:r>
              <a:endParaRPr lang="zh-CN" altLang="en-US" sz="14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591213" y="2621704"/>
            <a:ext cx="1944216" cy="1083568"/>
            <a:chOff x="7591213" y="2621704"/>
            <a:chExt cx="1944216" cy="1083568"/>
          </a:xfrm>
        </p:grpSpPr>
        <p:sp>
          <p:nvSpPr>
            <p:cNvPr id="31" name="云形标注 29"/>
            <p:cNvSpPr/>
            <p:nvPr/>
          </p:nvSpPr>
          <p:spPr>
            <a:xfrm>
              <a:off x="7591213" y="2621704"/>
              <a:ext cx="1944216" cy="1083568"/>
            </a:xfrm>
            <a:prstGeom prst="cloudCallout">
              <a:avLst>
                <a:gd name="adj1" fmla="val -38167"/>
                <a:gd name="adj2" fmla="val 9055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8292493" y="3038943"/>
              <a:ext cx="8559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pc="500">
                  <a:latin typeface="黑体" panose="02010609060101010101" pitchFamily="49" charset="-122"/>
                  <a:ea typeface="黑体" panose="02010609060101010101" pitchFamily="49" charset="-122"/>
                </a:rPr>
                <a:t>头？</a:t>
              </a:r>
              <a:endParaRPr lang="zh-CN" altLang="en-US" sz="2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193280" y="2811757"/>
              <a:ext cx="10544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-80">
                  <a:latin typeface="Calibri" panose="020f0502020204030204" pitchFamily="34" charset="0"/>
                  <a:cs typeface="Calibri" panose="020f0502020204030204" pitchFamily="34" charset="0"/>
                </a:rPr>
                <a:t>     tóu </a:t>
              </a:r>
              <a:endParaRPr lang="zh-CN" altLang="en-US" sz="14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聚  焦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981" y="1913806"/>
            <a:ext cx="4949714" cy="44521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29943" y="894832"/>
            <a:ext cx="8784801" cy="878349"/>
            <a:chOff x="2829943" y="894832"/>
            <a:chExt cx="8784801" cy="878349"/>
          </a:xfrm>
        </p:grpSpPr>
        <p:sp>
          <p:nvSpPr>
            <p:cNvPr id="13" name="矩形 12"/>
            <p:cNvSpPr/>
            <p:nvPr/>
          </p:nvSpPr>
          <p:spPr>
            <a:xfrm>
              <a:off x="3953164" y="1110585"/>
              <a:ext cx="7661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人的身体由哪些部分组成？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 descr="形状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43" y="894832"/>
              <a:ext cx="878349" cy="878349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56582" y="898183"/>
              <a:ext cx="54308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   rén     de     shēn     tǐ       y</a:t>
              </a:r>
              <a:r>
                <a:rPr lang="en-US" altLang="zh-CN" sz="1600" b="0" i="0" err="1">
                  <a:solidFill>
                    <a:srgbClr val="333333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ó</a:t>
              </a:r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u     nǎ      xiē      bù      fen      zǔ    chéng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聚  焦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247" y="1064748"/>
            <a:ext cx="5622531" cy="505735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733949" y="1206956"/>
            <a:ext cx="2036290" cy="823899"/>
            <a:chOff x="3733949" y="1206956"/>
            <a:chExt cx="2036290" cy="823899"/>
          </a:xfrm>
        </p:grpSpPr>
        <p:cxnSp>
          <p:nvCxnSpPr>
            <p:cNvPr id="3" name="直接连接符 2"/>
            <p:cNvCxnSpPr/>
            <p:nvPr/>
          </p:nvCxnSpPr>
          <p:spPr>
            <a:xfrm flipH="1" flipV="1">
              <a:off x="4371745" y="1738467"/>
              <a:ext cx="1398494" cy="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733949" y="1446080"/>
              <a:ext cx="5899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头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81804" y="1206956"/>
              <a:ext cx="589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-8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600" spc="-80" err="1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tóu</a:t>
              </a:r>
              <a:endParaRPr lang="zh-CN" altLang="en-US" sz="1400" spc="-8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0522" y="1569190"/>
            <a:ext cx="2143866" cy="823899"/>
            <a:chOff x="6460522" y="1569190"/>
            <a:chExt cx="2143866" cy="823899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460522" y="2159808"/>
              <a:ext cx="1398494" cy="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7966592" y="1808314"/>
              <a:ext cx="5899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颈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14447" y="1569190"/>
              <a:ext cx="589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-8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600" spc="-80" err="1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jǐng</a:t>
              </a:r>
              <a:endParaRPr lang="zh-CN" altLang="en-US" sz="1400" spc="-8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45977" y="2693557"/>
            <a:ext cx="3299011" cy="823899"/>
            <a:chOff x="2545977" y="2693557"/>
            <a:chExt cx="3299011" cy="823899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3616217" y="3225068"/>
              <a:ext cx="2228771" cy="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2545977" y="2932681"/>
              <a:ext cx="10223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躯干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593832" y="2693557"/>
              <a:ext cx="10223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600" spc="-80" err="1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qū     gàn </a:t>
              </a:r>
              <a:endParaRPr lang="zh-CN" altLang="en-US" sz="1600" spc="-8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467728" y="3517456"/>
            <a:ext cx="4204793" cy="1703547"/>
            <a:chOff x="5467728" y="3517456"/>
            <a:chExt cx="4204793" cy="17035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727634" y="3517456"/>
              <a:ext cx="1828899" cy="75870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467728" y="3903679"/>
              <a:ext cx="3088805" cy="37248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844988" y="4276165"/>
              <a:ext cx="2711545" cy="38716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6375094" y="4276165"/>
              <a:ext cx="2181439" cy="94483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8602280" y="3973445"/>
              <a:ext cx="10223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四肢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650135" y="3734321"/>
              <a:ext cx="10223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600" spc="-80" err="1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sì        zhī </a:t>
              </a:r>
              <a:endParaRPr lang="zh-CN" altLang="en-US" sz="1600" spc="-8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  索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70" y="753406"/>
            <a:ext cx="6360152" cy="5720824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608343" y="1377353"/>
            <a:ext cx="5085272" cy="5150515"/>
            <a:chOff x="608343" y="1377353"/>
            <a:chExt cx="5085272" cy="5150515"/>
          </a:xfrm>
        </p:grpSpPr>
        <p:sp>
          <p:nvSpPr>
            <p:cNvPr id="19" name="矩形 18"/>
            <p:cNvSpPr/>
            <p:nvPr/>
          </p:nvSpPr>
          <p:spPr>
            <a:xfrm>
              <a:off x="2093215" y="1452660"/>
              <a:ext cx="3600400" cy="1359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你们能拼出他另一半身体吗？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" name="图片 2" descr="卡通人物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343" y="2553275"/>
              <a:ext cx="3974593" cy="397459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216943" y="1377353"/>
              <a:ext cx="3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nǐ     men néng    pīn    chū      tā       lìng     yī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55079" y="2084761"/>
              <a:ext cx="3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bàn   shēn    tǐ       ma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实  验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8"/>
          <a:stretch>
            <a:fillRect/>
          </a:stretch>
        </p:blipFill>
        <p:spPr>
          <a:xfrm>
            <a:off x="1484088" y="1718653"/>
            <a:ext cx="3673585" cy="467870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878320" y="1003368"/>
            <a:ext cx="4656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500">
                <a:latin typeface="黑体" panose="02010609060101010101" pitchFamily="49" charset="-122"/>
                <a:ea typeface="黑体" panose="02010609060101010101" pitchFamily="49" charset="-122"/>
              </a:rPr>
              <a:t>实验：人体结构拼图</a:t>
            </a:r>
            <a:endParaRPr lang="zh-CN" altLang="en-US" sz="3200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81739" y="790966"/>
            <a:ext cx="5430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80">
                <a:latin typeface="Calibri" panose="020f0502020204030204" pitchFamily="34" charset="0"/>
                <a:cs typeface="Calibri" panose="020f0502020204030204" pitchFamily="34" charset="0"/>
              </a:rPr>
              <a:t>     shí      yàn                    rén        tǐ          jié       gòu      pīn        tú</a:t>
            </a:r>
            <a:endParaRPr lang="zh-CN" altLang="en-US" sz="1600" spc="-8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1566" y="1759742"/>
            <a:ext cx="2627784" cy="795101"/>
            <a:chOff x="7411566" y="1759742"/>
            <a:chExt cx="2627784" cy="795101"/>
          </a:xfrm>
        </p:grpSpPr>
        <p:sp>
          <p:nvSpPr>
            <p:cNvPr id="12" name="矩形 11"/>
            <p:cNvSpPr/>
            <p:nvPr/>
          </p:nvSpPr>
          <p:spPr>
            <a:xfrm>
              <a:off x="7411566" y="1970068"/>
              <a:ext cx="26277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spc="500">
                  <a:latin typeface="黑体" panose="02010609060101010101" pitchFamily="49" charset="-122"/>
                  <a:ea typeface="黑体" panose="02010609060101010101" pitchFamily="49" charset="-122"/>
                </a:rPr>
                <a:t>实验步骤：</a:t>
              </a:r>
              <a:endParaRPr lang="zh-CN" altLang="en-US" sz="32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477282" y="1759742"/>
              <a:ext cx="2496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shí        yàn       bù     zhòu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55582" y="2792070"/>
            <a:ext cx="1864104" cy="709330"/>
            <a:chOff x="7555582" y="2792070"/>
            <a:chExt cx="1864104" cy="709330"/>
          </a:xfrm>
        </p:grpSpPr>
        <p:sp>
          <p:nvSpPr>
            <p:cNvPr id="13" name="矩形 12"/>
            <p:cNvSpPr/>
            <p:nvPr/>
          </p:nvSpPr>
          <p:spPr>
            <a:xfrm>
              <a:off x="7555582" y="2978180"/>
              <a:ext cx="1864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取下</a:t>
              </a:r>
              <a:endParaRPr lang="zh-CN" altLang="en-US" sz="1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86882" y="2792070"/>
              <a:ext cx="10094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qǔ      xià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63686" y="3641836"/>
            <a:ext cx="1864104" cy="723660"/>
            <a:chOff x="7563686" y="3641836"/>
            <a:chExt cx="1864104" cy="723660"/>
          </a:xfrm>
        </p:grpSpPr>
        <p:sp>
          <p:nvSpPr>
            <p:cNvPr id="14" name="矩形 13"/>
            <p:cNvSpPr/>
            <p:nvPr/>
          </p:nvSpPr>
          <p:spPr>
            <a:xfrm>
              <a:off x="7563686" y="3842276"/>
              <a:ext cx="1864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拼图</a:t>
              </a:r>
              <a:endParaRPr lang="zh-CN" altLang="en-US" sz="1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086880" y="3641836"/>
              <a:ext cx="10094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pīn      tú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55582" y="4473204"/>
            <a:ext cx="1864104" cy="758129"/>
            <a:chOff x="7555582" y="4473204"/>
            <a:chExt cx="1864104" cy="758129"/>
          </a:xfrm>
        </p:grpSpPr>
        <p:sp>
          <p:nvSpPr>
            <p:cNvPr id="15" name="矩形 14"/>
            <p:cNvSpPr/>
            <p:nvPr/>
          </p:nvSpPr>
          <p:spPr>
            <a:xfrm>
              <a:off x="7555582" y="4708113"/>
              <a:ext cx="1864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讨论</a:t>
              </a:r>
              <a:endParaRPr lang="zh-CN" altLang="en-US" sz="1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86880" y="4473204"/>
              <a:ext cx="10094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tǎo     lùn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63686" y="5356750"/>
            <a:ext cx="1864104" cy="738679"/>
            <a:chOff x="7563686" y="5356750"/>
            <a:chExt cx="1864104" cy="738679"/>
          </a:xfrm>
        </p:grpSpPr>
        <p:sp>
          <p:nvSpPr>
            <p:cNvPr id="16" name="矩形 15"/>
            <p:cNvSpPr/>
            <p:nvPr/>
          </p:nvSpPr>
          <p:spPr>
            <a:xfrm>
              <a:off x="7563686" y="5572209"/>
              <a:ext cx="1864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4.</a:t>
              </a:r>
              <a:r>
                <a:rPr lang="zh-CN" altLang="en-US" sz="2800" spc="5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整理</a:t>
              </a:r>
              <a:endParaRPr lang="zh-CN" altLang="en-US" sz="14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62900" y="5356750"/>
              <a:ext cx="11334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 zhěng     lǐ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617" y="4593224"/>
            <a:ext cx="1527051" cy="152705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rgbClr val="FFC1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探  索  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70" y="753406"/>
            <a:ext cx="6360152" cy="57208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2475" y="1377353"/>
            <a:ext cx="5151140" cy="5174649"/>
            <a:chOff x="542475" y="1377353"/>
            <a:chExt cx="5151140" cy="5174649"/>
          </a:xfrm>
        </p:grpSpPr>
        <p:sp>
          <p:nvSpPr>
            <p:cNvPr id="23" name="矩形 22"/>
            <p:cNvSpPr/>
            <p:nvPr/>
          </p:nvSpPr>
          <p:spPr>
            <a:xfrm>
              <a:off x="2093215" y="1452660"/>
              <a:ext cx="3600400" cy="1359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人体的结构左右两边是</a:t>
              </a:r>
              <a:r>
                <a:rPr lang="zh-CN" altLang="en-US" sz="2800" spc="5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对称</a:t>
              </a:r>
              <a:r>
                <a:rPr lang="zh-CN" altLang="en-US" sz="2800" spc="500">
                  <a:latin typeface="黑体" panose="02010609060101010101" pitchFamily="49" charset="-122"/>
                  <a:ea typeface="黑体" panose="02010609060101010101" pitchFamily="49" charset="-122"/>
                </a:rPr>
                <a:t>的。</a:t>
              </a:r>
              <a:endParaRPr lang="zh-CN" altLang="en-US" sz="2800" spc="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55079" y="1377353"/>
              <a:ext cx="3538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rén      tǐ         de      jié      gòu    zuǒ    yòu   liǎng 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93215" y="2084761"/>
              <a:ext cx="3538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-80" err="1">
                  <a:latin typeface="Calibri" panose="020f0502020204030204" pitchFamily="34" charset="0"/>
                  <a:cs typeface="Calibri" panose="020f0502020204030204" pitchFamily="34" charset="0"/>
                </a:rPr>
                <a:t>biān     shì     </a:t>
              </a:r>
              <a:r>
                <a:rPr lang="en-US" altLang="zh-CN" sz="1600" spc="-8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duì    chèn    </a:t>
              </a:r>
              <a:r>
                <a:rPr lang="en-US" altLang="zh-CN" sz="1600" spc="-80">
                  <a:latin typeface="Calibri" panose="020f0502020204030204" pitchFamily="34" charset="0"/>
                  <a:cs typeface="Calibri" panose="020f0502020204030204" pitchFamily="34" charset="0"/>
                </a:rPr>
                <a:t>de</a:t>
              </a:r>
              <a:endParaRPr lang="zh-CN" altLang="en-US" sz="1600" spc="-8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6" name="图片 25" descr="卡通人物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475" y="2577409"/>
              <a:ext cx="3974593" cy="3974593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148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7">
      <vt:lpstr>Arial</vt:lpstr>
      <vt:lpstr>等线 Light</vt:lpstr>
      <vt:lpstr>等线</vt:lpstr>
      <vt:lpstr>黑体</vt:lpstr>
      <vt:lpstr>楷体</vt:lpstr>
      <vt:lpstr>Calibri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2022-02-16T18:22:11.605</cp:lastPrinted>
  <dcterms:created xsi:type="dcterms:W3CDTF">2022-02-16T18:22:11Z</dcterms:created>
  <dcterms:modified xsi:type="dcterms:W3CDTF">2022-02-16T10:22:14Z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