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Default Extension="m4a" ContentType="audio/mp4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</p:sldMasterIdLst>
  <p:notesMasterIdLst>
    <p:notesMasterId r:id="rId3"/>
  </p:notesMasterIdLst>
  <p:sldIdLst>
    <p:sldId id="12704" r:id="rId4"/>
    <p:sldId id="307" r:id="rId5"/>
    <p:sldId id="12706" r:id="rId6"/>
    <p:sldId id="12707" r:id="rId7"/>
    <p:sldId id="12709" r:id="rId8"/>
    <p:sldId id="12727" r:id="rId9"/>
    <p:sldId id="12717" r:id="rId10"/>
    <p:sldId id="12722" r:id="rId11"/>
    <p:sldId id="12736" r:id="rId12"/>
    <p:sldId id="12719" r:id="rId13"/>
    <p:sldId id="12718" r:id="rId14"/>
    <p:sldId id="12731" r:id="rId15"/>
    <p:sldId id="12708" r:id="rId16"/>
    <p:sldId id="12712" r:id="rId17"/>
    <p:sldId id="12724" r:id="rId18"/>
    <p:sldId id="12732" r:id="rId19"/>
    <p:sldId id="12725" r:id="rId20"/>
    <p:sldId id="12735" r:id="rId21"/>
    <p:sldId id="12733" r:id="rId22"/>
    <p:sldId id="12726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8" y="150"/>
      </p:cViewPr>
      <p:guideLst>
        <p:guide orient="horz" pos="2160"/>
        <p:guide pos="3840"/>
        <p:guide pos="665"/>
        <p:guide pos="7038"/>
        <p:guide orient="horz" pos="116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15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2FAB08-BB25-4A72-B4BD-70BD84DF7F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176B53-D87F-4EE8-B002-6495658EDEC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76B53-D87F-4EE8-B002-6495658EDEC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76B53-D87F-4EE8-B002-6495658EDEC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>
                <a:solidFill>
                  <a:srgbClr val="000000"/>
                </a:solidFill>
                <a:cs typeface="+mn-ea"/>
                <a:sym typeface="+mn-lt"/>
              </a:rPr>
              <a:t>感觉器官能告诉我们什么信息？我们先来看几张图片</a:t>
            </a:r>
            <a:endParaRPr lang="zh-CN" altLang="en-US" sz="1200" b="1">
              <a:solidFill>
                <a:srgbClr val="000000"/>
              </a:solidFill>
              <a:cs typeface="+mn-ea"/>
              <a:sym typeface="+mn-lt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76B53-D87F-4EE8-B002-6495658EDEC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盲文卡片是不平整的，上面有小小的凸起。这些不同的凸起组合可以代表不同的文字；   通过凸起的排列组合，视力障碍的人也可以学习文字，增长技能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76B53-D87F-4EE8-B002-6495658EDEC4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76B53-D87F-4EE8-B002-6495658EDEC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76B53-D87F-4EE8-B002-6495658EDEC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76B53-D87F-4EE8-B002-6495658EDEC4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917575"/>
            <a:ext cx="10972800" cy="9271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957389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C933BB82-64F6-4D2D-9915-C00213516C6B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med"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917575"/>
            <a:ext cx="10972800" cy="9271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2563283" y="17491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B484B58A-3AFA-4664-B77E-AC54ACFC16DE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med">
    <p:fad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325440"/>
            <a:ext cx="2743200" cy="58007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25440"/>
            <a:ext cx="8026400" cy="5800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0EC5D42B-67C2-4CA8-B3F3-826ACE1F80B6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med">
    <p:fad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 hasCustomPrompt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zh-CN" altLang="en-US" noProof="0"/>
              <a:t>单击图标添加图表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C9A9E257-FF7A-4F06-818F-2CE095524671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med">
    <p:fade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362857" y="371475"/>
            <a:ext cx="11466286" cy="6115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C1AB1C9-049D-4A9B-BD21-DF58E09AF71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C4CE7EB-28F6-4E38-ADFF-63D32458066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p14:dur="250">
        <p:fade/>
      </p:transition>
    </mc:Choice>
    <mc:Fallback>
      <p:transition advClick="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26876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221090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021388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021388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02651" y="5992813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6DE04267-3D2F-40E6-8007-5C8581F285DD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med">
    <p:fade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p14:dur="250">
        <p:fade/>
      </p:transition>
    </mc:Choice>
    <mc:Fallback>
      <p:transition advClick="0">
        <p:fade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p14:dur="250">
        <p:fade/>
      </p:transition>
    </mc:Choice>
    <mc:Fallback>
      <p:transition advClick="0">
        <p:fade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 sz="2800"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 sz="2400"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 sz="2000"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 sz="2000"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C1AB1C9-049D-4A9B-BD21-DF58E09AF71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C4CE7EB-28F6-4E38-ADFF-63D32458066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C1AB1C9-049D-4A9B-BD21-DF58E09AF71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C4CE7EB-28F6-4E38-ADFF-63D32458066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C1AB1C9-049D-4A9B-BD21-DF58E09AF71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C4CE7EB-28F6-4E38-ADFF-63D32458066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C1AB1C9-049D-4A9B-BD21-DF58E09AF71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C4CE7EB-28F6-4E38-ADFF-63D324580661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1716668" y="-1451010"/>
            <a:ext cx="12192000" cy="690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353811" y="-1058315"/>
            <a:ext cx="11466286" cy="6115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917575"/>
            <a:ext cx="10972800" cy="9271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55B8E448-24DB-4366-A9C3-FF2DDAC181C5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med">
    <p:fad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/>
        </p:nvSpPr>
        <p:spPr>
          <a:xfrm>
            <a:off x="6960096" y="2027372"/>
            <a:ext cx="980008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CCB85349-EEC9-45AA-B68E-B3E0E2F1B6C6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med"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9" name="箭头: 五边形 8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1"/>
            <p:cNvSpPr txBox="1"/>
            <p:nvPr/>
          </p:nvSpPr>
          <p:spPr>
            <a:xfrm>
              <a:off x="787465" y="417179"/>
              <a:ext cx="20826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合作探究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箭头: 五边形 8"/>
          <p:cNvSpPr/>
          <p:nvPr/>
        </p:nvSpPr>
        <p:spPr>
          <a:xfrm>
            <a:off x="0" y="321752"/>
            <a:ext cx="3200400" cy="714075"/>
          </a:xfrm>
          <a:prstGeom prst="homePlate">
            <a:avLst>
              <a:gd name="adj" fmla="val 25000"/>
            </a:avLst>
          </a:prstGeom>
          <a:solidFill>
            <a:srgbClr val="E3C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fad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5051E929-9909-47D4-ADB9-7D87878B65F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med">
    <p:fad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7"/>
            <a:ext cx="6172200" cy="487362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2E36755E-5561-45D3-B18D-581975A5E52D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med"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slideLayout" Target="../slideLayouts/slideLayout28.xml" /><Relationship Id="rId17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" name="组合 23"/>
          <p:cNvGrpSpPr/>
          <p:nvPr userDrawn="1"/>
        </p:nvGrpSpPr>
        <p:grpSpPr>
          <a:xfrm>
            <a:off x="0" y="0"/>
            <a:ext cx="12192000" cy="6900440"/>
            <a:chOff x="18777" y="-21220"/>
            <a:chExt cx="12192000" cy="6900440"/>
          </a:xfrm>
        </p:grpSpPr>
        <p:sp>
          <p:nvSpPr>
            <p:cNvPr id="25" name="矩形 24"/>
            <p:cNvSpPr/>
            <p:nvPr/>
          </p:nvSpPr>
          <p:spPr>
            <a:xfrm>
              <a:off x="18777" y="-21220"/>
              <a:ext cx="12192000" cy="6900440"/>
            </a:xfrm>
            <a:prstGeom prst="rect">
              <a:avLst/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302816" y="371475"/>
              <a:ext cx="11623923" cy="6115050"/>
            </a:xfrm>
            <a:prstGeom prst="roundRect">
              <a:avLst>
                <a:gd name="adj" fmla="val 912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/>
  </p:transition>
  <p:timing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just" rtl="0" eaLnBrk="1" fontAlgn="base" hangingPunct="1">
        <a:lnSpc>
          <a:spcPct val="15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362857" y="371475"/>
            <a:ext cx="11466286" cy="6115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microsoft.com/office/2007/relationships/media" Target="../media/media1.m4a" TargetMode="Internal" /><Relationship Id="rId11" Type="http://schemas.microsoft.com/office/2007/relationships/media" Target="../media/media2.mp3" /><Relationship Id="rId12" Type="http://schemas.microsoft.com/office/2007/relationships/media" Target="../media/media2.mp3" TargetMode="Interna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Relationship Id="rId9" Type="http://schemas.microsoft.com/office/2007/relationships/media" Target="../media/media1.m4a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png" /><Relationship Id="rId3" Type="http://schemas.openxmlformats.org/officeDocument/2006/relationships/image" Target="../media/image33.png" /><Relationship Id="rId4" Type="http://schemas.openxmlformats.org/officeDocument/2006/relationships/image" Target="../media/image7.png" /><Relationship Id="rId5" Type="http://schemas.microsoft.com/office/2007/relationships/media" Target="../media/media11.m4a" /><Relationship Id="rId6" Type="http://schemas.microsoft.com/office/2007/relationships/media" Target="../media/media11.m4a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png" /><Relationship Id="rId3" Type="http://schemas.openxmlformats.org/officeDocument/2006/relationships/image" Target="../media/image8.png" /><Relationship Id="rId4" Type="http://schemas.openxmlformats.org/officeDocument/2006/relationships/image" Target="../media/image7.png" /><Relationship Id="rId5" Type="http://schemas.microsoft.com/office/2007/relationships/media" Target="../media/media12.m4a" /><Relationship Id="rId6" Type="http://schemas.microsoft.com/office/2007/relationships/media" Target="../media/media12.m4a" TargetMode="Internal" /><Relationship Id="rId7" Type="http://schemas.openxmlformats.org/officeDocument/2006/relationships/image" Target="../media/image22.png" /><Relationship Id="rId8" Type="http://schemas.openxmlformats.org/officeDocument/2006/relationships/tags" Target="../tags/tag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.xml" /><Relationship Id="rId2" Type="http://schemas.openxmlformats.org/officeDocument/2006/relationships/image" Target="../media/image34.png" /><Relationship Id="rId3" Type="http://schemas.openxmlformats.org/officeDocument/2006/relationships/image" Target="../media/image35.png" /><Relationship Id="rId4" Type="http://schemas.openxmlformats.org/officeDocument/2006/relationships/image" Target="../media/image36.png" /><Relationship Id="rId5" Type="http://schemas.openxmlformats.org/officeDocument/2006/relationships/image" Target="../media/image37.png" /><Relationship Id="rId6" Type="http://schemas.openxmlformats.org/officeDocument/2006/relationships/image" Target="../media/image38.png" /><Relationship Id="rId7" Type="http://schemas.openxmlformats.org/officeDocument/2006/relationships/image" Target="../media/image7.png" /><Relationship Id="rId8" Type="http://schemas.microsoft.com/office/2007/relationships/media" Target="../media/media13.m4a" /><Relationship Id="rId9" Type="http://schemas.microsoft.com/office/2007/relationships/media" Target="../media/media13.m4a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media" Target="../media/media14.m4a" TargetMode="Internal" /><Relationship Id="rId11" Type="http://schemas.openxmlformats.org/officeDocument/2006/relationships/tags" Target="../tags/tag8.xml" /><Relationship Id="rId2" Type="http://schemas.openxmlformats.org/officeDocument/2006/relationships/image" Target="../media/image16.png" /><Relationship Id="rId3" Type="http://schemas.openxmlformats.org/officeDocument/2006/relationships/image" Target="../media/image39.png" /><Relationship Id="rId4" Type="http://schemas.openxmlformats.org/officeDocument/2006/relationships/image" Target="../media/image14.png" /><Relationship Id="rId5" Type="http://schemas.openxmlformats.org/officeDocument/2006/relationships/image" Target="../media/image40.png" /><Relationship Id="rId6" Type="http://schemas.openxmlformats.org/officeDocument/2006/relationships/image" Target="../media/image41.png" /><Relationship Id="rId7" Type="http://schemas.openxmlformats.org/officeDocument/2006/relationships/image" Target="../media/image8.png" /><Relationship Id="rId8" Type="http://schemas.openxmlformats.org/officeDocument/2006/relationships/image" Target="../media/image7.png" /><Relationship Id="rId9" Type="http://schemas.microsoft.com/office/2007/relationships/media" Target="../media/media14.m4a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2.png" /><Relationship Id="rId3" Type="http://schemas.openxmlformats.org/officeDocument/2006/relationships/image" Target="../media/image43.png" /><Relationship Id="rId4" Type="http://schemas.openxmlformats.org/officeDocument/2006/relationships/image" Target="../media/image7.png" /><Relationship Id="rId5" Type="http://schemas.microsoft.com/office/2007/relationships/media" Target="../media/media15.m4a" /><Relationship Id="rId6" Type="http://schemas.microsoft.com/office/2007/relationships/media" Target="../media/media15.m4a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media" Target="../media/media16.m4a" TargetMode="Internal" /><Relationship Id="rId11" Type="http://schemas.openxmlformats.org/officeDocument/2006/relationships/tags" Target="../tags/tag9.xml" /><Relationship Id="rId2" Type="http://schemas.openxmlformats.org/officeDocument/2006/relationships/image" Target="../media/image44.png" /><Relationship Id="rId3" Type="http://schemas.openxmlformats.org/officeDocument/2006/relationships/image" Target="../media/image45.png" /><Relationship Id="rId4" Type="http://schemas.openxmlformats.org/officeDocument/2006/relationships/image" Target="../media/image46.jpeg" /><Relationship Id="rId5" Type="http://schemas.openxmlformats.org/officeDocument/2006/relationships/image" Target="../media/image47.png" /><Relationship Id="rId6" Type="http://schemas.openxmlformats.org/officeDocument/2006/relationships/image" Target="../media/image48.png" /><Relationship Id="rId7" Type="http://schemas.openxmlformats.org/officeDocument/2006/relationships/image" Target="../media/image49.jpeg" /><Relationship Id="rId8" Type="http://schemas.openxmlformats.org/officeDocument/2006/relationships/image" Target="../media/image7.png" /><Relationship Id="rId9" Type="http://schemas.microsoft.com/office/2007/relationships/media" Target="../media/media16.m4a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50.jpeg" /><Relationship Id="rId4" Type="http://schemas.openxmlformats.org/officeDocument/2006/relationships/image" Target="../media/image51.png" /><Relationship Id="rId5" Type="http://schemas.openxmlformats.org/officeDocument/2006/relationships/image" Target="../media/image52.png" /><Relationship Id="rId6" Type="http://schemas.openxmlformats.org/officeDocument/2006/relationships/image" Target="../media/image7.png" /><Relationship Id="rId7" Type="http://schemas.microsoft.com/office/2007/relationships/media" Target="../media/media17.m4a" /><Relationship Id="rId8" Type="http://schemas.microsoft.com/office/2007/relationships/media" Target="../media/media17.m4a" TargetMode="Internal" /><Relationship Id="rId9" Type="http://schemas.openxmlformats.org/officeDocument/2006/relationships/tags" Target="../tags/tag1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3.png" /><Relationship Id="rId4" Type="http://schemas.openxmlformats.org/officeDocument/2006/relationships/image" Target="../media/image53.png" /><Relationship Id="rId5" Type="http://schemas.openxmlformats.org/officeDocument/2006/relationships/image" Target="../media/image7.png" /><Relationship Id="rId6" Type="http://schemas.microsoft.com/office/2007/relationships/media" Target="../media/media18.m4a" /><Relationship Id="rId7" Type="http://schemas.microsoft.com/office/2007/relationships/media" Target="../media/media18.m4a" TargetMode="Internal" /><Relationship Id="rId8" Type="http://schemas.openxmlformats.org/officeDocument/2006/relationships/tags" Target="../tags/tag1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media" Target="../media/media19.m4a" TargetMode="Internal" /><Relationship Id="rId11" Type="http://schemas.openxmlformats.org/officeDocument/2006/relationships/tags" Target="../tags/tag1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54.png" /><Relationship Id="rId4" Type="http://schemas.openxmlformats.org/officeDocument/2006/relationships/image" Target="../media/image49.jpeg" /><Relationship Id="rId5" Type="http://schemas.openxmlformats.org/officeDocument/2006/relationships/image" Target="../media/image55.png" /><Relationship Id="rId6" Type="http://schemas.openxmlformats.org/officeDocument/2006/relationships/image" Target="../media/image56.jpeg" /><Relationship Id="rId7" Type="http://schemas.openxmlformats.org/officeDocument/2006/relationships/image" Target="../media/image57.jpeg" /><Relationship Id="rId8" Type="http://schemas.openxmlformats.org/officeDocument/2006/relationships/image" Target="../media/image7.png" /><Relationship Id="rId9" Type="http://schemas.microsoft.com/office/2007/relationships/media" Target="../media/media19.m4a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media" Target="../media/media20.m4a" /><Relationship Id="rId11" Type="http://schemas.microsoft.com/office/2007/relationships/media" Target="../media/media20.m4a" TargetMode="Internal" /><Relationship Id="rId12" Type="http://schemas.openxmlformats.org/officeDocument/2006/relationships/tags" Target="../tags/tag13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6.png" /><Relationship Id="rId4" Type="http://schemas.openxmlformats.org/officeDocument/2006/relationships/image" Target="../media/image58.png" /><Relationship Id="rId5" Type="http://schemas.openxmlformats.org/officeDocument/2006/relationships/image" Target="../media/image14.png" /><Relationship Id="rId6" Type="http://schemas.openxmlformats.org/officeDocument/2006/relationships/image" Target="../media/image59.png" /><Relationship Id="rId7" Type="http://schemas.openxmlformats.org/officeDocument/2006/relationships/image" Target="../media/image60.png" /><Relationship Id="rId8" Type="http://schemas.openxmlformats.org/officeDocument/2006/relationships/image" Target="../media/image18.gif" /><Relationship Id="rId9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jpeg" /><Relationship Id="rId6" Type="http://schemas.openxmlformats.org/officeDocument/2006/relationships/image" Target="../media/image11.jpeg" /><Relationship Id="rId7" Type="http://schemas.openxmlformats.org/officeDocument/2006/relationships/image" Target="../media/image7.png" /><Relationship Id="rId8" Type="http://schemas.microsoft.com/office/2007/relationships/media" Target="../media/media3.m4a" /><Relationship Id="rId9" Type="http://schemas.microsoft.com/office/2007/relationships/media" Target="../media/media3.m4a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1.png" /><Relationship Id="rId3" Type="http://schemas.openxmlformats.org/officeDocument/2006/relationships/image" Target="../media/image7.png" /><Relationship Id="rId4" Type="http://schemas.microsoft.com/office/2007/relationships/media" Target="../media/media21.m4a" /><Relationship Id="rId5" Type="http://schemas.microsoft.com/office/2007/relationships/media" Target="../media/media21.m4a" TargetMode="Internal" /><Relationship Id="rId6" Type="http://schemas.openxmlformats.org/officeDocument/2006/relationships/tags" Target="../tags/tag1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7.png" /><Relationship Id="rId11" Type="http://schemas.microsoft.com/office/2007/relationships/media" Target="../media/media4.m4a" /><Relationship Id="rId12" Type="http://schemas.microsoft.com/office/2007/relationships/media" Target="../media/media4.m4a" TargetMode="Internal" /><Relationship Id="rId13" Type="http://schemas.openxmlformats.org/officeDocument/2006/relationships/tags" Target="../tags/tag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../media/image14.png" /><Relationship Id="rId6" Type="http://schemas.openxmlformats.org/officeDocument/2006/relationships/image" Target="../media/image15.png" /><Relationship Id="rId7" Type="http://schemas.openxmlformats.org/officeDocument/2006/relationships/image" Target="../media/image16.png" /><Relationship Id="rId8" Type="http://schemas.openxmlformats.org/officeDocument/2006/relationships/image" Target="../media/image17.png" /><Relationship Id="rId9" Type="http://schemas.openxmlformats.org/officeDocument/2006/relationships/image" Target="../media/image18.gi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9.png" /><Relationship Id="rId4" Type="http://schemas.openxmlformats.org/officeDocument/2006/relationships/image" Target="../media/image7.png" /><Relationship Id="rId5" Type="http://schemas.microsoft.com/office/2007/relationships/media" Target="../media/media5.m4a" /><Relationship Id="rId6" Type="http://schemas.microsoft.com/office/2007/relationships/media" Target="../media/media5.m4a" TargetMode="Internal" /><Relationship Id="rId7" Type="http://schemas.openxmlformats.org/officeDocument/2006/relationships/image" Target="../media/image2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png" /><Relationship Id="rId3" Type="http://schemas.openxmlformats.org/officeDocument/2006/relationships/image" Target="../media/image22.png" /><Relationship Id="rId4" Type="http://schemas.openxmlformats.org/officeDocument/2006/relationships/image" Target="../media/image7.png" /><Relationship Id="rId5" Type="http://schemas.microsoft.com/office/2007/relationships/media" Target="../media/media6.m4a" /><Relationship Id="rId6" Type="http://schemas.microsoft.com/office/2007/relationships/media" Target="../media/media6.m4a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png" /><Relationship Id="rId3" Type="http://schemas.openxmlformats.org/officeDocument/2006/relationships/image" Target="../media/image24.png" /><Relationship Id="rId4" Type="http://schemas.openxmlformats.org/officeDocument/2006/relationships/image" Target="../media/image25.png" /><Relationship Id="rId5" Type="http://schemas.openxmlformats.org/officeDocument/2006/relationships/image" Target="../media/image26.png" /><Relationship Id="rId6" Type="http://schemas.openxmlformats.org/officeDocument/2006/relationships/image" Target="../media/image7.png" /><Relationship Id="rId7" Type="http://schemas.microsoft.com/office/2007/relationships/media" Target="../media/media7.m4a" /><Relationship Id="rId8" Type="http://schemas.microsoft.com/office/2007/relationships/media" Target="../media/media7.m4a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png" /><Relationship Id="rId3" Type="http://schemas.openxmlformats.org/officeDocument/2006/relationships/image" Target="../media/image8.png" /><Relationship Id="rId4" Type="http://schemas.openxmlformats.org/officeDocument/2006/relationships/image" Target="../media/image22.png" /><Relationship Id="rId5" Type="http://schemas.openxmlformats.org/officeDocument/2006/relationships/image" Target="../media/image7.png" /><Relationship Id="rId6" Type="http://schemas.microsoft.com/office/2007/relationships/media" Target="../media/media8.m4a" /><Relationship Id="rId7" Type="http://schemas.microsoft.com/office/2007/relationships/media" Target="../media/media8.m4a" TargetMode="Internal" /><Relationship Id="rId8" Type="http://schemas.openxmlformats.org/officeDocument/2006/relationships/tags" Target="../tags/tag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7.png" /><Relationship Id="rId11" Type="http://schemas.microsoft.com/office/2007/relationships/media" Target="../media/media9.m4a" /><Relationship Id="rId12" Type="http://schemas.microsoft.com/office/2007/relationships/media" Target="../media/media9.m4a" TargetMode="Internal" /><Relationship Id="rId13" Type="http://schemas.openxmlformats.org/officeDocument/2006/relationships/tags" Target="../tags/tag4.xml" /><Relationship Id="rId2" Type="http://schemas.openxmlformats.org/officeDocument/2006/relationships/image" Target="../media/image27.png" /><Relationship Id="rId3" Type="http://schemas.openxmlformats.org/officeDocument/2006/relationships/image" Target="../media/image28.jpeg" /><Relationship Id="rId4" Type="http://schemas.openxmlformats.org/officeDocument/2006/relationships/image" Target="../media/image16.png" /><Relationship Id="rId5" Type="http://schemas.openxmlformats.org/officeDocument/2006/relationships/image" Target="../media/image29.png" /><Relationship Id="rId6" Type="http://schemas.openxmlformats.org/officeDocument/2006/relationships/image" Target="../media/image14.png" /><Relationship Id="rId7" Type="http://schemas.openxmlformats.org/officeDocument/2006/relationships/image" Target="../media/image30.png" /><Relationship Id="rId8" Type="http://schemas.openxmlformats.org/officeDocument/2006/relationships/image" Target="../media/image31.png" /><Relationship Id="rId9" Type="http://schemas.openxmlformats.org/officeDocument/2006/relationships/image" Target="../media/image18.gi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media" Target="../media/media10.m4a" TargetMode="Internal" /><Relationship Id="rId11" Type="http://schemas.openxmlformats.org/officeDocument/2006/relationships/tags" Target="../tags/tag5.xml" /><Relationship Id="rId2" Type="http://schemas.openxmlformats.org/officeDocument/2006/relationships/image" Target="../media/image23.png" /><Relationship Id="rId3" Type="http://schemas.openxmlformats.org/officeDocument/2006/relationships/image" Target="../media/image24.png" /><Relationship Id="rId4" Type="http://schemas.openxmlformats.org/officeDocument/2006/relationships/image" Target="../media/image25.png" /><Relationship Id="rId5" Type="http://schemas.openxmlformats.org/officeDocument/2006/relationships/image" Target="../media/image26.png" /><Relationship Id="rId6" Type="http://schemas.openxmlformats.org/officeDocument/2006/relationships/image" Target="../media/image32.png" /><Relationship Id="rId7" Type="http://schemas.openxmlformats.org/officeDocument/2006/relationships/image" Target="../media/image16.png" /><Relationship Id="rId8" Type="http://schemas.openxmlformats.org/officeDocument/2006/relationships/image" Target="../media/image7.png" /><Relationship Id="rId9" Type="http://schemas.microsoft.com/office/2007/relationships/media" Target="../media/media10.m4a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137"/>
            <a:ext cx="12204000" cy="6861102"/>
          </a:xfrm>
          <a:prstGeom prst="rect">
            <a:avLst/>
          </a:prstGeom>
        </p:spPr>
      </p:pic>
      <p:pic>
        <p:nvPicPr>
          <p:cNvPr id="7" name="图片 6" descr="卡通人物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8809" y="2340878"/>
            <a:ext cx="4514170" cy="45141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22920" y="2394640"/>
            <a:ext cx="7946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>
                <a:solidFill>
                  <a:srgbClr val="404040"/>
                </a:solidFill>
                <a:cs typeface="+mn-ea"/>
                <a:sym typeface="+mn-lt"/>
              </a:rPr>
              <a:t>通过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感官来发现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516330" y="3618294"/>
            <a:ext cx="5246425" cy="578006"/>
            <a:chOff x="3516330" y="3618294"/>
            <a:chExt cx="5246425" cy="578006"/>
          </a:xfrm>
        </p:grpSpPr>
        <p:sp>
          <p:nvSpPr>
            <p:cNvPr id="15" name="矩形: 圆角 14"/>
            <p:cNvSpPr/>
            <p:nvPr/>
          </p:nvSpPr>
          <p:spPr>
            <a:xfrm>
              <a:off x="3572384" y="3618294"/>
              <a:ext cx="5047233" cy="578006"/>
            </a:xfrm>
            <a:prstGeom prst="roundRect">
              <a:avLst>
                <a:gd name="adj" fmla="val 50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16330" y="3635033"/>
              <a:ext cx="52464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60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【</a:t>
              </a:r>
              <a:r>
                <a:rPr kumimoji="0" lang="zh-CN" altLang="en-US" sz="2800" b="1" i="0" u="none" strike="noStrike" kern="1200" cap="none" spc="60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第二单元 </a:t>
              </a:r>
              <a:r>
                <a:rPr lang="zh-CN" altLang="en-US" sz="2800" b="1" spc="600">
                  <a:solidFill>
                    <a:prstClr val="white"/>
                  </a:solidFill>
                  <a:cs typeface="+mn-ea"/>
                  <a:sym typeface="+mn-lt"/>
                </a:rPr>
                <a:t>我们自己</a:t>
              </a:r>
              <a:r>
                <a:rPr kumimoji="0" lang="en-US" altLang="zh-CN" sz="2800" b="1" i="0" u="none" strike="noStrike" kern="1200" cap="none" spc="60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】</a:t>
              </a:r>
              <a:endPara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755110" y="1539321"/>
            <a:ext cx="668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教科版二年级下册科学课件</a:t>
            </a:r>
            <a:endParaRPr kumimoji="0" lang="zh-CN" altLang="en-US" sz="2400" b="1" i="0" u="none" strike="noStrike" kern="1200" cap="none" spc="60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154149" y="0"/>
            <a:ext cx="12494828" cy="1831455"/>
            <a:chOff x="-154149" y="0"/>
            <a:chExt cx="12494828" cy="1831455"/>
          </a:xfrm>
        </p:grpSpPr>
        <p:pic>
          <p:nvPicPr>
            <p:cNvPr id="19" name="图片 18" descr="图片包含 游戏机, 灯&#10;&#10;描述已自动生成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25139" y="0"/>
              <a:ext cx="4541721" cy="1556187"/>
            </a:xfrm>
            <a:prstGeom prst="rect">
              <a:avLst/>
            </a:prstGeom>
          </p:spPr>
        </p:pic>
        <p:pic>
          <p:nvPicPr>
            <p:cNvPr id="20" name="图片 19" descr="图片包含 游戏机, 灯&#10;&#10;描述已自动生成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54149" y="0"/>
              <a:ext cx="4280467" cy="1831455"/>
            </a:xfrm>
            <a:prstGeom prst="rect">
              <a:avLst/>
            </a:prstGeom>
          </p:spPr>
        </p:pic>
        <p:pic>
          <p:nvPicPr>
            <p:cNvPr id="21" name="图片 20" descr="图片包含 游戏机, 灯&#10;&#10;描述已自动生成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57459" y="0"/>
              <a:ext cx="4383220" cy="1831455"/>
            </a:xfrm>
            <a:prstGeom prst="rect">
              <a:avLst/>
            </a:prstGeom>
          </p:spPr>
        </p:pic>
      </p:grpSp>
      <p:pic>
        <p:nvPicPr>
          <p:cNvPr id="4" name="图片 3" descr="图标&#10;&#10;中度可信度描述已自动生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33779" y="3364609"/>
            <a:ext cx="4182820" cy="4182820"/>
          </a:xfrm>
          <a:prstGeom prst="rect">
            <a:avLst/>
          </a:prstGeom>
        </p:spPr>
      </p:pic>
      <p:pic>
        <p:nvPicPr>
          <p:cNvPr id="14" name="音频 13">
            <a:hlinkClick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2" name="和煦的糖果风 - QQ音乐">
            <a:hlinkClick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06639" y="460130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11182" p14:dur="2000"/>
    </mc:Choice>
    <mc:Fallback>
      <p:transition spd="slow" advTm="111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1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251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751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0" mute="1" numSld="999">
                <p:cTn id="4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0" mute="1" numSld="999">
                <p:cTn id="4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探索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387840" y="617233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/>
              <a:t>通过感官来发现</a:t>
            </a:r>
            <a:endParaRPr lang="zh-CN" altLang="en-US" sz="3600"/>
          </a:p>
        </p:txBody>
      </p:sp>
      <p:sp>
        <p:nvSpPr>
          <p:cNvPr id="38" name="文本框 37"/>
          <p:cNvSpPr txBox="1"/>
          <p:nvPr/>
        </p:nvSpPr>
        <p:spPr>
          <a:xfrm>
            <a:off x="7566412" y="2877215"/>
            <a:ext cx="44651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用</a:t>
            </a:r>
            <a:r>
              <a:rPr lang="zh-CN" altLang="en-US" sz="3200">
                <a:solidFill>
                  <a:srgbClr val="FF0000"/>
                </a:solidFill>
              </a:rPr>
              <a:t>五种感官</a:t>
            </a:r>
            <a:r>
              <a:rPr lang="zh-CN" altLang="en-US" sz="3200"/>
              <a:t>实际观察物品，再次用</a:t>
            </a:r>
            <a:r>
              <a:rPr lang="zh-CN" altLang="en-US" sz="3200">
                <a:solidFill>
                  <a:srgbClr val="FF0000"/>
                </a:solidFill>
              </a:rPr>
              <a:t>词汇</a:t>
            </a:r>
            <a:r>
              <a:rPr lang="zh-CN" altLang="en-US" sz="3200"/>
              <a:t>记录我们的发现。</a:t>
            </a:r>
            <a:endParaRPr lang="zh-CN" altLang="en-US" sz="320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13" y="1748589"/>
            <a:ext cx="6860620" cy="4286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272" y="2121665"/>
            <a:ext cx="1773382" cy="1511100"/>
          </a:xfrm>
          <a:prstGeom prst="rect">
            <a:avLst/>
          </a:prstGeom>
        </p:spPr>
      </p:pic>
      <p:pic>
        <p:nvPicPr>
          <p:cNvPr id="4" name="音频 3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advTm="9440" p14:dur="700">
        <p:fade/>
      </p:transition>
    </mc:Choice>
    <mc:Fallback>
      <p:transition spd="med" advTm="94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探索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387840" y="617233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/>
              <a:t>通过感官来发现</a:t>
            </a:r>
            <a:endParaRPr lang="zh-CN" altLang="en-US" sz="3600"/>
          </a:p>
        </p:txBody>
      </p:sp>
      <p:sp>
        <p:nvSpPr>
          <p:cNvPr id="38" name="文本框 37"/>
          <p:cNvSpPr txBox="1"/>
          <p:nvPr/>
        </p:nvSpPr>
        <p:spPr>
          <a:xfrm>
            <a:off x="7566412" y="2877215"/>
            <a:ext cx="44651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用</a:t>
            </a:r>
            <a:r>
              <a:rPr lang="zh-CN" altLang="en-US" sz="3200">
                <a:solidFill>
                  <a:srgbClr val="FF0000"/>
                </a:solidFill>
              </a:rPr>
              <a:t>五种感官</a:t>
            </a:r>
            <a:r>
              <a:rPr lang="zh-CN" altLang="en-US" sz="3200"/>
              <a:t>实际观察物品，再次用</a:t>
            </a:r>
            <a:r>
              <a:rPr lang="zh-CN" altLang="en-US" sz="3200">
                <a:solidFill>
                  <a:srgbClr val="FF0000"/>
                </a:solidFill>
              </a:rPr>
              <a:t>词汇</a:t>
            </a:r>
            <a:r>
              <a:rPr lang="zh-CN" altLang="en-US" sz="3200"/>
              <a:t>记录我们的发现。</a:t>
            </a:r>
            <a:endParaRPr lang="zh-CN" altLang="en-US" sz="320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13" y="1748589"/>
            <a:ext cx="6860620" cy="4286872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7620788" y="5555747"/>
            <a:ext cx="4089950" cy="959428"/>
            <a:chOff x="6308029" y="5916322"/>
            <a:chExt cx="4089950" cy="959428"/>
          </a:xfrm>
        </p:grpSpPr>
        <p:sp>
          <p:nvSpPr>
            <p:cNvPr id="50" name="文本框 49"/>
            <p:cNvSpPr txBox="1"/>
            <p:nvPr/>
          </p:nvSpPr>
          <p:spPr>
            <a:xfrm>
              <a:off x="7135547" y="6211370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/>
                <a:t>按下暂停键，开始活动吧</a:t>
              </a:r>
              <a:r>
                <a:rPr lang="en-US" altLang="zh-CN" sz="2000"/>
                <a:t>…</a:t>
              </a:r>
              <a:endParaRPr lang="zh-CN" altLang="en-US" sz="2000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8029" y="5916322"/>
              <a:ext cx="978195" cy="959428"/>
            </a:xfrm>
            <a:prstGeom prst="rect">
              <a:avLst/>
            </a:prstGeom>
          </p:spPr>
        </p:pic>
      </p:grpSp>
      <p:pic>
        <p:nvPicPr>
          <p:cNvPr id="3" name="音频 2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4896" y="2150106"/>
            <a:ext cx="1774090" cy="1511939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spd="slow" advTm="660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探索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234223" y="57416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/>
              <a:t>探究记录单</a:t>
            </a:r>
            <a:endParaRPr lang="zh-CN" altLang="en-US" sz="2400"/>
          </a:p>
        </p:txBody>
      </p:sp>
      <p:graphicFrame>
        <p:nvGraphicFramePr>
          <p:cNvPr id="3" name="表格 4"/>
          <p:cNvGraphicFramePr>
            <a:graphicFrameLocks noGrp="1"/>
          </p:cNvGraphicFramePr>
          <p:nvPr/>
        </p:nvGraphicFramePr>
        <p:xfrm>
          <a:off x="574720" y="1586308"/>
          <a:ext cx="11042557" cy="46820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6411"/>
                <a:gridCol w="2456872"/>
                <a:gridCol w="2613891"/>
                <a:gridCol w="3805383"/>
              </a:tblGrid>
              <a:tr h="615823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/>
                        <a:t>物品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/>
                        <a:t>我</a:t>
                      </a:r>
                      <a:r>
                        <a:rPr lang="zh-CN" altLang="en-US" sz="2000">
                          <a:solidFill>
                            <a:srgbClr val="FF0000"/>
                          </a:solidFill>
                        </a:rPr>
                        <a:t>看</a:t>
                      </a:r>
                      <a:r>
                        <a:rPr lang="zh-CN" altLang="en-US" sz="2000"/>
                        <a:t>到的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/>
                        <a:t>我</a:t>
                      </a:r>
                      <a:r>
                        <a:rPr lang="zh-CN" altLang="en-US" sz="2000">
                          <a:solidFill>
                            <a:srgbClr val="FF0000"/>
                          </a:solidFill>
                        </a:rPr>
                        <a:t>想</a:t>
                      </a:r>
                      <a:r>
                        <a:rPr lang="zh-CN" altLang="en-US" sz="2000"/>
                        <a:t>到的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/>
                        <a:t>我用</a:t>
                      </a:r>
                      <a:r>
                        <a:rPr lang="zh-CN" altLang="en-US" sz="2000">
                          <a:solidFill>
                            <a:srgbClr val="FF0000"/>
                          </a:solidFill>
                        </a:rPr>
                        <a:t>五种感官</a:t>
                      </a:r>
                      <a:r>
                        <a:rPr lang="zh-CN" altLang="en-US" sz="2000"/>
                        <a:t>观察到的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27569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</a:rPr>
                        <a:t>灰色的、很大、形状不规则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</a:rPr>
                        <a:t>很重、粗糙、</a:t>
                      </a:r>
                      <a:r>
                        <a:rPr lang="zh-CN" altLang="en-US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</a:rPr>
                        <a:t>没</a:t>
                      </a: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</a:rPr>
                        <a:t>气味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</a:rPr>
                        <a:t>灰色的、有斑点、有小洞洞、不大、形状不规则；石头敲击桌面的声音很响亮；有泥土的气味；不重、有一种冰凉的感觉，粗糙</a:t>
                      </a:r>
                      <a:endParaRPr lang="zh-CN" altLang="en-US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</a:endParaRPr>
                    </a:p>
                  </a:txBody>
                  <a:tcPr anchor="ctr"/>
                </a:tc>
              </a:tr>
              <a:tr h="98157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无色、透明、有热气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热的、没气味、没味道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无色、透明、冒着热气、杯子上有小水珠；晃动水有声音；没有气味；甜的；有点烫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98157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 noProof="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白色、有黑色的馅料、椭圆形的</a:t>
                      </a:r>
                      <a:endParaRPr lang="zh-CN" altLang="en-US" sz="1800" kern="1200" noProof="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甜的、热的、软的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白色的皮，黑色的馅料，椭圆形的；很轻、摸上去软软的、热热的；有香味；咸的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632912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黑色的、长方体的形状、很大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有声音、很重、光滑的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黑色的、长方体的形状、很大；侧面摸上去是光滑的、正面是粗糙的、</a:t>
                      </a:r>
                      <a:endParaRPr lang="en-US" altLang="zh-CN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很重；有声音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28" y="5400737"/>
            <a:ext cx="1391687" cy="84004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059" y="2384169"/>
            <a:ext cx="1469773" cy="89077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281" y="3412907"/>
            <a:ext cx="1458994" cy="88710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828" y="4437980"/>
            <a:ext cx="1469772" cy="88710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922456" y="4092246"/>
            <a:ext cx="2862630" cy="1282517"/>
            <a:chOff x="8922456" y="4092246"/>
            <a:chExt cx="2862630" cy="1282517"/>
          </a:xfrm>
        </p:grpSpPr>
        <p:sp>
          <p:nvSpPr>
            <p:cNvPr id="14" name="矩形: 圆角 13"/>
            <p:cNvSpPr/>
            <p:nvPr/>
          </p:nvSpPr>
          <p:spPr>
            <a:xfrm>
              <a:off x="10381159" y="4136662"/>
              <a:ext cx="1403927" cy="378024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solidFill>
                    <a:srgbClr val="FF0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更多</a:t>
              </a:r>
              <a:endParaRPr lang="zh-CN" altLang="en-US" sz="200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15" name="矩形: 圆角 14"/>
            <p:cNvSpPr/>
            <p:nvPr/>
          </p:nvSpPr>
          <p:spPr>
            <a:xfrm>
              <a:off x="10381159" y="4566700"/>
              <a:ext cx="1403927" cy="378024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solidFill>
                    <a:srgbClr val="FF0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更全面</a:t>
              </a:r>
              <a:endParaRPr lang="zh-CN" altLang="en-US" sz="200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22456" y="4092246"/>
              <a:ext cx="2132270" cy="1282517"/>
            </a:xfrm>
            <a:prstGeom prst="rect">
              <a:avLst/>
            </a:prstGeom>
          </p:spPr>
        </p:pic>
        <p:sp>
          <p:nvSpPr>
            <p:cNvPr id="19" name="矩形: 圆角 18"/>
            <p:cNvSpPr/>
            <p:nvPr/>
          </p:nvSpPr>
          <p:spPr>
            <a:xfrm>
              <a:off x="10381159" y="4996739"/>
              <a:ext cx="1403927" cy="378024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solidFill>
                    <a:srgbClr val="FF0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更准确</a:t>
              </a:r>
              <a:endParaRPr lang="zh-CN" altLang="en-US" sz="200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97964" y="2623127"/>
            <a:ext cx="3419919" cy="643369"/>
            <a:chOff x="6797964" y="2623127"/>
            <a:chExt cx="3419919" cy="643369"/>
          </a:xfrm>
        </p:grpSpPr>
        <p:sp>
          <p:nvSpPr>
            <p:cNvPr id="18" name="矩形 17"/>
            <p:cNvSpPr/>
            <p:nvPr/>
          </p:nvSpPr>
          <p:spPr>
            <a:xfrm>
              <a:off x="8748110" y="2751899"/>
              <a:ext cx="1469773" cy="35098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797964" y="2623127"/>
              <a:ext cx="1011236" cy="643369"/>
              <a:chOff x="6797964" y="2623127"/>
              <a:chExt cx="1011236" cy="64336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797964" y="2623127"/>
                <a:ext cx="766618" cy="35098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7319964" y="2681721"/>
                <a:ext cx="48923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>
                    <a:solidFill>
                      <a:srgbClr val="FF0000"/>
                    </a:solidFill>
                  </a:rPr>
                  <a:t>×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936483" y="3689243"/>
            <a:ext cx="1423423" cy="652612"/>
            <a:chOff x="6797964" y="2623127"/>
            <a:chExt cx="1423423" cy="652612"/>
          </a:xfrm>
        </p:grpSpPr>
        <p:sp>
          <p:nvSpPr>
            <p:cNvPr id="23" name="矩形 22"/>
            <p:cNvSpPr/>
            <p:nvPr/>
          </p:nvSpPr>
          <p:spPr>
            <a:xfrm>
              <a:off x="7709829" y="2924757"/>
              <a:ext cx="511558" cy="35098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797964" y="2623127"/>
              <a:ext cx="1011236" cy="643369"/>
              <a:chOff x="6797964" y="2623127"/>
              <a:chExt cx="1011236" cy="643369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6797964" y="2623127"/>
                <a:ext cx="766618" cy="35098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7319964" y="2681721"/>
                <a:ext cx="48923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>
                    <a:solidFill>
                      <a:srgbClr val="FF0000"/>
                    </a:solidFill>
                  </a:rPr>
                  <a:t>×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502537" y="4707905"/>
            <a:ext cx="3586046" cy="643369"/>
            <a:chOff x="6797964" y="2623127"/>
            <a:chExt cx="3586046" cy="643369"/>
          </a:xfrm>
        </p:grpSpPr>
        <p:sp>
          <p:nvSpPr>
            <p:cNvPr id="28" name="矩形 27"/>
            <p:cNvSpPr/>
            <p:nvPr/>
          </p:nvSpPr>
          <p:spPr>
            <a:xfrm>
              <a:off x="9814246" y="2883152"/>
              <a:ext cx="569764" cy="35098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797964" y="2623127"/>
              <a:ext cx="1011236" cy="643369"/>
              <a:chOff x="6797964" y="2623127"/>
              <a:chExt cx="1011236" cy="643369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797964" y="2623127"/>
                <a:ext cx="593463" cy="35098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7319964" y="2681721"/>
                <a:ext cx="48923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>
                    <a:solidFill>
                      <a:srgbClr val="FF0000"/>
                    </a:solidFill>
                  </a:rPr>
                  <a:t>×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p:grpSp>
      </p:grpSp>
      <p:pic>
        <p:nvPicPr>
          <p:cNvPr id="17" name="音频 16">
            <a:hlinkClick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 spd="slow" advTm="4784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研讨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578" y="1344793"/>
            <a:ext cx="787684" cy="78768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75286" y="1538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眼睛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45189" y="1538580"/>
            <a:ext cx="387798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/>
              <a:t>视觉：颜色、形状、大小</a:t>
            </a:r>
            <a:r>
              <a:rPr lang="en-US" altLang="zh-CN" sz="2400"/>
              <a:t>…</a:t>
            </a:r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4578" y="2345260"/>
            <a:ext cx="787684" cy="78768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669526" y="253904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耳朵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45189" y="2539047"/>
            <a:ext cx="387798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/>
              <a:t>听觉：声音的高低、强弱</a:t>
            </a:r>
            <a:r>
              <a:rPr lang="en-US" altLang="zh-CN" sz="2400"/>
              <a:t>…</a:t>
            </a:r>
            <a:endParaRPr lang="zh-CN" altLang="en-US" sz="24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4578" y="3345727"/>
            <a:ext cx="787684" cy="78768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78697" y="353951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鼻子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54359" y="3539514"/>
            <a:ext cx="203132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/>
              <a:t>嗅觉：气味</a:t>
            </a:r>
            <a:r>
              <a:rPr lang="en-US" altLang="zh-CN" sz="2400"/>
              <a:t>…</a:t>
            </a:r>
            <a:endParaRPr lang="zh-CN" altLang="en-US" sz="24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0688" y="4346194"/>
            <a:ext cx="969261" cy="76713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65857" y="452970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舌头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41519" y="4529707"/>
            <a:ext cx="203132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/>
              <a:t>味觉：味道</a:t>
            </a:r>
            <a:r>
              <a:rPr lang="en-US" altLang="zh-CN" sz="2400"/>
              <a:t>…</a:t>
            </a:r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4578" y="5326114"/>
            <a:ext cx="838231" cy="78768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39746" y="551990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皮肤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45188" y="5519901"/>
            <a:ext cx="449353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/>
              <a:t>触觉：软硬、光滑程度、冷热</a:t>
            </a:r>
            <a:r>
              <a:rPr lang="en-US" altLang="zh-CN" sz="2400"/>
              <a:t>…</a:t>
            </a:r>
            <a:endParaRPr lang="zh-CN" altLang="en-US" sz="2400"/>
          </a:p>
        </p:txBody>
      </p:sp>
      <p:sp>
        <p:nvSpPr>
          <p:cNvPr id="26" name="左大括号 25"/>
          <p:cNvSpPr/>
          <p:nvPr/>
        </p:nvSpPr>
        <p:spPr bwMode="auto">
          <a:xfrm>
            <a:off x="2811591" y="1769412"/>
            <a:ext cx="586606" cy="4166167"/>
          </a:xfrm>
          <a:prstGeom prst="leftBrace">
            <a:avLst>
              <a:gd name="adj1" fmla="val 41150"/>
              <a:gd name="adj2" fmla="val 50000"/>
            </a:avLst>
          </a:prstGeom>
          <a:noFill/>
          <a:ln w="25400" cmpd="sng">
            <a:solidFill>
              <a:schemeClr val="tx1"/>
            </a:solidFill>
            <a:round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005477" y="3440982"/>
            <a:ext cx="1313180" cy="76944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400"/>
              <a:t>感官</a:t>
            </a:r>
            <a:endParaRPr lang="zh-CN" altLang="en-US" sz="4400"/>
          </a:p>
        </p:txBody>
      </p:sp>
      <p:grpSp>
        <p:nvGrpSpPr>
          <p:cNvPr id="28" name="组合 27"/>
          <p:cNvGrpSpPr/>
          <p:nvPr/>
        </p:nvGrpSpPr>
        <p:grpSpPr>
          <a:xfrm>
            <a:off x="322829" y="5603627"/>
            <a:ext cx="3064028" cy="959428"/>
            <a:chOff x="6308029" y="5916322"/>
            <a:chExt cx="3064028" cy="959428"/>
          </a:xfrm>
        </p:grpSpPr>
        <p:sp>
          <p:nvSpPr>
            <p:cNvPr id="29" name="文本框 28"/>
            <p:cNvSpPr txBox="1"/>
            <p:nvPr/>
          </p:nvSpPr>
          <p:spPr>
            <a:xfrm>
              <a:off x="7135547" y="6211370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/>
                <a:t>请按下暂停键思考</a:t>
              </a:r>
              <a:endParaRPr lang="zh-CN" altLang="en-US" sz="2000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08029" y="5916322"/>
              <a:ext cx="978195" cy="959428"/>
            </a:xfrm>
            <a:prstGeom prst="rect">
              <a:avLst/>
            </a:prstGeom>
          </p:spPr>
        </p:pic>
      </p:grpSp>
      <p:sp>
        <p:nvSpPr>
          <p:cNvPr id="32" name="文本框 31"/>
          <p:cNvSpPr txBox="1"/>
          <p:nvPr/>
        </p:nvSpPr>
        <p:spPr>
          <a:xfrm>
            <a:off x="3200400" y="587012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感觉器官能告诉我们哪些信息呢？</a:t>
            </a:r>
            <a:endParaRPr lang="zh-CN" altLang="en-US" sz="3200"/>
          </a:p>
        </p:txBody>
      </p:sp>
      <p:pic>
        <p:nvPicPr>
          <p:cNvPr id="4" name="音频 3">
            <a:hlinkClick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spd="slow" advTm="67142" p14:dur="1250">
        <p14:flip dir="r"/>
      </p:transition>
    </mc:Choice>
    <mc:Fallback>
      <p:transition spd="slow" advTm="67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拓展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7465" y="1177071"/>
            <a:ext cx="1012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       视力障碍、听力障碍的人在生活中会遇到哪些困难？我们能为他们做些什么？</a:t>
            </a:r>
            <a:endParaRPr lang="zh-CN" altLang="en-US" sz="40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854601"/>
            <a:ext cx="3380509" cy="33805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311" y="2535946"/>
            <a:ext cx="3699164" cy="3699164"/>
          </a:xfrm>
          <a:prstGeom prst="rect">
            <a:avLst/>
          </a:prstGeom>
        </p:spPr>
      </p:pic>
      <p:pic>
        <p:nvPicPr>
          <p:cNvPr id="4" name="音频 3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advTm="10601" p14:dur="700">
        <p:fade/>
      </p:transition>
    </mc:Choice>
    <mc:Fallback>
      <p:transition spd="med" advTm="106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拓展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40" y="1993661"/>
            <a:ext cx="2906198" cy="290619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987865" y="471642"/>
            <a:ext cx="2906197" cy="2906197"/>
            <a:chOff x="3987865" y="471642"/>
            <a:chExt cx="2906197" cy="29061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87865" y="471642"/>
              <a:ext cx="2906197" cy="290619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465058" y="774217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/>
                <a:t>导盲犬</a:t>
              </a:r>
              <a:endParaRPr lang="zh-CN" altLang="en-US" sz="28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87865" y="3803072"/>
            <a:ext cx="3348117" cy="2389793"/>
            <a:chOff x="3987865" y="3803072"/>
            <a:chExt cx="3348117" cy="238979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87865" y="3813463"/>
              <a:ext cx="3348117" cy="2379402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5591008" y="3803072"/>
              <a:ext cx="1744974" cy="52322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/>
                <a:t>盲文书籍</a:t>
              </a:r>
              <a:endParaRPr lang="zh-CN" altLang="en-US" sz="28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89734" y="3701000"/>
            <a:ext cx="2944717" cy="2491865"/>
            <a:chOff x="8389734" y="3701000"/>
            <a:chExt cx="2944717" cy="249186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56663">
              <a:off x="8708903" y="3813462"/>
              <a:ext cx="2625548" cy="237940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30801" y="3701000"/>
              <a:ext cx="1373228" cy="1373228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8389734" y="3781188"/>
              <a:ext cx="1744974" cy="52322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/>
                <a:t>有声图书</a:t>
              </a:r>
              <a:endParaRPr lang="zh-CN" altLang="en-US" sz="28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71255" y="668381"/>
            <a:ext cx="2670284" cy="2694809"/>
            <a:chOff x="8371255" y="668381"/>
            <a:chExt cx="2670284" cy="269480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89734" y="680904"/>
              <a:ext cx="2651805" cy="2682286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8371255" y="668381"/>
              <a:ext cx="1744974" cy="52322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/>
                <a:t>盲道</a:t>
              </a:r>
              <a:endParaRPr lang="zh-CN" altLang="en-US" sz="2800"/>
            </a:p>
          </p:txBody>
        </p:sp>
      </p:grpSp>
      <p:pic>
        <p:nvPicPr>
          <p:cNvPr id="4" name="音频 3">
            <a:hlinkClick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spd="med" advTm="35417" p14:dur="700">
        <p:fade/>
      </p:transition>
    </mc:Choice>
    <mc:Fallback>
      <p:transition spd="med" advTm="354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拓展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11" y="1695384"/>
            <a:ext cx="4927889" cy="28002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971" y="1096938"/>
            <a:ext cx="3571875" cy="4762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0629" y="4734236"/>
            <a:ext cx="3822292" cy="133574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06765" y="3823854"/>
            <a:ext cx="5089236" cy="7140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73818" y="954253"/>
            <a:ext cx="646546" cy="51157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音频 4">
            <a:hlinkClick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med" advTm="42630" p14:dur="700">
        <p:fade/>
      </p:transition>
    </mc:Choice>
    <mc:Fallback>
      <p:transition spd="med" advTm="426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拓展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465" y="1954055"/>
            <a:ext cx="3699164" cy="36991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3860" y="2090737"/>
            <a:ext cx="4010025" cy="26765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042001" y="2090737"/>
            <a:ext cx="1261884" cy="52322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/>
              <a:t>助听器</a:t>
            </a:r>
            <a:endParaRPr lang="zh-CN" altLang="en-US" sz="2800"/>
          </a:p>
        </p:txBody>
      </p:sp>
      <p:pic>
        <p:nvPicPr>
          <p:cNvPr id="3" name="音频 2">
            <a:hlinkClick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med" advTm="18032" p14:dur="700">
        <p:fade/>
      </p:transition>
    </mc:Choice>
    <mc:Fallback>
      <p:transition spd="med" advTm="180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拓展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859" y="1647629"/>
            <a:ext cx="3212281" cy="213835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083764" y="1386019"/>
            <a:ext cx="2670284" cy="2694809"/>
            <a:chOff x="8371255" y="668381"/>
            <a:chExt cx="2670284" cy="269480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89734" y="680904"/>
              <a:ext cx="2651805" cy="2682286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8371255" y="668381"/>
              <a:ext cx="1744974" cy="52322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/>
                <a:t>盲道</a:t>
              </a:r>
              <a:endParaRPr lang="zh-CN" altLang="en-US" sz="2800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4018" y="4221026"/>
            <a:ext cx="2800059" cy="20222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4220" y="4221025"/>
            <a:ext cx="3558765" cy="202226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37951" y="784821"/>
            <a:ext cx="2414012" cy="3218682"/>
          </a:xfrm>
          <a:prstGeom prst="rect">
            <a:avLst/>
          </a:prstGeom>
        </p:spPr>
      </p:pic>
      <p:pic>
        <p:nvPicPr>
          <p:cNvPr id="9" name="音频 8">
            <a:hlinkClick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spd="med" advTm="13656" p14:dur="700">
        <p:fade/>
      </p:transition>
    </mc:Choice>
    <mc:Fallback>
      <p:transition spd="med" advTm="136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总结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241" y="945493"/>
            <a:ext cx="1429327" cy="142932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428402" y="256971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眼睛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1809" y="945493"/>
            <a:ext cx="1429326" cy="142932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550787" y="256971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耳朵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0376" y="945493"/>
            <a:ext cx="1429326" cy="142932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797037" y="256971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鼻子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8943" y="1094400"/>
            <a:ext cx="1429643" cy="113151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959711" y="256971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舌头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7825" y="945494"/>
            <a:ext cx="1521047" cy="142932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173965" y="256971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皮肤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" name="箭头: 下 2"/>
          <p:cNvSpPr/>
          <p:nvPr/>
        </p:nvSpPr>
        <p:spPr>
          <a:xfrm>
            <a:off x="1717964" y="3220267"/>
            <a:ext cx="332509" cy="77585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箭头: 下 20"/>
          <p:cNvSpPr/>
          <p:nvPr/>
        </p:nvSpPr>
        <p:spPr>
          <a:xfrm>
            <a:off x="3840217" y="3220267"/>
            <a:ext cx="332509" cy="77585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箭头: 下 22"/>
          <p:cNvSpPr/>
          <p:nvPr/>
        </p:nvSpPr>
        <p:spPr>
          <a:xfrm>
            <a:off x="6030891" y="3220267"/>
            <a:ext cx="332509" cy="77585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箭头: 下 23"/>
          <p:cNvSpPr/>
          <p:nvPr/>
        </p:nvSpPr>
        <p:spPr>
          <a:xfrm>
            <a:off x="8190090" y="3220267"/>
            <a:ext cx="332509" cy="77585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箭头: 下 24"/>
          <p:cNvSpPr/>
          <p:nvPr/>
        </p:nvSpPr>
        <p:spPr>
          <a:xfrm>
            <a:off x="10407819" y="3220267"/>
            <a:ext cx="332509" cy="77585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432812" y="4185010"/>
            <a:ext cx="902811" cy="52322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/>
              <a:t>视觉</a:t>
            </a:r>
            <a:endParaRPr lang="zh-CN" altLang="en-US" sz="2800"/>
          </a:p>
        </p:txBody>
      </p:sp>
      <p:sp>
        <p:nvSpPr>
          <p:cNvPr id="27" name="文本框 26"/>
          <p:cNvSpPr txBox="1"/>
          <p:nvPr/>
        </p:nvSpPr>
        <p:spPr>
          <a:xfrm>
            <a:off x="5745739" y="4185010"/>
            <a:ext cx="902811" cy="52322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/>
              <a:t>嗅觉</a:t>
            </a:r>
            <a:endParaRPr lang="zh-CN" altLang="en-US" sz="2800"/>
          </a:p>
        </p:txBody>
      </p:sp>
      <p:sp>
        <p:nvSpPr>
          <p:cNvPr id="28" name="文本框 27"/>
          <p:cNvSpPr txBox="1"/>
          <p:nvPr/>
        </p:nvSpPr>
        <p:spPr>
          <a:xfrm>
            <a:off x="3563465" y="4185010"/>
            <a:ext cx="902811" cy="52322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/>
              <a:t>听觉</a:t>
            </a:r>
            <a:endParaRPr lang="zh-CN" altLang="en-US" sz="2800"/>
          </a:p>
        </p:txBody>
      </p:sp>
      <p:sp>
        <p:nvSpPr>
          <p:cNvPr id="29" name="文本框 28"/>
          <p:cNvSpPr txBox="1"/>
          <p:nvPr/>
        </p:nvSpPr>
        <p:spPr>
          <a:xfrm>
            <a:off x="7892358" y="4185010"/>
            <a:ext cx="902811" cy="52322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/>
              <a:t>味觉</a:t>
            </a:r>
            <a:endParaRPr lang="zh-CN" altLang="en-US" sz="2800"/>
          </a:p>
        </p:txBody>
      </p:sp>
      <p:sp>
        <p:nvSpPr>
          <p:cNvPr id="30" name="文本框 29"/>
          <p:cNvSpPr txBox="1"/>
          <p:nvPr/>
        </p:nvSpPr>
        <p:spPr>
          <a:xfrm>
            <a:off x="10122667" y="4185010"/>
            <a:ext cx="902811" cy="52322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/>
              <a:t>触觉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2657491" y="5380656"/>
            <a:ext cx="74118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每个感觉器官感知的信息有限，多种感官一起使用，会得到丰富的信息，从而更加接近事实。</a:t>
            </a:r>
            <a:endParaRPr lang="zh-CN" altLang="en-US" sz="2800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0625" y="3608194"/>
            <a:ext cx="3769705" cy="3769705"/>
          </a:xfrm>
          <a:prstGeom prst="rect">
            <a:avLst/>
          </a:prstGeom>
        </p:spPr>
      </p:pic>
      <p:pic>
        <p:nvPicPr>
          <p:cNvPr id="15" name="音频 14">
            <a:hlinkClick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med" advTm="42389" p14:dur="700">
        <p:fade/>
      </p:transition>
    </mc:Choice>
    <mc:Fallback>
      <p:transition spd="med" advTm="423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/>
      <p:bldP spid="12" grpId="0"/>
      <p:bldP spid="14" grpId="0"/>
      <p:bldP spid="18" grpId="0"/>
      <p:bldP spid="20" grpId="0"/>
      <p:bldP spid="3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聚焦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54036" y="5216564"/>
            <a:ext cx="3064028" cy="959428"/>
            <a:chOff x="6308029" y="5916322"/>
            <a:chExt cx="3064028" cy="959428"/>
          </a:xfrm>
        </p:grpSpPr>
        <p:sp>
          <p:nvSpPr>
            <p:cNvPr id="14" name="文本框 13"/>
            <p:cNvSpPr txBox="1"/>
            <p:nvPr/>
          </p:nvSpPr>
          <p:spPr>
            <a:xfrm>
              <a:off x="7135547" y="6211370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/>
                <a:t>请按下暂停键思考</a:t>
              </a:r>
              <a:endParaRPr lang="zh-CN" altLang="en-US" sz="200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8029" y="5916322"/>
              <a:ext cx="978195" cy="95942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0383" y="1727828"/>
            <a:ext cx="2048013" cy="27967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27001" y="4616702"/>
            <a:ext cx="95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用眼看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610159" y="461670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用耳听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455437" y="461670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用手摸</a:t>
            </a:r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6418" y="1716872"/>
            <a:ext cx="2235200" cy="281864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9499" y="1749739"/>
            <a:ext cx="2358483" cy="2796735"/>
          </a:xfrm>
          <a:prstGeom prst="rect">
            <a:avLst/>
          </a:prstGeom>
        </p:spPr>
      </p:pic>
      <p:pic>
        <p:nvPicPr>
          <p:cNvPr id="11" name="音频 10">
            <a:hlinkClick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advTm="33444" p14:dur="1250">
        <p14:flip dir="r"/>
      </p:transition>
    </mc:Choice>
    <mc:Fallback>
      <p:transition spd="slow" advTm="334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9240" y="590346"/>
            <a:ext cx="2510625" cy="25106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74965" y="1076218"/>
            <a:ext cx="26420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课后小游戏</a:t>
            </a:r>
            <a:endParaRPr lang="zh-CN" altLang="en-US" sz="4400">
              <a:solidFill>
                <a:srgbClr val="FF0000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5589" y="2161037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游戏准备：一个不透明的箱子，要观察的物品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1019373" y="2885557"/>
            <a:ext cx="9421502" cy="2019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/>
              <a:t>游戏规则：</a:t>
            </a:r>
            <a:endParaRPr lang="en-US" altLang="zh-CN" sz="2800"/>
          </a:p>
          <a:p>
            <a:pPr>
              <a:lnSpc>
                <a:spcPct val="114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）说一说：请你用</a:t>
            </a:r>
            <a:r>
              <a:rPr lang="zh-CN" altLang="en-US" sz="2800" b="1" u="sng"/>
              <a:t>多种感官观察</a:t>
            </a:r>
            <a:r>
              <a:rPr lang="zh-CN" altLang="en-US" sz="2800"/>
              <a:t>箱子中的物体，并</a:t>
            </a:r>
            <a:r>
              <a:rPr lang="zh-CN" altLang="en-US" sz="2800" b="1"/>
              <a:t>描述它的特点</a:t>
            </a:r>
            <a:r>
              <a:rPr lang="zh-CN" altLang="en-US" sz="2800"/>
              <a:t>。</a:t>
            </a:r>
            <a:endParaRPr lang="en-US" altLang="zh-CN" sz="2800"/>
          </a:p>
          <a:p>
            <a:pPr>
              <a:lnSpc>
                <a:spcPct val="114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）猜一猜：请小伙伴根据你的描述，</a:t>
            </a:r>
            <a:r>
              <a:rPr lang="zh-CN" altLang="en-US" sz="2800" b="1" u="sng"/>
              <a:t>猜测</a:t>
            </a:r>
            <a:r>
              <a:rPr lang="zh-CN" altLang="en-US" sz="2800"/>
              <a:t>箱子中的物体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507244" y="5187296"/>
            <a:ext cx="9177512" cy="95410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</a:rPr>
              <a:t>你可以这样描述：</a:t>
            </a:r>
            <a:endParaRPr lang="en-US" altLang="zh-CN" sz="2800">
              <a:solidFill>
                <a:srgbClr val="0070C0"/>
              </a:solidFill>
            </a:endParaRPr>
          </a:p>
          <a:p>
            <a:r>
              <a:rPr lang="zh-CN" altLang="en-US" sz="2800">
                <a:solidFill>
                  <a:srgbClr val="0070C0"/>
                </a:solidFill>
              </a:rPr>
              <a:t>我用</a:t>
            </a:r>
            <a:r>
              <a:rPr lang="en-US" altLang="zh-CN" sz="2800">
                <a:solidFill>
                  <a:srgbClr val="0070C0"/>
                </a:solidFill>
              </a:rPr>
              <a:t>_________</a:t>
            </a:r>
            <a:r>
              <a:rPr lang="zh-CN" altLang="en-US" sz="2800">
                <a:solidFill>
                  <a:srgbClr val="0070C0"/>
                </a:solidFill>
              </a:rPr>
              <a:t>的方法，发现物体有</a:t>
            </a:r>
            <a:r>
              <a:rPr lang="en-US" altLang="zh-CN" sz="2800">
                <a:solidFill>
                  <a:srgbClr val="0070C0"/>
                </a:solidFill>
              </a:rPr>
              <a:t>_________</a:t>
            </a:r>
            <a:r>
              <a:rPr lang="zh-CN" altLang="en-US" sz="2800">
                <a:solidFill>
                  <a:srgbClr val="0070C0"/>
                </a:solidFill>
              </a:rPr>
              <a:t>的特点。</a:t>
            </a:r>
            <a:endParaRPr lang="zh-CN" altLang="en-US" sz="2800">
              <a:solidFill>
                <a:srgbClr val="0070C0"/>
              </a:solidFill>
            </a:endParaRPr>
          </a:p>
        </p:txBody>
      </p:sp>
      <p:pic>
        <p:nvPicPr>
          <p:cNvPr id="3" name="音频 2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med" advTm="34474" p14:dur="700">
        <p:fade/>
      </p:transition>
    </mc:Choice>
    <mc:Fallback>
      <p:transition spd="med" advTm="344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聚焦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842815" y="5071157"/>
            <a:ext cx="1826141" cy="584775"/>
          </a:xfrm>
          <a:prstGeom prst="rect">
            <a:avLst/>
          </a:prstGeom>
          <a:noFill/>
          <a:ln>
            <a:solidFill>
              <a:schemeClr val="bg2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kumimoji="1" lang="zh-CN" altLang="en-US" sz="3200">
                <a:solidFill>
                  <a:srgbClr val="FF0000"/>
                </a:solidFill>
              </a:rPr>
              <a:t>感觉器官</a:t>
            </a:r>
            <a:endParaRPr kumimoji="1" lang="zh-CN" altLang="en-US" sz="3200">
              <a:solidFill>
                <a:srgbClr val="FF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601673" y="5101935"/>
            <a:ext cx="7007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/>
              <a:t>可以帮助我们感知周围的世界是怎么样的。</a:t>
            </a:r>
            <a:endParaRPr kumimoji="1" lang="zh-CN" altLang="en-US" sz="2800"/>
          </a:p>
        </p:txBody>
      </p:sp>
      <p:sp>
        <p:nvSpPr>
          <p:cNvPr id="38" name="右箭头 37"/>
          <p:cNvSpPr/>
          <p:nvPr/>
        </p:nvSpPr>
        <p:spPr>
          <a:xfrm>
            <a:off x="2922372" y="5217350"/>
            <a:ext cx="425885" cy="292387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571" y="3140185"/>
            <a:ext cx="1342857" cy="44761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808386" y="380093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眼睛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2155" y="2302729"/>
            <a:ext cx="1360655" cy="136065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824101" y="380093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耳朵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4109" y="2369884"/>
            <a:ext cx="1360654" cy="136065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839816" y="380093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鼻子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6062" y="2359610"/>
            <a:ext cx="1719159" cy="136065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855532" y="380093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舌头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71248" y="380093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皮肤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0200" y="2404396"/>
            <a:ext cx="1360656" cy="136065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86520" y="2437245"/>
            <a:ext cx="1451198" cy="136368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28015" y="3720264"/>
            <a:ext cx="3769705" cy="376970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54711" y="5740112"/>
            <a:ext cx="1005403" cy="584775"/>
          </a:xfrm>
          <a:prstGeom prst="rect">
            <a:avLst/>
          </a:prstGeom>
          <a:noFill/>
          <a:ln>
            <a:solidFill>
              <a:schemeClr val="bg2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kumimoji="1" lang="zh-CN" altLang="en-US" sz="3200">
                <a:solidFill>
                  <a:srgbClr val="FF0000"/>
                </a:solidFill>
              </a:rPr>
              <a:t>感官</a:t>
            </a:r>
            <a:endParaRPr kumimoji="1" lang="zh-CN" altLang="en-US" sz="3200">
              <a:solidFill>
                <a:srgbClr val="FF0000"/>
              </a:solidFill>
            </a:endParaRPr>
          </a:p>
        </p:txBody>
      </p:sp>
      <p:pic>
        <p:nvPicPr>
          <p:cNvPr id="5" name="音频 4">
            <a:hlinkClick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spd="slow" advTm="1735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6" grpId="0"/>
      <p:bldP spid="37" grpId="0"/>
      <p:bldP spid="38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探索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pic>
        <p:nvPicPr>
          <p:cNvPr id="8" name="图片 7" descr="卡通人物&#10;&#10;中度可信度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7229" y="1339850"/>
            <a:ext cx="4178300" cy="4178300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896471" y="2369686"/>
            <a:ext cx="5484812" cy="172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cs typeface="+mn-ea"/>
                <a:sym typeface="+mn-lt"/>
              </a:rPr>
              <a:t>讨论：</a:t>
            </a:r>
            <a:endParaRPr lang="en-US" altLang="zh-CN" sz="3200" b="1">
              <a:solidFill>
                <a:srgbClr val="000000"/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b="1">
              <a:solidFill>
                <a:srgbClr val="000000"/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cs typeface="+mn-ea"/>
                <a:sym typeface="+mn-lt"/>
              </a:rPr>
              <a:t>感觉器官能告诉我们什么信息？</a:t>
            </a:r>
            <a:endParaRPr lang="zh-CN" altLang="en-US" sz="3200" b="1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4" name="音频 3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11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2598400" y="11760200"/>
            <a:ext cx="3429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6274" p14:dur="800">
        <p:circle/>
      </p:transition>
    </mc:Choice>
    <mc:Fallback>
      <p:transition spd="slow" advTm="6274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探索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387840" y="617233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/>
              <a:t>通过感官来发现</a:t>
            </a:r>
            <a:endParaRPr lang="zh-CN" altLang="en-US" sz="3600"/>
          </a:p>
        </p:txBody>
      </p:sp>
      <p:sp>
        <p:nvSpPr>
          <p:cNvPr id="38" name="文本框 37"/>
          <p:cNvSpPr txBox="1"/>
          <p:nvPr/>
        </p:nvSpPr>
        <p:spPr>
          <a:xfrm>
            <a:off x="7566412" y="2877215"/>
            <a:ext cx="44651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说说我们</a:t>
            </a:r>
            <a:r>
              <a:rPr lang="zh-CN" altLang="en-US" sz="3200">
                <a:solidFill>
                  <a:srgbClr val="FF0000"/>
                </a:solidFill>
              </a:rPr>
              <a:t>看到</a:t>
            </a:r>
            <a:r>
              <a:rPr lang="zh-CN" altLang="en-US" sz="3200"/>
              <a:t>的和我们</a:t>
            </a:r>
            <a:r>
              <a:rPr lang="zh-CN" altLang="en-US" sz="3200">
                <a:solidFill>
                  <a:srgbClr val="FF0000"/>
                </a:solidFill>
              </a:rPr>
              <a:t>想到</a:t>
            </a:r>
            <a:r>
              <a:rPr lang="zh-CN" altLang="en-US" sz="3200"/>
              <a:t>的，并用词汇</a:t>
            </a:r>
            <a:r>
              <a:rPr lang="zh-CN" altLang="en-US" sz="3200">
                <a:solidFill>
                  <a:srgbClr val="FF0000"/>
                </a:solidFill>
              </a:rPr>
              <a:t>记录</a:t>
            </a:r>
            <a:r>
              <a:rPr lang="zh-CN" altLang="en-US" sz="3200"/>
              <a:t>下来。</a:t>
            </a:r>
            <a:endParaRPr lang="zh-CN" altLang="en-US" sz="320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13" y="1748589"/>
            <a:ext cx="6860620" cy="4286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896" y="2121245"/>
            <a:ext cx="1774090" cy="1511939"/>
          </a:xfrm>
          <a:prstGeom prst="rect">
            <a:avLst/>
          </a:prstGeom>
        </p:spPr>
      </p:pic>
      <p:pic>
        <p:nvPicPr>
          <p:cNvPr id="5" name="音频 4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1153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探索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234225" y="94039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/>
              <a:t>探究记录单</a:t>
            </a:r>
            <a:endParaRPr lang="zh-CN" altLang="en-US" sz="2400"/>
          </a:p>
        </p:txBody>
      </p:sp>
      <p:graphicFrame>
        <p:nvGraphicFramePr>
          <p:cNvPr id="3" name="表格 4"/>
          <p:cNvGraphicFramePr>
            <a:graphicFrameLocks noGrp="1"/>
          </p:cNvGraphicFramePr>
          <p:nvPr/>
        </p:nvGraphicFramePr>
        <p:xfrm>
          <a:off x="1348509" y="1579417"/>
          <a:ext cx="9337962" cy="47844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12654"/>
                <a:gridCol w="3112654"/>
                <a:gridCol w="3112654"/>
              </a:tblGrid>
              <a:tr h="64867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/>
                        <a:t>物品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/>
                        <a:t>我看到的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/>
                        <a:t>我想到的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3394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</a:tr>
              <a:tr h="103394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</a:tr>
              <a:tr h="103394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</a:tr>
              <a:tr h="103394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941" y="3291793"/>
            <a:ext cx="1566545" cy="952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941" y="4352069"/>
            <a:ext cx="1566545" cy="9455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3044" y="5373356"/>
            <a:ext cx="1581150" cy="9544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3044" y="2264244"/>
            <a:ext cx="1566545" cy="949421"/>
          </a:xfrm>
          <a:prstGeom prst="rect">
            <a:avLst/>
          </a:prstGeom>
        </p:spPr>
      </p:pic>
      <p:pic>
        <p:nvPicPr>
          <p:cNvPr id="4" name="音频 3">
            <a:hlinkClick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66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探索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387840" y="617233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/>
              <a:t>通过感官来发现</a:t>
            </a:r>
            <a:endParaRPr lang="zh-CN" altLang="en-US" sz="3600"/>
          </a:p>
        </p:txBody>
      </p:sp>
      <p:sp>
        <p:nvSpPr>
          <p:cNvPr id="38" name="文本框 37"/>
          <p:cNvSpPr txBox="1"/>
          <p:nvPr/>
        </p:nvSpPr>
        <p:spPr>
          <a:xfrm>
            <a:off x="7566412" y="2877215"/>
            <a:ext cx="44651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说说我们</a:t>
            </a:r>
            <a:r>
              <a:rPr lang="zh-CN" altLang="en-US" sz="3200">
                <a:solidFill>
                  <a:srgbClr val="FF0000"/>
                </a:solidFill>
              </a:rPr>
              <a:t>看到</a:t>
            </a:r>
            <a:r>
              <a:rPr lang="zh-CN" altLang="en-US" sz="3200"/>
              <a:t>的和我们</a:t>
            </a:r>
            <a:r>
              <a:rPr lang="zh-CN" altLang="en-US" sz="3200">
                <a:solidFill>
                  <a:srgbClr val="FF0000"/>
                </a:solidFill>
              </a:rPr>
              <a:t>想到</a:t>
            </a:r>
            <a:r>
              <a:rPr lang="zh-CN" altLang="en-US" sz="3200"/>
              <a:t>的，并用词汇</a:t>
            </a:r>
            <a:r>
              <a:rPr lang="zh-CN" altLang="en-US" sz="3200">
                <a:solidFill>
                  <a:srgbClr val="FF0000"/>
                </a:solidFill>
              </a:rPr>
              <a:t>记录</a:t>
            </a:r>
            <a:r>
              <a:rPr lang="zh-CN" altLang="en-US" sz="3200"/>
              <a:t>下来。</a:t>
            </a:r>
            <a:endParaRPr lang="zh-CN" altLang="en-US" sz="320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13" y="1748589"/>
            <a:ext cx="6860620" cy="4286872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7620788" y="5555747"/>
            <a:ext cx="4089950" cy="959428"/>
            <a:chOff x="6308029" y="5916322"/>
            <a:chExt cx="4089950" cy="959428"/>
          </a:xfrm>
        </p:grpSpPr>
        <p:sp>
          <p:nvSpPr>
            <p:cNvPr id="50" name="文本框 49"/>
            <p:cNvSpPr txBox="1"/>
            <p:nvPr/>
          </p:nvSpPr>
          <p:spPr>
            <a:xfrm>
              <a:off x="7135547" y="6211370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/>
                <a:t>按下暂停键，开始活动吧</a:t>
              </a:r>
              <a:r>
                <a:rPr lang="en-US" altLang="zh-CN" sz="2000"/>
                <a:t>…</a:t>
              </a:r>
              <a:endParaRPr lang="zh-CN" altLang="en-US" sz="2000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8029" y="5916322"/>
              <a:ext cx="978195" cy="959428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4896" y="2121245"/>
            <a:ext cx="1774090" cy="1511939"/>
          </a:xfrm>
          <a:prstGeom prst="rect">
            <a:avLst/>
          </a:prstGeom>
        </p:spPr>
      </p:pic>
      <p:pic>
        <p:nvPicPr>
          <p:cNvPr id="4" name="音频 3">
            <a:hlinkClick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advTm="16160" p14:dur="1200">
        <p14:prism/>
      </p:transition>
    </mc:Choice>
    <mc:Fallback>
      <p:transition spd="slow" advTm="161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探索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640924" y="3779547"/>
            <a:ext cx="787685" cy="7876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163426" y="393913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我想到的</a:t>
            </a:r>
            <a:endParaRPr lang="zh-CN" altLang="en-US" sz="28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9752" y="940391"/>
            <a:ext cx="3457645" cy="24886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4" name="组合 23"/>
          <p:cNvGrpSpPr/>
          <p:nvPr/>
        </p:nvGrpSpPr>
        <p:grpSpPr>
          <a:xfrm>
            <a:off x="779678" y="2558205"/>
            <a:ext cx="1631001" cy="548912"/>
            <a:chOff x="6711116" y="2710742"/>
            <a:chExt cx="1631001" cy="548912"/>
          </a:xfrm>
        </p:grpSpPr>
        <p:sp>
          <p:nvSpPr>
            <p:cNvPr id="25" name="文本框 24"/>
            <p:cNvSpPr txBox="1"/>
            <p:nvPr/>
          </p:nvSpPr>
          <p:spPr>
            <a:xfrm>
              <a:off x="6711116" y="2754366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/>
                <a:t>用眼看</a:t>
              </a:r>
              <a:endParaRPr lang="zh-CN" altLang="en-US" sz="2400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3205" y="2710742"/>
              <a:ext cx="548912" cy="548912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779678" y="3248870"/>
            <a:ext cx="1668882" cy="624674"/>
            <a:chOff x="6711116" y="3401407"/>
            <a:chExt cx="1668882" cy="624674"/>
          </a:xfrm>
        </p:grpSpPr>
        <p:sp>
          <p:nvSpPr>
            <p:cNvPr id="28" name="文本框 27"/>
            <p:cNvSpPr txBox="1"/>
            <p:nvPr/>
          </p:nvSpPr>
          <p:spPr>
            <a:xfrm>
              <a:off x="6711116" y="3498563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/>
                <a:t>用耳听</a:t>
              </a:r>
              <a:endParaRPr lang="zh-CN" altLang="en-US" sz="2400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55324" y="3401407"/>
              <a:ext cx="624674" cy="624674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779678" y="4015297"/>
            <a:ext cx="1634642" cy="556193"/>
            <a:chOff x="6711116" y="4167834"/>
            <a:chExt cx="1634642" cy="556193"/>
          </a:xfrm>
        </p:grpSpPr>
        <p:sp>
          <p:nvSpPr>
            <p:cNvPr id="31" name="文本框 30"/>
            <p:cNvSpPr txBox="1"/>
            <p:nvPr/>
          </p:nvSpPr>
          <p:spPr>
            <a:xfrm>
              <a:off x="6711116" y="4215099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/>
                <a:t>用鼻闻</a:t>
              </a:r>
              <a:endParaRPr lang="zh-CN" altLang="en-US" sz="2400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89565" y="4167834"/>
              <a:ext cx="556193" cy="556193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779678" y="4727478"/>
            <a:ext cx="1702882" cy="520440"/>
            <a:chOff x="6711116" y="4880015"/>
            <a:chExt cx="1702882" cy="520440"/>
          </a:xfrm>
        </p:grpSpPr>
        <p:sp>
          <p:nvSpPr>
            <p:cNvPr id="34" name="文本框 33"/>
            <p:cNvSpPr txBox="1"/>
            <p:nvPr/>
          </p:nvSpPr>
          <p:spPr>
            <a:xfrm>
              <a:off x="6711116" y="4909403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/>
                <a:t>用舌尝</a:t>
              </a:r>
              <a:endParaRPr lang="zh-CN" altLang="en-US" sz="2400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21325" y="4880015"/>
              <a:ext cx="692673" cy="520440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779678" y="5403905"/>
            <a:ext cx="1675157" cy="600013"/>
            <a:chOff x="6711116" y="5556442"/>
            <a:chExt cx="1675157" cy="600013"/>
          </a:xfrm>
        </p:grpSpPr>
        <p:sp>
          <p:nvSpPr>
            <p:cNvPr id="37" name="文本框 36"/>
            <p:cNvSpPr txBox="1"/>
            <p:nvPr/>
          </p:nvSpPr>
          <p:spPr>
            <a:xfrm>
              <a:off x="6711116" y="5625616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/>
                <a:t>用皮肤</a:t>
              </a:r>
              <a:endParaRPr lang="zh-CN" altLang="en-US" sz="2400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49050" y="5556442"/>
              <a:ext cx="637223" cy="600013"/>
            </a:xfrm>
            <a:prstGeom prst="rect">
              <a:avLst/>
            </a:prstGeom>
          </p:spPr>
        </p:pic>
      </p:grpSp>
      <p:sp>
        <p:nvSpPr>
          <p:cNvPr id="39" name="左大括号 38"/>
          <p:cNvSpPr/>
          <p:nvPr/>
        </p:nvSpPr>
        <p:spPr bwMode="auto">
          <a:xfrm flipH="1">
            <a:off x="2571621" y="2834019"/>
            <a:ext cx="424969" cy="2869892"/>
          </a:xfrm>
          <a:prstGeom prst="leftBrace">
            <a:avLst>
              <a:gd name="adj1" fmla="val 61600"/>
              <a:gd name="adj2" fmla="val 48882"/>
            </a:avLst>
          </a:prstGeom>
          <a:noFill/>
          <a:ln w="6350" cmpd="sng">
            <a:solidFill>
              <a:schemeClr val="tx1"/>
            </a:solidFill>
            <a:round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028436" y="3849580"/>
            <a:ext cx="1521663" cy="7140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/>
              <a:t>事实</a:t>
            </a:r>
            <a:endParaRPr lang="zh-CN" altLang="en-US" sz="3200" b="1"/>
          </a:p>
        </p:txBody>
      </p:sp>
      <p:sp>
        <p:nvSpPr>
          <p:cNvPr id="41" name="矩形 40"/>
          <p:cNvSpPr/>
          <p:nvPr/>
        </p:nvSpPr>
        <p:spPr>
          <a:xfrm>
            <a:off x="10220439" y="3843711"/>
            <a:ext cx="1521663" cy="7140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/>
              <a:t>想象</a:t>
            </a:r>
            <a:endParaRPr lang="zh-CN" altLang="en-US" sz="3200" b="1"/>
          </a:p>
        </p:txBody>
      </p:sp>
      <p:cxnSp>
        <p:nvCxnSpPr>
          <p:cNvPr id="43" name="直接连接符 42"/>
          <p:cNvCxnSpPr/>
          <p:nvPr/>
        </p:nvCxnSpPr>
        <p:spPr bwMode="auto">
          <a:xfrm flipH="1">
            <a:off x="6158053" y="5702832"/>
            <a:ext cx="0" cy="0"/>
          </a:xfrm>
          <a:prstGeom prst="line">
            <a:avLst/>
          </a:prstGeom>
          <a:noFill/>
          <a:ln w="25400" cmpd="sng">
            <a:solidFill>
              <a:srgbClr val="C00000"/>
            </a:solidFill>
            <a:round/>
          </a:ln>
        </p:spPr>
      </p:cxnSp>
      <p:sp>
        <p:nvSpPr>
          <p:cNvPr id="46" name="箭头: 右 45"/>
          <p:cNvSpPr/>
          <p:nvPr/>
        </p:nvSpPr>
        <p:spPr>
          <a:xfrm>
            <a:off x="3187975" y="4173390"/>
            <a:ext cx="691298" cy="117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箭头: 右 46"/>
          <p:cNvSpPr/>
          <p:nvPr/>
        </p:nvSpPr>
        <p:spPr>
          <a:xfrm>
            <a:off x="9428609" y="4137827"/>
            <a:ext cx="679084" cy="1258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96417" y="3627658"/>
            <a:ext cx="3769705" cy="3769705"/>
          </a:xfrm>
          <a:prstGeom prst="rect">
            <a:avLst/>
          </a:prstGeom>
        </p:spPr>
      </p:pic>
      <p:pic>
        <p:nvPicPr>
          <p:cNvPr id="3" name="音频 2">
            <a:hlinkClick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98274" y="381774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感知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  <mc:AlternateContent>
    <mc:Choice xmlns:p14="http://schemas.microsoft.com/office/powerpoint/2010/main" Requires="p14">
      <p:transition spd="slow" advTm="18629" p14:dur="1500">
        <p:split orient="vert"/>
      </p:transition>
    </mc:Choice>
    <mc:Fallback>
      <p:transition spd="slow" advTm="1862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/>
      <p:bldP spid="39" grpId="0"/>
      <p:bldP spid="40" grpId="0"/>
      <p:bldP spid="41" grpId="0"/>
      <p:bldP spid="46" grpId="0"/>
      <p:bldP spid="47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321752"/>
            <a:ext cx="3200400" cy="714075"/>
            <a:chOff x="0" y="321752"/>
            <a:chExt cx="3200400" cy="714075"/>
          </a:xfrm>
        </p:grpSpPr>
        <p:sp>
          <p:nvSpPr>
            <p:cNvPr id="6" name="箭头: 五边形 5"/>
            <p:cNvSpPr/>
            <p:nvPr/>
          </p:nvSpPr>
          <p:spPr>
            <a:xfrm>
              <a:off x="0" y="321752"/>
              <a:ext cx="3200400" cy="714075"/>
            </a:xfrm>
            <a:prstGeom prst="homePlate">
              <a:avLst>
                <a:gd name="adj" fmla="val 25000"/>
              </a:avLst>
            </a:prstGeom>
            <a:solidFill>
              <a:srgbClr val="E3C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87465" y="417179"/>
              <a:ext cx="13644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2800" b="1">
                  <a:cs typeface="+mn-ea"/>
                  <a:sym typeface="+mn-lt"/>
                </a:rPr>
                <a:t>探索</a:t>
              </a:r>
              <a:endParaRPr lang="zh-CN" altLang="en-US" sz="2800" b="1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234225" y="94039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/>
              <a:t>探究记录单</a:t>
            </a:r>
            <a:endParaRPr lang="zh-CN" altLang="en-US" sz="2400"/>
          </a:p>
        </p:txBody>
      </p:sp>
      <p:graphicFrame>
        <p:nvGraphicFramePr>
          <p:cNvPr id="3" name="表格 4"/>
          <p:cNvGraphicFramePr>
            <a:graphicFrameLocks noGrp="1"/>
          </p:cNvGraphicFramePr>
          <p:nvPr/>
        </p:nvGraphicFramePr>
        <p:xfrm>
          <a:off x="1348509" y="1579417"/>
          <a:ext cx="9337962" cy="47844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12654"/>
                <a:gridCol w="3112654"/>
                <a:gridCol w="3112654"/>
              </a:tblGrid>
              <a:tr h="64867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/>
                        <a:t>物品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/>
                        <a:t>我看到的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/>
                        <a:t>我想到的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3394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</a:rPr>
                        <a:t>灰色的、很大、形状不规则</a:t>
                      </a:r>
                      <a:r>
                        <a:rPr lang="en-US" altLang="zh-CN" sz="18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</a:rPr>
                        <a:t>……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</a:rPr>
                        <a:t>很重、粗糙、没气味</a:t>
                      </a:r>
                      <a:endParaRPr lang="zh-CN" altLang="en-US" sz="18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</a:endParaRPr>
                    </a:p>
                    <a:p>
                      <a:pPr algn="ctr"/>
                      <a:endParaRPr lang="zh-CN" altLang="en-US"/>
                    </a:p>
                  </a:txBody>
                  <a:tcPr anchor="ctr"/>
                </a:tc>
              </a:tr>
              <a:tr h="103394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无色、透明、有热气</a:t>
                      </a:r>
                      <a:r>
                        <a:rPr lang="en-US" altLang="zh-CN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…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热、没气味、没味道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103394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 noProof="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白色、有黑色的馅料、椭圆形的</a:t>
                      </a:r>
                      <a:endParaRPr lang="zh-CN" altLang="en-US" sz="1800" kern="1200" noProof="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甜的、热的、软的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103394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黑色的、长方体的形状、很大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>
                          <a:solidFill>
                            <a:srgbClr val="0070C0"/>
                          </a:solidFill>
                          <a:latin typeface="默陌缱绻体" panose="02000603000000000000" pitchFamily="2" charset="-122"/>
                          <a:ea typeface="默陌缱绻体" panose="02000603000000000000" pitchFamily="2" charset="-122"/>
                          <a:cs typeface="+mn-cs"/>
                        </a:rPr>
                        <a:t>有声音、很重、光滑的</a:t>
                      </a:r>
                      <a:endParaRPr lang="zh-CN" altLang="en-US" sz="1800" kern="1200">
                        <a:solidFill>
                          <a:srgbClr val="0070C0"/>
                        </a:solidFill>
                        <a:latin typeface="默陌缱绻体" panose="02000603000000000000" pitchFamily="2" charset="-122"/>
                        <a:ea typeface="默陌缱绻体" panose="02000603000000000000" pitchFamily="2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941" y="3291793"/>
            <a:ext cx="1566545" cy="952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941" y="4352069"/>
            <a:ext cx="1566545" cy="9455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3044" y="5373356"/>
            <a:ext cx="1581150" cy="9544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3044" y="2264244"/>
            <a:ext cx="1566545" cy="94942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119327" y="1587307"/>
            <a:ext cx="525909" cy="5259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2014" y="1668794"/>
            <a:ext cx="444422" cy="4444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59564" y="1402064"/>
            <a:ext cx="3288145" cy="51003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90261" y="1402064"/>
            <a:ext cx="3288145" cy="51003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音频 8">
            <a:hlinkClick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 advTm="2325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  <p:bldP spid="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TIMING" val="|17.5|3.3"/>
</p:tagLst>
</file>

<file path=ppt/tags/tag10.xml><?xml version="1.0" encoding="utf-8"?>
<p:tagLst xmlns:p="http://schemas.openxmlformats.org/presentationml/2006/main">
  <p:tag name="TIMING" val="|18.6|1.1|8.2"/>
</p:tagLst>
</file>

<file path=ppt/tags/tag11.xml><?xml version="1.0" encoding="utf-8"?>
<p:tagLst xmlns:p="http://schemas.openxmlformats.org/presentationml/2006/main">
  <p:tag name="TIMING" val="|14.1"/>
</p:tagLst>
</file>

<file path=ppt/tags/tag12.xml><?xml version="1.0" encoding="utf-8"?>
<p:tagLst xmlns:p="http://schemas.openxmlformats.org/presentationml/2006/main">
  <p:tag name="TIMING" val="|9.1"/>
</p:tagLst>
</file>

<file path=ppt/tags/tag13.xml><?xml version="1.0" encoding="utf-8"?>
<p:tagLst xmlns:p="http://schemas.openxmlformats.org/presentationml/2006/main">
  <p:tag name="TIMING" val="|7.4|4.3|4|3.4|4.1|3.5|2"/>
</p:tagLst>
</file>

<file path=ppt/tags/tag14.xml><?xml version="1.0" encoding="utf-8"?>
<p:tagLst xmlns:p="http://schemas.openxmlformats.org/presentationml/2006/main">
  <p:tag name="TIMING" val="|9.5|2.3|3.5|1.4"/>
</p:tagLst>
</file>

<file path=ppt/tags/tag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TIMING" val="|5.1|5.7|2.7"/>
</p:tagLst>
</file>

<file path=ppt/tags/tag3.xml><?xml version="1.0" encoding="utf-8"?>
<p:tagLst xmlns:p="http://schemas.openxmlformats.org/presentationml/2006/main">
  <p:tag name="TIMING" val="|10.8"/>
</p:tagLst>
</file>

<file path=ppt/tags/tag4.xml><?xml version="1.0" encoding="utf-8"?>
<p:tagLst xmlns:p="http://schemas.openxmlformats.org/presentationml/2006/main">
  <p:tag name="TIMING" val="|0.9|9.4"/>
</p:tagLst>
</file>

<file path=ppt/tags/tag5.xml><?xml version="1.0" encoding="utf-8"?>
<p:tagLst xmlns:p="http://schemas.openxmlformats.org/presentationml/2006/main">
  <p:tag name="TIMING" val="|13.8|1.9|0.3"/>
</p:tagLst>
</file>

<file path=ppt/tags/tag6.xml><?xml version="1.0" encoding="utf-8"?>
<p:tagLst xmlns:p="http://schemas.openxmlformats.org/presentationml/2006/main">
  <p:tag name="TIMING" val="|1.1"/>
</p:tagLst>
</file>

<file path=ppt/tags/tag7.xml><?xml version="1.0" encoding="utf-8"?>
<p:tagLst xmlns:p="http://schemas.openxmlformats.org/presentationml/2006/main">
  <p:tag name="TIMING" val="|28.6|3.4|7.9"/>
</p:tagLst>
</file>

<file path=ppt/tags/tag8.xml><?xml version="1.0" encoding="utf-8"?>
<p:tagLst xmlns:p="http://schemas.openxmlformats.org/presentationml/2006/main">
  <p:tag name="TIMING" val="|11.2|6.3|0.8|6.8|6.8|4.9|6.7"/>
</p:tagLst>
</file>

<file path=ppt/tags/tag9.xml><?xml version="1.0" encoding="utf-8"?>
<p:tagLst xmlns:p="http://schemas.openxmlformats.org/presentationml/2006/main">
  <p:tag name="TIMING" val="|13.8|6.1|8.9|2.4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Default Design 1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FFFFF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1ebuwy5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>
        <a:noFill/>
        <a:ln w="25400" cmpd="sng">
          <a:solidFill>
            <a:srgbClr val="C00000"/>
          </a:solidFill>
          <a:round/>
        </a:ln>
      </a:spPr>
      <a:bodyPr/>
      <a:lstStyle/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6666"/>
        </a:dk2>
        <a:lt2>
          <a:srgbClr val="808080"/>
        </a:lt2>
        <a:accent1>
          <a:srgbClr val="F8A230"/>
        </a:accent1>
        <a:accent2>
          <a:srgbClr val="5CACE2"/>
        </a:accent2>
        <a:accent3>
          <a:srgbClr val="FFFFFF"/>
        </a:accent3>
        <a:accent4>
          <a:srgbClr val="000000"/>
        </a:accent4>
        <a:accent5>
          <a:srgbClr val="FBCEAD"/>
        </a:accent5>
        <a:accent6>
          <a:srgbClr val="539BCD"/>
        </a:accent6>
        <a:hlink>
          <a:srgbClr val="E569A7"/>
        </a:hlink>
        <a:folHlink>
          <a:srgbClr val="95D8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8EEA3A"/>
        </a:accent1>
        <a:accent2>
          <a:srgbClr val="F97B90"/>
        </a:accent2>
        <a:accent3>
          <a:srgbClr val="FFFFFF"/>
        </a:accent3>
        <a:accent4>
          <a:srgbClr val="000000"/>
        </a:accent4>
        <a:accent5>
          <a:srgbClr val="C6F3AE"/>
        </a:accent5>
        <a:accent6>
          <a:srgbClr val="E26F82"/>
        </a:accent6>
        <a:hlink>
          <a:srgbClr val="5DC2F5"/>
        </a:hlink>
        <a:folHlink>
          <a:srgbClr val="FFA4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自定义 128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7661C7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1ebuwy5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101</Paragraphs>
  <Slides>20</Slides>
  <Notes>7</Notes>
  <TotalTime>0</TotalTime>
  <HiddenSlides>0</HiddenSlides>
  <MMClips>21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4">
      <vt:lpstr>Arial</vt:lpstr>
      <vt:lpstr>微软雅黑</vt:lpstr>
      <vt:lpstr>隶书</vt:lpstr>
      <vt:lpstr>黑体</vt:lpstr>
      <vt:lpstr>楷体</vt:lpstr>
      <vt:lpstr>Calibri</vt:lpstr>
      <vt:lpstr>宋体</vt:lpstr>
      <vt:lpstr>Wingdings</vt:lpstr>
      <vt:lpstr>等线 Light</vt:lpstr>
      <vt:lpstr>等线</vt:lpstr>
      <vt:lpstr>默陌缱绻体</vt:lpstr>
      <vt:lpstr>方正少儿简体</vt:lpstr>
      <vt:lpstr>汉仪铸字木头人W</vt:lpstr>
      <vt:lpstr>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2022-02-20T13:41:34.290</cp:lastPrinted>
  <dcterms:created xsi:type="dcterms:W3CDTF">2022-02-20T13:41:34Z</dcterms:created>
  <dcterms:modified xsi:type="dcterms:W3CDTF">2022-02-20T05:41:38Z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