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7" r:id="rId3"/>
    <p:sldId id="345" r:id="rId4"/>
    <p:sldId id="352" r:id="rId5"/>
    <p:sldId id="354" r:id="rId6"/>
    <p:sldId id="353" r:id="rId7"/>
    <p:sldId id="357" r:id="rId8"/>
    <p:sldId id="360" r:id="rId9"/>
    <p:sldId id="361" r:id="rId10"/>
    <p:sldId id="297" r:id="rId11"/>
    <p:sldId id="358" r:id="rId12"/>
    <p:sldId id="263" r:id="rId13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64" d="100"/>
          <a:sy n="164" d="100"/>
        </p:scale>
        <p:origin x="96" y="14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A0582-129A-4F65-A329-73F8654577F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F9930-079D-4C83-B9BC-A1C5DD66172A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5D4FB-E543-44E9-9240-BF368CDFB26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5D4FB-E543-44E9-9240-BF368CDFB26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5D4FB-E543-44E9-9240-BF368CDFB26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5D4FB-E543-44E9-9240-BF368CDFB26F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24C79-0270-4A4B-94FF-DADAB81EE6E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0259E-0A2B-41B0-B39E-2F7D9FD21997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Relationship Id="rId3" Type="http://schemas.openxmlformats.org/officeDocument/2006/relationships/image" Target="../media/image19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Relationship Id="rId3" Type="http://schemas.openxmlformats.org/officeDocument/2006/relationships/image" Target="../media/image2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hyperlink" Target="https://image.baidu.com/search/detail?ct=503316480&amp;z=&amp;tn=baiduimagedetail&amp;ipn=d&amp;word=%E8%9C%97%E7%89%9B%E5%8D%A1%E9%80%9A%E5%9B%BE%E7%89%87&amp;step_word=&amp;ie=utf-8&amp;in=&amp;cl=2&amp;lm=-1&amp;st=-1&amp;hd=&amp;latest=&amp;copyright=&amp;cs=3385786807,3415048941&amp;os=2331478513,1596680254&amp;simid=4278386600,665749466&amp;pn=2&amp;rn=1&amp;di=5610&amp;ln=970&amp;fr=&amp;fmq=1577095839646_R&amp;ic=&amp;s=undefined&amp;se=&amp;sme=&amp;tab=0&amp;width=&amp;height=&amp;face=undefined&amp;is=0,0&amp;istype=2&amp;ist=&amp;jit=&amp;bdtype=0&amp;spn=0&amp;pi=0&amp;gsm=0&amp;objurl=http://www.jshddq.net/UploadFiles/img_0_1919326320_3728667730_26.jpg&amp;rpstart=0&amp;rpnum=0&amp;adpicid=0&amp;force=undefined" TargetMode="External" /><Relationship Id="rId4" Type="http://schemas.openxmlformats.org/officeDocument/2006/relationships/image" Target="../media/image2.png" /><Relationship Id="rId5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image" Target="../media/image12.png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6.jpeg" /><Relationship Id="rId4" Type="http://schemas.openxmlformats.org/officeDocument/2006/relationships/hyperlink" Target="https://image.baidu.com/search/detail?ct=503316480&amp;z=0&amp;tn=baiduimagedetail&amp;ipn=d&amp;word=%E9%9D%92%E8%8F%9C&amp;step_word=&amp;ie=utf-8&amp;in=&amp;cl=2&amp;lm=-1&amp;st=-1&amp;hd=0&amp;latest=0&amp;copyright=0&amp;cs=3868191496,2658857980&amp;os=3352215594,1049337411&amp;simid=4138008441,906737508&amp;pn=1&amp;rn=1&amp;di=27940&amp;ln=1961&amp;fr=&amp;fmq=1577097793917_R&amp;ic=0&amp;s=undefined&amp;se=&amp;sme=&amp;tab=0&amp;width=&amp;height=&amp;face=undefined&amp;is=0,0&amp;istype=2&amp;ist=&amp;jit=&amp;bdtype=0&amp;spn=0&amp;pi=0&amp;gsm=0&amp;objurl=http://img010.hc360.cn/g6/M06/EA/91/wKhQr1O_ku-EdbtUAAAAAPI1fEM284.jpg&amp;rpstart=0&amp;rpnum=0&amp;adpicid=0&amp;force=undefined" TargetMode="External" /><Relationship Id="rId5" Type="http://schemas.openxmlformats.org/officeDocument/2006/relationships/image" Target="../media/image7.pn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Relationship Id="rId8" Type="http://schemas.openxmlformats.org/officeDocument/2006/relationships/image" Target="../media/image10.jpeg" /><Relationship Id="rId9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Relationship Id="rId3" Type="http://schemas.openxmlformats.org/officeDocument/2006/relationships/hyperlink" Target="https://image.baidu.com/search/detail?ct=503316480&amp;z=0&amp;tn=baiduimagedetail&amp;ipn=d&amp;word=%E5%AE%89%E9%9D%99&amp;step_word=&amp;ie=utf-8&amp;in=&amp;cl=2&amp;lm=-1&amp;st=-1&amp;hd=0&amp;latest=0&amp;copyright=0&amp;cs=3903727590,18454274&amp;os=143971743,1573025069&amp;simid=0,0&amp;pn=3&amp;rn=1&amp;di=180620&amp;ln=1998&amp;fr=&amp;fmq=1577098139428_R&amp;ic=0&amp;s=undefined&amp;se=&amp;sme=&amp;tab=0&amp;width=&amp;height=&amp;face=undefined&amp;is=0,0&amp;istype=2&amp;ist=&amp;jit=&amp;bdtype=0&amp;spn=0&amp;pi=0&amp;gsm=0&amp;objurl=http://bpic.588ku.com/element_origin_min_pic/17/03/24/3319e0d5b56ae0e0123c84464d78199b.jpg&amp;rpstart=0&amp;rpnum=0&amp;adpicid=0&amp;force=undefined" TargetMode="External" /><Relationship Id="rId4" Type="http://schemas.openxmlformats.org/officeDocument/2006/relationships/hyperlink" Target="https://image.baidu.com/search/detail?ct=503316480&amp;z=0&amp;tn=baiduimagedetail&amp;ipn=d&amp;word=%E5%AE%89%E9%9D%99&amp;step_word=&amp;ie=utf-8&amp;in=&amp;cl=2&amp;lm=-1&amp;st=-1&amp;hd=0&amp;latest=0&amp;copyright=0&amp;cs=3176069907,3943849122&amp;os=1316392331,2653491259&amp;simid=4251549936,715280114&amp;pn=4&amp;rn=1&amp;di=66880&amp;ln=1998&amp;fr=&amp;fmq=1577098139428_R&amp;ic=0&amp;s=undefined&amp;se=&amp;sme=&amp;tab=0&amp;width=&amp;height=&amp;face=undefined&amp;is=0,0&amp;istype=2&amp;ist=&amp;jit=&amp;bdtype=0&amp;spn=0&amp;pi=0&amp;gsm=0&amp;objurl=http://img.jk51.com/img_jk51/330766428.jpeg&amp;rpstart=0&amp;rpnum=0&amp;adpicid=0&amp;force=undefined" TargetMode="External" /><Relationship Id="rId5" Type="http://schemas.openxmlformats.org/officeDocument/2006/relationships/image" Target="../media/image14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hyperlink" Target="https://image.baidu.com/search/detail?ct=503316480&amp;z=0&amp;tn=baiduimagedetail&amp;ipn=d&amp;word=%E5%AE%89%E9%9D%99&amp;step_word=&amp;ie=utf-8&amp;in=&amp;cl=2&amp;lm=-1&amp;st=-1&amp;hd=0&amp;latest=0&amp;copyright=0&amp;cs=3903727590,18454274&amp;os=143971743,1573025069&amp;simid=0,0&amp;pn=3&amp;rn=1&amp;di=180620&amp;ln=1998&amp;fr=&amp;fmq=1577098139428_R&amp;ic=0&amp;s=undefined&amp;se=&amp;sme=&amp;tab=0&amp;width=&amp;height=&amp;face=undefined&amp;is=0,0&amp;istype=2&amp;ist=&amp;jit=&amp;bdtype=0&amp;spn=0&amp;pi=0&amp;gsm=0&amp;objurl=http://bpic.588ku.com/element_origin_min_pic/17/03/24/3319e0d5b56ae0e0123c84464d78199b.jpg&amp;rpstart=0&amp;rpnum=0&amp;adpicid=0&amp;force=undefined" TargetMode="External" /><Relationship Id="rId3" Type="http://schemas.openxmlformats.org/officeDocument/2006/relationships/hyperlink" Target="https://image.baidu.com/search/detail?ct=503316480&amp;z=0&amp;tn=baiduimagedetail&amp;ipn=d&amp;word=%E5%AE%89%E9%9D%99&amp;step_word=&amp;ie=utf-8&amp;in=&amp;cl=2&amp;lm=-1&amp;st=-1&amp;hd=0&amp;latest=0&amp;copyright=0&amp;cs=3176069907,3943849122&amp;os=1316392331,2653491259&amp;simid=4251549936,715280114&amp;pn=4&amp;rn=1&amp;di=66880&amp;ln=1998&amp;fr=&amp;fmq=1577098139428_R&amp;ic=0&amp;s=undefined&amp;se=&amp;sme=&amp;tab=0&amp;width=&amp;height=&amp;face=undefined&amp;is=0,0&amp;istype=2&amp;ist=&amp;jit=&amp;bdtype=0&amp;spn=0&amp;pi=0&amp;gsm=0&amp;objurl=http://img.jk51.com/img_jk51/330766428.jpeg&amp;rpstart=0&amp;rpnum=0&amp;adpicid=0&amp;force=undefined" TargetMode="External" /><Relationship Id="rId4" Type="http://schemas.openxmlformats.org/officeDocument/2006/relationships/image" Target="../media/image15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16.jpeg" /><Relationship Id="rId4" Type="http://schemas.openxmlformats.org/officeDocument/2006/relationships/image" Target="../media/image17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-305292" y="-205317"/>
            <a:ext cx="10925387" cy="7829127"/>
            <a:chOff x="-801" y="-591"/>
            <a:chExt cx="12904" cy="9247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-801" y="462"/>
              <a:ext cx="1116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-465" y="1217"/>
              <a:ext cx="1119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 flipV="1">
              <a:off x="-523" y="2004"/>
              <a:ext cx="11669" cy="6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-523" y="2777"/>
              <a:ext cx="122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-437" y="3522"/>
              <a:ext cx="12540" cy="1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-440" y="4227"/>
              <a:ext cx="11555" cy="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-593" y="4974"/>
              <a:ext cx="11824" cy="1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-801" y="5693"/>
              <a:ext cx="11372" cy="5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-528" y="6558"/>
              <a:ext cx="1106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-609" y="7346"/>
              <a:ext cx="10053" cy="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365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612" y="-591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2104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789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49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431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06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834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663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451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8201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897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977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-97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0580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145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任意多边形 6"/>
          <p:cNvSpPr/>
          <p:nvPr/>
        </p:nvSpPr>
        <p:spPr>
          <a:xfrm>
            <a:off x="5638505" y="-376767"/>
            <a:ext cx="10823787" cy="7592815"/>
          </a:xfrm>
          <a:custGeom>
            <a:gdLst>
              <a:gd name="connisteX0" fmla="*/ 556824 w 8117911"/>
              <a:gd name="connsiteY0" fmla="*/ 106179 h 7299525"/>
              <a:gd name="connisteX1" fmla="*/ 3090474 w 8117911"/>
              <a:gd name="connsiteY1" fmla="*/ 2963044 h 7299525"/>
              <a:gd name="connisteX2" fmla="*/ 1699824 w 8117911"/>
              <a:gd name="connsiteY2" fmla="*/ 6601594 h 7299525"/>
              <a:gd name="connisteX3" fmla="*/ 7338624 w 8117911"/>
              <a:gd name="connsiteY3" fmla="*/ 6563494 h 7299525"/>
              <a:gd name="connisteX4" fmla="*/ 7071924 w 8117911"/>
              <a:gd name="connsiteY4" fmla="*/ 734829 h 7299525"/>
              <a:gd name="connisteX5" fmla="*/ 575874 w 8117911"/>
              <a:gd name="connsiteY5" fmla="*/ 144279 h 7299525"/>
              <a:gd name="connisteX6" fmla="*/ 594924 w 8117911"/>
              <a:gd name="connsiteY6" fmla="*/ 125229 h 7299525"/>
              <a:gd name="connisteX7" fmla="*/ 690174 w 8117911"/>
              <a:gd name="connsiteY7" fmla="*/ 296679 h 7299525"/>
              <a:gd name="connisteX8" fmla="*/ 633024 w 8117911"/>
              <a:gd name="connsiteY8" fmla="*/ 258579 h 7299525"/>
            </a:gdLst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8117911" h="7299526">
                <a:moveTo>
                  <a:pt x="556825" y="106179"/>
                </a:moveTo>
                <a:cubicBezTo>
                  <a:pt x="1091495" y="604654"/>
                  <a:pt x="2861875" y="1663834"/>
                  <a:pt x="3090475" y="2963044"/>
                </a:cubicBezTo>
                <a:cubicBezTo>
                  <a:pt x="3319075" y="4262254"/>
                  <a:pt x="850195" y="5881504"/>
                  <a:pt x="1699825" y="6601594"/>
                </a:cubicBezTo>
                <a:cubicBezTo>
                  <a:pt x="2549455" y="7321684"/>
                  <a:pt x="6264205" y="7736974"/>
                  <a:pt x="7338625" y="6563494"/>
                </a:cubicBezTo>
                <a:cubicBezTo>
                  <a:pt x="8413045" y="5390014"/>
                  <a:pt x="8424475" y="2018799"/>
                  <a:pt x="7071925" y="734829"/>
                </a:cubicBezTo>
                <a:cubicBezTo>
                  <a:pt x="5719375" y="-549141"/>
                  <a:pt x="1871275" y="266199"/>
                  <a:pt x="575875" y="144279"/>
                </a:cubicBezTo>
                <a:cubicBezTo>
                  <a:pt x="-719525" y="22359"/>
                  <a:pt x="572065" y="94749"/>
                  <a:pt x="594925" y="125229"/>
                </a:cubicBezTo>
                <a:cubicBezTo>
                  <a:pt x="617785" y="155709"/>
                  <a:pt x="682555" y="270009"/>
                  <a:pt x="690175" y="296679"/>
                </a:cubicBezTo>
                <a:cubicBezTo>
                  <a:pt x="697795" y="323349"/>
                  <a:pt x="646360" y="269374"/>
                  <a:pt x="633025" y="258579"/>
                </a:cubicBezTo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91235" y="2827287"/>
            <a:ext cx="1389380" cy="1389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标题 1"/>
          <p:cNvSpPr txBox="1"/>
          <p:nvPr/>
        </p:nvSpPr>
        <p:spPr>
          <a:xfrm>
            <a:off x="493697" y="2764169"/>
            <a:ext cx="8868183" cy="11759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spc="50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b="1" spc="500">
                <a:latin typeface="黑体" panose="02010609060101010101" pitchFamily="49" charset="-122"/>
                <a:ea typeface="黑体" panose="02010609060101010101" pitchFamily="49" charset="-122"/>
              </a:rPr>
              <a:t>给动物建个“家”</a:t>
            </a:r>
            <a:endParaRPr lang="zh-CN" altLang="en-US" b="1" spc="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65909" y="1959070"/>
            <a:ext cx="74951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教科版一年级下册 第二单元 《动物》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09553" y="2562583"/>
            <a:ext cx="6960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err="1">
                <a:latin typeface="Calibri" panose="020f0502020204030204" pitchFamily="34" charset="0"/>
                <a:cs typeface="Calibri" panose="020f0502020204030204" pitchFamily="34" charset="0"/>
              </a:rPr>
              <a:t>gěi  dòng  wù   jiàn   gè             jiā </a:t>
            </a:r>
            <a:endParaRPr lang="zh-CN" altLang="en-US" sz="3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拓展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411134" y="1360616"/>
            <a:ext cx="4523026" cy="3830361"/>
            <a:chOff x="6411134" y="1360616"/>
            <a:chExt cx="4523026" cy="383036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69" b="-51"/>
            <a:stretch>
              <a:fillRect/>
            </a:stretch>
          </p:blipFill>
          <p:spPr bwMode="auto">
            <a:xfrm>
              <a:off x="6411134" y="1360616"/>
              <a:ext cx="4448765" cy="31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" name="组合 20"/>
            <p:cNvGrpSpPr/>
            <p:nvPr/>
          </p:nvGrpSpPr>
          <p:grpSpPr>
            <a:xfrm>
              <a:off x="6747610" y="4561908"/>
              <a:ext cx="4186550" cy="629069"/>
              <a:chOff x="6499960" y="5337428"/>
              <a:chExt cx="4186550" cy="629069"/>
            </a:xfrm>
          </p:grpSpPr>
          <p:sp>
            <p:nvSpPr>
              <p:cNvPr id="22" name="TextBox 45"/>
              <p:cNvSpPr txBox="1"/>
              <p:nvPr/>
            </p:nvSpPr>
            <p:spPr>
              <a:xfrm>
                <a:off x="6523446" y="5504832"/>
                <a:ext cx="4163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4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跟着蚂蚁找到它的“家”</a:t>
                </a:r>
                <a:endParaRPr lang="zh-CN" altLang="en-US" sz="24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499960" y="5337428"/>
                <a:ext cx="41008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err="1">
                    <a:latin typeface="Calibri" panose="020f0502020204030204" pitchFamily="34" charset="0"/>
                    <a:cs typeface="Calibri" panose="020f0502020204030204" pitchFamily="34" charset="0"/>
                  </a:rPr>
                  <a:t>gēn   zhe   mǎ    yǐ    zhǎo  dào    tā     de              jiā  </a:t>
                </a:r>
                <a:endParaRPr lang="zh-CN" altLang="en-US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154624" y="1360616"/>
            <a:ext cx="4626244" cy="3830361"/>
            <a:chOff x="1154624" y="1360616"/>
            <a:chExt cx="4626244" cy="3830361"/>
          </a:xfrm>
        </p:grpSpPr>
        <p:grpSp>
          <p:nvGrpSpPr>
            <p:cNvPr id="18" name="组合 17"/>
            <p:cNvGrpSpPr/>
            <p:nvPr/>
          </p:nvGrpSpPr>
          <p:grpSpPr>
            <a:xfrm>
              <a:off x="1258021" y="4556176"/>
              <a:ext cx="4481922" cy="634801"/>
              <a:chOff x="2652303" y="5422824"/>
              <a:chExt cx="4481922" cy="634801"/>
            </a:xfrm>
          </p:grpSpPr>
          <p:sp>
            <p:nvSpPr>
              <p:cNvPr id="19" name="TextBox 1"/>
              <p:cNvSpPr txBox="1"/>
              <p:nvPr/>
            </p:nvSpPr>
            <p:spPr>
              <a:xfrm>
                <a:off x="2652303" y="5595960"/>
                <a:ext cx="44819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4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把糖悄悄放在蚂蚁面前</a:t>
                </a:r>
                <a:endParaRPr lang="zh-CN" altLang="en-US" sz="24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006977" y="5422824"/>
                <a:ext cx="3873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err="1">
                    <a:latin typeface="Calibri" panose="020f0502020204030204" pitchFamily="34" charset="0"/>
                    <a:cs typeface="Calibri" panose="020f0502020204030204" pitchFamily="34" charset="0"/>
                  </a:rPr>
                  <a:t>bǎ   táng  qiāo qiāo fàng   zài    mǎ     yǐ   miàn qián</a:t>
                </a:r>
                <a:endParaRPr lang="zh-CN" altLang="en-US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79" t="31725" r="51420" b="46456"/>
            <a:stretch>
              <a:fillRect/>
            </a:stretch>
          </p:blipFill>
          <p:spPr bwMode="auto">
            <a:xfrm>
              <a:off x="1154624" y="1360616"/>
              <a:ext cx="4626244" cy="31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2" name="组合 31"/>
          <p:cNvGrpSpPr/>
          <p:nvPr/>
        </p:nvGrpSpPr>
        <p:grpSpPr>
          <a:xfrm>
            <a:off x="-590698" y="-188064"/>
            <a:ext cx="13373100" cy="7854527"/>
            <a:chOff x="-2483" y="-591"/>
            <a:chExt cx="15795" cy="9277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-2415" y="1217"/>
              <a:ext cx="1560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-2112" y="462"/>
              <a:ext cx="1542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-2415" y="1981"/>
              <a:ext cx="15603" cy="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-1999" y="2777"/>
              <a:ext cx="1501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-2119" y="3520"/>
              <a:ext cx="15307" cy="2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-2415" y="4227"/>
              <a:ext cx="1560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-2297" y="4972"/>
              <a:ext cx="15108" cy="2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-2119" y="5767"/>
              <a:ext cx="1530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-1999" y="6558"/>
              <a:ext cx="1531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-2483" y="7307"/>
              <a:ext cx="1579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365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612" y="-591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2104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2789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349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431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506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5834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663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7451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>
              <a:off x="8201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897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977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-97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10580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11453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-812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-1542" y="-42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>
              <a:off x="12136" y="-457"/>
              <a:ext cx="0" cy="911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任意多边形: 形状 23"/>
          <p:cNvSpPr/>
          <p:nvPr/>
        </p:nvSpPr>
        <p:spPr>
          <a:xfrm>
            <a:off x="0" y="2979174"/>
            <a:ext cx="12192000" cy="3878826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: 圆角 13"/>
          <p:cNvSpPr/>
          <p:nvPr/>
        </p:nvSpPr>
        <p:spPr>
          <a:xfrm>
            <a:off x="2507226" y="1706065"/>
            <a:ext cx="8568814" cy="30724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265489" y="2115113"/>
            <a:ext cx="2548058" cy="2548058"/>
            <a:chOff x="59734" y="1204217"/>
            <a:chExt cx="5247850" cy="5247850"/>
          </a:xfrm>
        </p:grpSpPr>
        <p:sp>
          <p:nvSpPr>
            <p:cNvPr id="26" name="Freeform 11"/>
            <p:cNvSpPr/>
            <p:nvPr/>
          </p:nvSpPr>
          <p:spPr bwMode="auto">
            <a:xfrm rot="16647323">
              <a:off x="997792" y="2946225"/>
              <a:ext cx="5247850" cy="1763834"/>
            </a:xfrm>
            <a:custGeom>
              <a:gdLst>
                <a:gd name="T0" fmla="*/ 3 w 899"/>
                <a:gd name="T1" fmla="*/ 53 h 302"/>
                <a:gd name="T2" fmla="*/ 17 w 899"/>
                <a:gd name="T3" fmla="*/ 15 h 302"/>
                <a:gd name="T4" fmla="*/ 73 w 899"/>
                <a:gd name="T5" fmla="*/ 20 h 302"/>
                <a:gd name="T6" fmla="*/ 256 w 899"/>
                <a:gd name="T7" fmla="*/ 156 h 302"/>
                <a:gd name="T8" fmla="*/ 362 w 899"/>
                <a:gd name="T9" fmla="*/ 188 h 302"/>
                <a:gd name="T10" fmla="*/ 806 w 899"/>
                <a:gd name="T11" fmla="*/ 50 h 302"/>
                <a:gd name="T12" fmla="*/ 825 w 899"/>
                <a:gd name="T13" fmla="*/ 30 h 302"/>
                <a:gd name="T14" fmla="*/ 881 w 899"/>
                <a:gd name="T15" fmla="*/ 27 h 302"/>
                <a:gd name="T16" fmla="*/ 885 w 899"/>
                <a:gd name="T17" fmla="*/ 83 h 302"/>
                <a:gd name="T18" fmla="*/ 862 w 899"/>
                <a:gd name="T19" fmla="*/ 107 h 302"/>
                <a:gd name="T20" fmla="*/ 347 w 899"/>
                <a:gd name="T21" fmla="*/ 267 h 302"/>
                <a:gd name="T22" fmla="*/ 224 w 899"/>
                <a:gd name="T23" fmla="*/ 229 h 302"/>
                <a:gd name="T24" fmla="*/ 12 w 899"/>
                <a:gd name="T25" fmla="*/ 71 h 302"/>
                <a:gd name="T26" fmla="*/ 3 w 899"/>
                <a:gd name="T27" fmla="*/ 53 h 3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9" h="302">
                  <a:moveTo>
                    <a:pt x="3" y="53"/>
                  </a:moveTo>
                  <a:cubicBezTo>
                    <a:pt x="0" y="39"/>
                    <a:pt x="5" y="24"/>
                    <a:pt x="17" y="15"/>
                  </a:cubicBezTo>
                  <a:cubicBezTo>
                    <a:pt x="34" y="0"/>
                    <a:pt x="59" y="3"/>
                    <a:pt x="73" y="20"/>
                  </a:cubicBezTo>
                  <a:cubicBezTo>
                    <a:pt x="122" y="78"/>
                    <a:pt x="185" y="126"/>
                    <a:pt x="256" y="156"/>
                  </a:cubicBezTo>
                  <a:cubicBezTo>
                    <a:pt x="289" y="171"/>
                    <a:pt x="325" y="182"/>
                    <a:pt x="362" y="188"/>
                  </a:cubicBezTo>
                  <a:cubicBezTo>
                    <a:pt x="524" y="219"/>
                    <a:pt x="690" y="167"/>
                    <a:pt x="806" y="50"/>
                  </a:cubicBezTo>
                  <a:cubicBezTo>
                    <a:pt x="812" y="44"/>
                    <a:pt x="819" y="37"/>
                    <a:pt x="825" y="30"/>
                  </a:cubicBezTo>
                  <a:cubicBezTo>
                    <a:pt x="839" y="13"/>
                    <a:pt x="865" y="12"/>
                    <a:pt x="881" y="27"/>
                  </a:cubicBezTo>
                  <a:cubicBezTo>
                    <a:pt x="898" y="41"/>
                    <a:pt x="899" y="67"/>
                    <a:pt x="885" y="83"/>
                  </a:cubicBezTo>
                  <a:cubicBezTo>
                    <a:pt x="877" y="91"/>
                    <a:pt x="870" y="99"/>
                    <a:pt x="862" y="107"/>
                  </a:cubicBezTo>
                  <a:cubicBezTo>
                    <a:pt x="728" y="242"/>
                    <a:pt x="535" y="302"/>
                    <a:pt x="347" y="267"/>
                  </a:cubicBezTo>
                  <a:cubicBezTo>
                    <a:pt x="305" y="259"/>
                    <a:pt x="263" y="246"/>
                    <a:pt x="224" y="229"/>
                  </a:cubicBezTo>
                  <a:cubicBezTo>
                    <a:pt x="142" y="194"/>
                    <a:pt x="69" y="139"/>
                    <a:pt x="12" y="71"/>
                  </a:cubicBezTo>
                  <a:cubicBezTo>
                    <a:pt x="7" y="66"/>
                    <a:pt x="5" y="60"/>
                    <a:pt x="3" y="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1"/>
            <p:cNvSpPr/>
            <p:nvPr/>
          </p:nvSpPr>
          <p:spPr bwMode="auto">
            <a:xfrm rot="19192412">
              <a:off x="59734" y="4598816"/>
              <a:ext cx="5247850" cy="1763834"/>
            </a:xfrm>
            <a:custGeom>
              <a:gdLst>
                <a:gd name="T0" fmla="*/ 3 w 899"/>
                <a:gd name="T1" fmla="*/ 53 h 302"/>
                <a:gd name="T2" fmla="*/ 17 w 899"/>
                <a:gd name="T3" fmla="*/ 15 h 302"/>
                <a:gd name="T4" fmla="*/ 73 w 899"/>
                <a:gd name="T5" fmla="*/ 20 h 302"/>
                <a:gd name="T6" fmla="*/ 256 w 899"/>
                <a:gd name="T7" fmla="*/ 156 h 302"/>
                <a:gd name="T8" fmla="*/ 362 w 899"/>
                <a:gd name="T9" fmla="*/ 188 h 302"/>
                <a:gd name="T10" fmla="*/ 806 w 899"/>
                <a:gd name="T11" fmla="*/ 50 h 302"/>
                <a:gd name="T12" fmla="*/ 825 w 899"/>
                <a:gd name="T13" fmla="*/ 30 h 302"/>
                <a:gd name="T14" fmla="*/ 881 w 899"/>
                <a:gd name="T15" fmla="*/ 27 h 302"/>
                <a:gd name="T16" fmla="*/ 885 w 899"/>
                <a:gd name="T17" fmla="*/ 83 h 302"/>
                <a:gd name="T18" fmla="*/ 862 w 899"/>
                <a:gd name="T19" fmla="*/ 107 h 302"/>
                <a:gd name="T20" fmla="*/ 347 w 899"/>
                <a:gd name="T21" fmla="*/ 267 h 302"/>
                <a:gd name="T22" fmla="*/ 224 w 899"/>
                <a:gd name="T23" fmla="*/ 229 h 302"/>
                <a:gd name="T24" fmla="*/ 12 w 899"/>
                <a:gd name="T25" fmla="*/ 71 h 302"/>
                <a:gd name="T26" fmla="*/ 3 w 899"/>
                <a:gd name="T27" fmla="*/ 53 h 3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9" h="302">
                  <a:moveTo>
                    <a:pt x="3" y="53"/>
                  </a:moveTo>
                  <a:cubicBezTo>
                    <a:pt x="0" y="39"/>
                    <a:pt x="5" y="24"/>
                    <a:pt x="17" y="15"/>
                  </a:cubicBezTo>
                  <a:cubicBezTo>
                    <a:pt x="34" y="0"/>
                    <a:pt x="59" y="3"/>
                    <a:pt x="73" y="20"/>
                  </a:cubicBezTo>
                  <a:cubicBezTo>
                    <a:pt x="122" y="78"/>
                    <a:pt x="185" y="126"/>
                    <a:pt x="256" y="156"/>
                  </a:cubicBezTo>
                  <a:cubicBezTo>
                    <a:pt x="289" y="171"/>
                    <a:pt x="325" y="182"/>
                    <a:pt x="362" y="188"/>
                  </a:cubicBezTo>
                  <a:cubicBezTo>
                    <a:pt x="524" y="219"/>
                    <a:pt x="690" y="167"/>
                    <a:pt x="806" y="50"/>
                  </a:cubicBezTo>
                  <a:cubicBezTo>
                    <a:pt x="812" y="44"/>
                    <a:pt x="819" y="37"/>
                    <a:pt x="825" y="30"/>
                  </a:cubicBezTo>
                  <a:cubicBezTo>
                    <a:pt x="839" y="13"/>
                    <a:pt x="865" y="12"/>
                    <a:pt x="881" y="27"/>
                  </a:cubicBezTo>
                  <a:cubicBezTo>
                    <a:pt x="898" y="41"/>
                    <a:pt x="899" y="67"/>
                    <a:pt x="885" y="83"/>
                  </a:cubicBezTo>
                  <a:cubicBezTo>
                    <a:pt x="877" y="91"/>
                    <a:pt x="870" y="99"/>
                    <a:pt x="862" y="107"/>
                  </a:cubicBezTo>
                  <a:cubicBezTo>
                    <a:pt x="728" y="242"/>
                    <a:pt x="535" y="302"/>
                    <a:pt x="347" y="267"/>
                  </a:cubicBezTo>
                  <a:cubicBezTo>
                    <a:pt x="305" y="259"/>
                    <a:pt x="263" y="246"/>
                    <a:pt x="224" y="229"/>
                  </a:cubicBezTo>
                  <a:cubicBezTo>
                    <a:pt x="142" y="194"/>
                    <a:pt x="69" y="139"/>
                    <a:pt x="12" y="71"/>
                  </a:cubicBezTo>
                  <a:cubicBezTo>
                    <a:pt x="7" y="66"/>
                    <a:pt x="5" y="60"/>
                    <a:pt x="3" y="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标题 1"/>
          <p:cNvSpPr txBox="1"/>
          <p:nvPr/>
        </p:nvSpPr>
        <p:spPr>
          <a:xfrm>
            <a:off x="2429215" y="2632518"/>
            <a:ext cx="8868183" cy="11759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b="1" spc="500">
                <a:latin typeface="黑体" panose="02010609060101010101" pitchFamily="49" charset="-122"/>
                <a:ea typeface="黑体" panose="02010609060101010101" pitchFamily="49" charset="-122"/>
              </a:rPr>
              <a:t>让科学流行起来</a:t>
            </a:r>
            <a:endParaRPr lang="zh-CN" altLang="en-US" sz="7200" b="1" spc="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78" y="1921524"/>
            <a:ext cx="2557699" cy="2557699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8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922000" y="11303000"/>
            <a:ext cx="330200" cy="241300"/>
          </a:xfrm>
          <a:prstGeom prst="cube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1140" y="1914073"/>
            <a:ext cx="5006478" cy="4501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聚焦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72878" y="1067949"/>
            <a:ext cx="9236016" cy="723412"/>
            <a:chOff x="1572878" y="826411"/>
            <a:chExt cx="9236016" cy="723412"/>
          </a:xfrm>
        </p:grpSpPr>
        <p:grpSp>
          <p:nvGrpSpPr>
            <p:cNvPr id="16" name="组合 15"/>
            <p:cNvGrpSpPr/>
            <p:nvPr/>
          </p:nvGrpSpPr>
          <p:grpSpPr>
            <a:xfrm>
              <a:off x="1572878" y="826411"/>
              <a:ext cx="9236016" cy="723412"/>
              <a:chOff x="-72162" y="386274"/>
              <a:chExt cx="9412862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8" name="矩形 17"/>
              <p:cNvSpPr/>
              <p:nvPr/>
            </p:nvSpPr>
            <p:spPr>
              <a:xfrm>
                <a:off x="-28197" y="386274"/>
                <a:ext cx="9131530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5"/>
              <p:cNvSpPr txBox="1"/>
              <p:nvPr/>
            </p:nvSpPr>
            <p:spPr>
              <a:xfrm>
                <a:off x="-72162" y="607660"/>
                <a:ext cx="9412862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 为了继续观察蜗牛，我们来给蜗牛建个“家”。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845114" y="835681"/>
              <a:ext cx="82869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wèi     le      jì      xù  guān  chá   wō    niú          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wǒ   men  lái     gěi    wō   niú   jiàn   gè               jiā 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AutoShape 2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AutoShape 4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708150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AutoShape 6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860550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探索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84872" y="1068981"/>
            <a:ext cx="4853476" cy="4434287"/>
            <a:chOff x="1384872" y="1068981"/>
            <a:chExt cx="4853476" cy="4434287"/>
          </a:xfrm>
        </p:grpSpPr>
        <p:grpSp>
          <p:nvGrpSpPr>
            <p:cNvPr id="6" name="组合 5"/>
            <p:cNvGrpSpPr/>
            <p:nvPr/>
          </p:nvGrpSpPr>
          <p:grpSpPr>
            <a:xfrm>
              <a:off x="1384872" y="1068981"/>
              <a:ext cx="4853476" cy="4434287"/>
              <a:chOff x="1833444" y="1241506"/>
              <a:chExt cx="4853476" cy="4434287"/>
            </a:xfrm>
          </p:grpSpPr>
          <p:sp>
            <p:nvSpPr>
              <p:cNvPr id="8" name="思想气泡: 云 7"/>
              <p:cNvSpPr/>
              <p:nvPr/>
            </p:nvSpPr>
            <p:spPr>
              <a:xfrm rot="333206">
                <a:off x="2477830" y="1241506"/>
                <a:ext cx="4209090" cy="2345035"/>
              </a:xfrm>
              <a:prstGeom prst="cloudCallout">
                <a:avLst>
                  <a:gd name="adj1" fmla="val -20802"/>
                  <a:gd name="adj2" fmla="val 6521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3133527" y="1829711"/>
                <a:ext cx="3251492" cy="1113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蜗牛的“家”应该</a:t>
                </a:r>
                <a:endParaRPr lang="en-US" altLang="zh-CN" sz="24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是什么样的？</a:t>
                </a:r>
                <a:endParaRPr lang="zh-CN" altLang="en-US" sz="24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3444" y="3610098"/>
                <a:ext cx="2065695" cy="2065695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3173761" y="2327372"/>
                <a:ext cx="23195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altLang="zh-CN" sz="1400">
                    <a:latin typeface="Calibri" panose="020f0502020204030204" pitchFamily="34" charset="0"/>
                    <a:cs typeface="Calibri" panose="020f0502020204030204" pitchFamily="34" charset="0"/>
                  </a:rPr>
                  <a:t>shì  shén   me  yàng  de</a:t>
                </a:r>
                <a:endParaRPr lang="zh-CN" altLang="en-US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702207" y="1590059"/>
              <a:ext cx="3234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altLang="zh-CN" sz="1400">
                  <a:latin typeface="Calibri" panose="020f0502020204030204" pitchFamily="34" charset="0"/>
                  <a:cs typeface="Calibri" panose="020f0502020204030204" pitchFamily="34" charset="0"/>
                </a:rPr>
                <a:t>wō    niú    de              jiā             yīng   gāi    </a:t>
              </a:r>
              <a:endParaRPr lang="zh-CN" altLang="en-US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13481" y="1123973"/>
            <a:ext cx="4193647" cy="4495370"/>
            <a:chOff x="6653517" y="1296493"/>
            <a:chExt cx="4193647" cy="4495370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32148" y="3786883"/>
              <a:ext cx="1842813" cy="2004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思想气泡: 云 7"/>
            <p:cNvSpPr/>
            <p:nvPr/>
          </p:nvSpPr>
          <p:spPr>
            <a:xfrm rot="376727">
              <a:off x="6653517" y="1296493"/>
              <a:ext cx="4126819" cy="2166042"/>
            </a:xfrm>
            <a:prstGeom prst="cloudCallout">
              <a:avLst>
                <a:gd name="adj1" fmla="val 18261"/>
                <a:gd name="adj2" fmla="val 6967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8"/>
            <p:cNvSpPr txBox="1"/>
            <p:nvPr/>
          </p:nvSpPr>
          <p:spPr>
            <a:xfrm>
              <a:off x="7595672" y="1762407"/>
              <a:ext cx="2575776" cy="1113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500">
                  <a:latin typeface="黑体" panose="02010609060101010101" pitchFamily="49" charset="-122"/>
                  <a:ea typeface="黑体" panose="02010609060101010101" pitchFamily="49" charset="-122"/>
                </a:rPr>
                <a:t>我的生活需要什么？</a:t>
              </a:r>
              <a:endPara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612924" y="1720370"/>
              <a:ext cx="3234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altLang="zh-CN" sz="1400">
                  <a:latin typeface="Calibri" panose="020f0502020204030204" pitchFamily="34" charset="0"/>
                  <a:cs typeface="Calibri" panose="020f0502020204030204" pitchFamily="34" charset="0"/>
                </a:rPr>
                <a:t>wǒ    de  shēng huó   xū    yào</a:t>
              </a:r>
              <a:endParaRPr lang="zh-CN" altLang="en-US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561903" y="2267375"/>
              <a:ext cx="14527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altLang="zh-CN" sz="1400">
                  <a:latin typeface="Calibri" panose="020f0502020204030204" pitchFamily="34" charset="0"/>
                  <a:cs typeface="Calibri" panose="020f0502020204030204" pitchFamily="34" charset="0"/>
                </a:rPr>
                <a:t>shén  me</a:t>
              </a:r>
              <a:endParaRPr lang="zh-CN" altLang="en-US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0886" y="2008713"/>
            <a:ext cx="4292066" cy="285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探索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72878" y="1067949"/>
            <a:ext cx="9236016" cy="723412"/>
            <a:chOff x="1572878" y="826411"/>
            <a:chExt cx="9236016" cy="723412"/>
          </a:xfrm>
        </p:grpSpPr>
        <p:grpSp>
          <p:nvGrpSpPr>
            <p:cNvPr id="15" name="组合 14"/>
            <p:cNvGrpSpPr/>
            <p:nvPr/>
          </p:nvGrpSpPr>
          <p:grpSpPr>
            <a:xfrm>
              <a:off x="1572878" y="826411"/>
              <a:ext cx="9236016" cy="723412"/>
              <a:chOff x="-72162" y="386274"/>
              <a:chExt cx="9412862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7" name="矩形 16"/>
              <p:cNvSpPr/>
              <p:nvPr/>
            </p:nvSpPr>
            <p:spPr>
              <a:xfrm>
                <a:off x="997486" y="386274"/>
                <a:ext cx="7080164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TextBox 5"/>
              <p:cNvSpPr txBox="1"/>
              <p:nvPr/>
            </p:nvSpPr>
            <p:spPr>
              <a:xfrm>
                <a:off x="-72162" y="607660"/>
                <a:ext cx="9412862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你是不是在这些地方找到蜗牛的？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3035553" y="835681"/>
              <a:ext cx="6138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nǐ     shì    bú     shì    zài    zhè   xiē     dì   fāng zhǎo  dào   wō   niú    de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215" y="2006231"/>
            <a:ext cx="3811356" cy="285851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775521" y="5175354"/>
            <a:ext cx="9236016" cy="723412"/>
            <a:chOff x="1572878" y="826411"/>
            <a:chExt cx="9236016" cy="723412"/>
          </a:xfrm>
        </p:grpSpPr>
        <p:grpSp>
          <p:nvGrpSpPr>
            <p:cNvPr id="22" name="组合 21"/>
            <p:cNvGrpSpPr/>
            <p:nvPr/>
          </p:nvGrpSpPr>
          <p:grpSpPr>
            <a:xfrm>
              <a:off x="1572878" y="826411"/>
              <a:ext cx="9236016" cy="723412"/>
              <a:chOff x="-72162" y="386274"/>
              <a:chExt cx="9412862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4" name="矩形 23"/>
              <p:cNvSpPr/>
              <p:nvPr/>
            </p:nvSpPr>
            <p:spPr>
              <a:xfrm>
                <a:off x="249577" y="386274"/>
                <a:ext cx="8575983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TextBox 5"/>
              <p:cNvSpPr txBox="1"/>
              <p:nvPr/>
            </p:nvSpPr>
            <p:spPr>
              <a:xfrm>
                <a:off x="-72162" y="607660"/>
                <a:ext cx="9412862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回忆：什么地方，什么时候更容易找到蜗牛？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950006" y="854731"/>
              <a:ext cx="8143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huí     yì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          </a:t>
              </a:r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shén  me     dì   fāng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        </a:t>
              </a:r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shén  me    shí   hòu  gèng róng   yì   zhǎo  dào  wō    niú 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流程图: 多文档 8"/>
          <p:cNvSpPr/>
          <p:nvPr/>
        </p:nvSpPr>
        <p:spPr>
          <a:xfrm>
            <a:off x="1400578" y="1608034"/>
            <a:ext cx="9936710" cy="4090894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131464" y="2445370"/>
            <a:ext cx="7817944" cy="332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能让蜗牛四处爬             空间不要太小</a:t>
            </a:r>
            <a:endParaRPr lang="en-US" altLang="zh-CN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有吃的东西                菜叶等</a:t>
            </a:r>
            <a:endParaRPr lang="en-US" altLang="zh-CN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要保持潮湿                 喷水</a:t>
            </a:r>
            <a:endParaRPr lang="en-US" altLang="zh-CN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能让蜗牛生活又不让它爬出去</a:t>
            </a:r>
            <a:r>
              <a:rPr lang="en-US" altLang="zh-CN" sz="2400" spc="50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带孔盖子</a:t>
            </a:r>
            <a:endParaRPr lang="en-US" altLang="zh-CN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pc="500">
                <a:latin typeface="黑体" panose="02010609060101010101" pitchFamily="49" charset="-122"/>
                <a:ea typeface="黑体" panose="02010609060101010101" pitchFamily="49" charset="-122"/>
              </a:rPr>
              <a:t>放在背阴处</a:t>
            </a:r>
            <a:endParaRPr lang="en-US" altLang="zh-CN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spc="50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400" spc="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5087888" y="2702742"/>
            <a:ext cx="142800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右箭头 61"/>
          <p:cNvSpPr/>
          <p:nvPr/>
        </p:nvSpPr>
        <p:spPr>
          <a:xfrm>
            <a:off x="5087888" y="3258319"/>
            <a:ext cx="142800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5065404" y="3834383"/>
            <a:ext cx="142800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右箭头 63"/>
          <p:cNvSpPr/>
          <p:nvPr/>
        </p:nvSpPr>
        <p:spPr>
          <a:xfrm>
            <a:off x="7151653" y="4391397"/>
            <a:ext cx="34275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探索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60530" y="839349"/>
            <a:ext cx="6947144" cy="723412"/>
            <a:chOff x="2622430" y="826411"/>
            <a:chExt cx="6947144" cy="723412"/>
          </a:xfrm>
        </p:grpSpPr>
        <p:grpSp>
          <p:nvGrpSpPr>
            <p:cNvPr id="19" name="组合 18"/>
            <p:cNvGrpSpPr/>
            <p:nvPr/>
          </p:nvGrpSpPr>
          <p:grpSpPr>
            <a:xfrm>
              <a:off x="2622430" y="826411"/>
              <a:ext cx="6947144" cy="723412"/>
              <a:chOff x="997486" y="386274"/>
              <a:chExt cx="7080164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1" name="矩形 20"/>
              <p:cNvSpPr/>
              <p:nvPr/>
            </p:nvSpPr>
            <p:spPr>
              <a:xfrm>
                <a:off x="997486" y="386274"/>
                <a:ext cx="7080164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TextBox 5"/>
              <p:cNvSpPr txBox="1"/>
              <p:nvPr/>
            </p:nvSpPr>
            <p:spPr>
              <a:xfrm>
                <a:off x="1421497" y="607660"/>
                <a:ext cx="6425543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蜗牛的“家”（班级记录表）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426078" y="835681"/>
              <a:ext cx="6138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wō    niú    de              jiā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                    </a:t>
              </a:r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bān    jí       jì      lù     biǎo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097429" y="2385922"/>
            <a:ext cx="7963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zh-CN" sz="1400">
                <a:latin typeface="Calibri" panose="020f0502020204030204" pitchFamily="34" charset="0"/>
                <a:cs typeface="Calibri" panose="020f0502020204030204" pitchFamily="34" charset="0"/>
              </a:rPr>
              <a:t>néng ràng  wō    niú     sì    chù    pá                                                                          kōng  jiān   bú    yào   tài   xiǎo  </a:t>
            </a:r>
            <a:endParaRPr lang="zh-CN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40988" y="2957752"/>
            <a:ext cx="65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zh-CN" sz="1400">
                <a:latin typeface="Calibri" panose="020f0502020204030204" pitchFamily="34" charset="0"/>
                <a:cs typeface="Calibri" panose="020f0502020204030204" pitchFamily="34" charset="0"/>
              </a:rPr>
              <a:t>yǒu   chī     de   dōng  xi                                                                                            cài     yè   děng </a:t>
            </a:r>
            <a:endParaRPr lang="zh-CN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43023" y="3512935"/>
            <a:ext cx="6636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zh-CN" sz="1400">
                <a:latin typeface="Calibri" panose="020f0502020204030204" pitchFamily="34" charset="0"/>
                <a:cs typeface="Calibri" panose="020f0502020204030204" pitchFamily="34" charset="0"/>
              </a:rPr>
              <a:t>yào   bǎo   chí   cháo  shī                                                                                               pēn  shuǐ </a:t>
            </a:r>
            <a:endParaRPr lang="zh-CN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85873" y="4038027"/>
            <a:ext cx="717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zh-CN" sz="1400">
                <a:latin typeface="Calibri" panose="020f0502020204030204" pitchFamily="34" charset="0"/>
                <a:cs typeface="Calibri" panose="020f0502020204030204" pitchFamily="34" charset="0"/>
              </a:rPr>
              <a:t>néng ràng  wō    niú shēng huó  yòu   bú   ràng    tā     pá   chū    qù                    dài  kǒng   gài     zi </a:t>
            </a:r>
            <a:endParaRPr lang="zh-CN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28686" y="4593381"/>
            <a:ext cx="1989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zh-CN" sz="1400">
                <a:latin typeface="Calibri" panose="020f0502020204030204" pitchFamily="34" charset="0"/>
                <a:cs typeface="Calibri" panose="020f0502020204030204" pitchFamily="34" charset="0"/>
              </a:rPr>
              <a:t>fàng   zài    bèi   yīn    chù</a:t>
            </a:r>
            <a:endParaRPr lang="zh-CN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436877" y="5346265"/>
            <a:ext cx="6304822" cy="723412"/>
            <a:chOff x="3038475" y="826411"/>
            <a:chExt cx="6304822" cy="723412"/>
          </a:xfrm>
        </p:grpSpPr>
        <p:grpSp>
          <p:nvGrpSpPr>
            <p:cNvPr id="29" name="组合 28"/>
            <p:cNvGrpSpPr/>
            <p:nvPr/>
          </p:nvGrpSpPr>
          <p:grpSpPr>
            <a:xfrm>
              <a:off x="3038475" y="826411"/>
              <a:ext cx="6304822" cy="723412"/>
              <a:chOff x="1421497" y="386274"/>
              <a:chExt cx="6425543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1" name="矩形 30"/>
              <p:cNvSpPr/>
              <p:nvPr/>
            </p:nvSpPr>
            <p:spPr>
              <a:xfrm>
                <a:off x="1627159" y="386274"/>
                <a:ext cx="5820818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TextBox 5"/>
              <p:cNvSpPr txBox="1"/>
              <p:nvPr/>
            </p:nvSpPr>
            <p:spPr>
              <a:xfrm>
                <a:off x="1421497" y="607660"/>
                <a:ext cx="6425543" cy="539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4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想一想，并画一个蜗牛的“家”</a:t>
                </a:r>
                <a:endParaRPr lang="zh-CN" altLang="en-US" sz="24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3464178" y="835681"/>
              <a:ext cx="5376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latin typeface="Calibri" panose="020f0502020204030204" pitchFamily="34" charset="0"/>
                  <a:cs typeface="Calibri" panose="020f0502020204030204" pitchFamily="34" charset="0"/>
                </a:rPr>
                <a:t>xiǎng   yi   xiǎng </a:t>
              </a:r>
              <a:r>
                <a:rPr lang="zh-CN" altLang="en-US" sz="1400">
                  <a:latin typeface="Calibri" panose="020f0502020204030204" pitchFamily="34" charset="0"/>
                  <a:cs typeface="Calibri" panose="020f0502020204030204" pitchFamily="34" charset="0"/>
                </a:rPr>
                <a:t>         </a:t>
              </a:r>
              <a:r>
                <a:rPr lang="en-US" altLang="zh-CN" sz="1400" err="1">
                  <a:latin typeface="Calibri" panose="020f0502020204030204" pitchFamily="34" charset="0"/>
                  <a:cs typeface="Calibri" panose="020f0502020204030204" pitchFamily="34" charset="0"/>
                </a:rPr>
                <a:t>bìng  huà    yí     gè     wō    niú    de              jiā  </a:t>
              </a:r>
              <a:endParaRPr lang="zh-CN" altLang="en-US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1919" y="1546204"/>
            <a:ext cx="265433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2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0828" y="1592700"/>
            <a:ext cx="2703003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00836" y="3996344"/>
            <a:ext cx="1438181" cy="2328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0196" y="3113542"/>
            <a:ext cx="2696134" cy="19442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0942" y="4114800"/>
            <a:ext cx="2209762" cy="2209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9762" y="4712581"/>
            <a:ext cx="2309084" cy="161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实验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57625" y="686949"/>
            <a:ext cx="4742722" cy="723412"/>
            <a:chOff x="3819525" y="826411"/>
            <a:chExt cx="4742722" cy="723412"/>
          </a:xfrm>
        </p:grpSpPr>
        <p:grpSp>
          <p:nvGrpSpPr>
            <p:cNvPr id="20" name="组合 19"/>
            <p:cNvGrpSpPr/>
            <p:nvPr/>
          </p:nvGrpSpPr>
          <p:grpSpPr>
            <a:xfrm>
              <a:off x="3819525" y="826411"/>
              <a:ext cx="4742722" cy="723412"/>
              <a:chOff x="2217502" y="386274"/>
              <a:chExt cx="4833533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" name="矩形 21"/>
              <p:cNvSpPr/>
              <p:nvPr/>
            </p:nvSpPr>
            <p:spPr>
              <a:xfrm>
                <a:off x="2217502" y="386274"/>
                <a:ext cx="4640131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TextBox 5"/>
              <p:cNvSpPr txBox="1"/>
              <p:nvPr/>
            </p:nvSpPr>
            <p:spPr>
              <a:xfrm>
                <a:off x="2217502" y="607660"/>
                <a:ext cx="4833533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动手给蜗牛建个“家”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959478" y="835681"/>
              <a:ext cx="4279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dòng shǒu  gěi   wō    niú   jiàn    gè              jiā  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7"/>
          <a:stretch>
            <a:fillRect/>
          </a:stretch>
        </p:blipFill>
        <p:spPr>
          <a:xfrm>
            <a:off x="7966404" y="1776642"/>
            <a:ext cx="3123078" cy="1811004"/>
          </a:xfrm>
          <a:prstGeom prst="rect">
            <a:avLst/>
          </a:prstGeom>
        </p:spPr>
      </p:pic>
      <p:sp>
        <p:nvSpPr>
          <p:cNvPr id="7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7" name="Picture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61447" y="2276882"/>
            <a:ext cx="4989353" cy="3441423"/>
          </a:xfrm>
          <a:prstGeom prst="rect">
            <a:avLst/>
          </a:prstGeom>
          <a:noFill/>
        </p:spPr>
      </p:pic>
      <p:sp>
        <p:nvSpPr>
          <p:cNvPr id="2" name="AutoShape 2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AutoShape 5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708150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想一想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99547" y="1153674"/>
            <a:ext cx="8011253" cy="723412"/>
            <a:chOff x="2123347" y="826411"/>
            <a:chExt cx="8011253" cy="723412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3347" y="826411"/>
              <a:ext cx="8011253" cy="723412"/>
              <a:chOff x="488847" y="386274"/>
              <a:chExt cx="8164648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8" name="矩形 17"/>
              <p:cNvSpPr/>
              <p:nvPr/>
            </p:nvSpPr>
            <p:spPr>
              <a:xfrm>
                <a:off x="488847" y="386274"/>
                <a:ext cx="8097442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5"/>
              <p:cNvSpPr txBox="1"/>
              <p:nvPr/>
            </p:nvSpPr>
            <p:spPr>
              <a:xfrm>
                <a:off x="615043" y="607660"/>
                <a:ext cx="8038452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把蜗牛放在菜叶上，观察蜗牛怎样吃菜叶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2397378" y="854731"/>
              <a:ext cx="773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bǎ    wō    niú  fàng   zài    cài    yè   shàng       </a:t>
              </a:r>
              <a:r>
                <a:rPr lang="zh-CN" altLang="en-US" sz="160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guān  chá   wō   niú    zěn  yàng  chī    cài     yè 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92728" y="2205383"/>
            <a:ext cx="2852531" cy="3511616"/>
            <a:chOff x="7492728" y="1757708"/>
            <a:chExt cx="2852531" cy="3511616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44" t="19587" r="20062" b="19891"/>
            <a:stretch>
              <a:fillRect/>
            </a:stretch>
          </p:blipFill>
          <p:spPr bwMode="auto">
            <a:xfrm>
              <a:off x="7492728" y="1757708"/>
              <a:ext cx="2852531" cy="288234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" name="组合 4"/>
            <p:cNvGrpSpPr/>
            <p:nvPr/>
          </p:nvGrpSpPr>
          <p:grpSpPr>
            <a:xfrm>
              <a:off x="8002926" y="4582174"/>
              <a:ext cx="1880644" cy="687150"/>
              <a:chOff x="8002926" y="4582174"/>
              <a:chExt cx="1880644" cy="68715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8002926" y="4746104"/>
                <a:ext cx="188064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安静观察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8079125" y="4582174"/>
                <a:ext cx="18044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err="1">
                    <a:latin typeface="Calibri" panose="020f0502020204030204" pitchFamily="34" charset="0"/>
                    <a:cs typeface="Calibri" panose="020f0502020204030204" pitchFamily="34" charset="0"/>
                  </a:rPr>
                  <a:t>ān   jìng  guān  chá </a:t>
                </a:r>
                <a:endParaRPr lang="zh-CN" altLang="en-US" sz="16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AutoShape 2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AutoShape 5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708150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想一想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762" y="807166"/>
            <a:ext cx="9051336" cy="5243667"/>
          </a:xfrm>
          <a:prstGeom prst="rect">
            <a:avLst/>
          </a:prstGeom>
        </p:spPr>
      </p:pic>
      <p:sp>
        <p:nvSpPr>
          <p:cNvPr id="23" name="TextBox 1"/>
          <p:cNvSpPr txBox="1"/>
          <p:nvPr/>
        </p:nvSpPr>
        <p:spPr>
          <a:xfrm>
            <a:off x="3855039" y="6050833"/>
            <a:ext cx="44819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80000"/>
            </a:pP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（蜗牛吃生菜）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任意多边形: 形状 23"/>
          <p:cNvSpPr/>
          <p:nvPr/>
        </p:nvSpPr>
        <p:spPr>
          <a:xfrm>
            <a:off x="0" y="6527868"/>
            <a:ext cx="12192000" cy="330131"/>
          </a:xfrm>
          <a:custGeom>
            <a:gdLst>
              <a:gd name="connsiteX0" fmla="*/ 6096000 w 12192000"/>
              <a:gd name="connsiteY0" fmla="*/ 0 h 5132848"/>
              <a:gd name="connsiteX1" fmla="*/ 12172941 w 12192000"/>
              <a:gd name="connsiteY1" fmla="*/ 2153591 h 5132848"/>
              <a:gd name="connsiteX2" fmla="*/ 12192000 w 12192000"/>
              <a:gd name="connsiteY2" fmla="*/ 2174457 h 5132848"/>
              <a:gd name="connsiteX3" fmla="*/ 12192000 w 12192000"/>
              <a:gd name="connsiteY3" fmla="*/ 5132848 h 5132848"/>
              <a:gd name="connsiteX4" fmla="*/ 0 w 12192000"/>
              <a:gd name="connsiteY4" fmla="*/ 5132848 h 5132848"/>
              <a:gd name="connsiteX5" fmla="*/ 0 w 12192000"/>
              <a:gd name="connsiteY5" fmla="*/ 2174457 h 5132848"/>
              <a:gd name="connsiteX6" fmla="*/ 19059 w 12192000"/>
              <a:gd name="connsiteY6" fmla="*/ 2153591 h 5132848"/>
              <a:gd name="connsiteX7" fmla="*/ 6096000 w 12192000"/>
              <a:gd name="connsiteY7" fmla="*/ 0 h 51328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132848">
                <a:moveTo>
                  <a:pt x="6096000" y="0"/>
                </a:moveTo>
                <a:cubicBezTo>
                  <a:pt x="8671349" y="0"/>
                  <a:pt x="10926701" y="862463"/>
                  <a:pt x="12172941" y="2153591"/>
                </a:cubicBezTo>
                <a:lnTo>
                  <a:pt x="12192000" y="2174457"/>
                </a:lnTo>
                <a:lnTo>
                  <a:pt x="12192000" y="5132848"/>
                </a:lnTo>
                <a:lnTo>
                  <a:pt x="0" y="5132848"/>
                </a:lnTo>
                <a:lnTo>
                  <a:pt x="0" y="2174457"/>
                </a:lnTo>
                <a:lnTo>
                  <a:pt x="19059" y="2153591"/>
                </a:lnTo>
                <a:cubicBezTo>
                  <a:pt x="1265299" y="862463"/>
                  <a:pt x="3520651" y="0"/>
                  <a:pt x="6096000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9000000">
            <a:off x="323660" y="280159"/>
            <a:ext cx="333523" cy="333523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11"/>
          <p:cNvSpPr/>
          <p:nvPr/>
        </p:nvSpPr>
        <p:spPr bwMode="auto">
          <a:xfrm rot="19192412">
            <a:off x="432112" y="531080"/>
            <a:ext cx="359291" cy="120760"/>
          </a:xfrm>
          <a:custGeom>
            <a:gdLst>
              <a:gd name="T0" fmla="*/ 3 w 899"/>
              <a:gd name="T1" fmla="*/ 53 h 302"/>
              <a:gd name="T2" fmla="*/ 17 w 899"/>
              <a:gd name="T3" fmla="*/ 15 h 302"/>
              <a:gd name="T4" fmla="*/ 73 w 899"/>
              <a:gd name="T5" fmla="*/ 20 h 302"/>
              <a:gd name="T6" fmla="*/ 256 w 899"/>
              <a:gd name="T7" fmla="*/ 156 h 302"/>
              <a:gd name="T8" fmla="*/ 362 w 899"/>
              <a:gd name="T9" fmla="*/ 188 h 302"/>
              <a:gd name="T10" fmla="*/ 806 w 899"/>
              <a:gd name="T11" fmla="*/ 50 h 302"/>
              <a:gd name="T12" fmla="*/ 825 w 899"/>
              <a:gd name="T13" fmla="*/ 30 h 302"/>
              <a:gd name="T14" fmla="*/ 881 w 899"/>
              <a:gd name="T15" fmla="*/ 27 h 302"/>
              <a:gd name="T16" fmla="*/ 885 w 899"/>
              <a:gd name="T17" fmla="*/ 83 h 302"/>
              <a:gd name="T18" fmla="*/ 862 w 899"/>
              <a:gd name="T19" fmla="*/ 107 h 302"/>
              <a:gd name="T20" fmla="*/ 347 w 899"/>
              <a:gd name="T21" fmla="*/ 267 h 302"/>
              <a:gd name="T22" fmla="*/ 224 w 899"/>
              <a:gd name="T23" fmla="*/ 229 h 302"/>
              <a:gd name="T24" fmla="*/ 12 w 899"/>
              <a:gd name="T25" fmla="*/ 71 h 302"/>
              <a:gd name="T26" fmla="*/ 3 w 899"/>
              <a:gd name="T27" fmla="*/ 53 h 3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9" h="302">
                <a:moveTo>
                  <a:pt x="3" y="53"/>
                </a:moveTo>
                <a:cubicBezTo>
                  <a:pt x="0" y="39"/>
                  <a:pt x="5" y="24"/>
                  <a:pt x="17" y="15"/>
                </a:cubicBezTo>
                <a:cubicBezTo>
                  <a:pt x="34" y="0"/>
                  <a:pt x="59" y="3"/>
                  <a:pt x="73" y="20"/>
                </a:cubicBezTo>
                <a:cubicBezTo>
                  <a:pt x="122" y="78"/>
                  <a:pt x="185" y="126"/>
                  <a:pt x="256" y="156"/>
                </a:cubicBezTo>
                <a:cubicBezTo>
                  <a:pt x="289" y="171"/>
                  <a:pt x="325" y="182"/>
                  <a:pt x="362" y="188"/>
                </a:cubicBezTo>
                <a:cubicBezTo>
                  <a:pt x="524" y="219"/>
                  <a:pt x="690" y="167"/>
                  <a:pt x="806" y="50"/>
                </a:cubicBezTo>
                <a:cubicBezTo>
                  <a:pt x="812" y="44"/>
                  <a:pt x="819" y="37"/>
                  <a:pt x="825" y="30"/>
                </a:cubicBezTo>
                <a:cubicBezTo>
                  <a:pt x="839" y="13"/>
                  <a:pt x="865" y="12"/>
                  <a:pt x="881" y="27"/>
                </a:cubicBezTo>
                <a:cubicBezTo>
                  <a:pt x="898" y="41"/>
                  <a:pt x="899" y="67"/>
                  <a:pt x="885" y="83"/>
                </a:cubicBezTo>
                <a:cubicBezTo>
                  <a:pt x="877" y="91"/>
                  <a:pt x="870" y="99"/>
                  <a:pt x="862" y="107"/>
                </a:cubicBezTo>
                <a:cubicBezTo>
                  <a:pt x="728" y="242"/>
                  <a:pt x="535" y="302"/>
                  <a:pt x="347" y="267"/>
                </a:cubicBezTo>
                <a:cubicBezTo>
                  <a:pt x="305" y="259"/>
                  <a:pt x="263" y="246"/>
                  <a:pt x="224" y="229"/>
                </a:cubicBezTo>
                <a:cubicBezTo>
                  <a:pt x="142" y="194"/>
                  <a:pt x="69" y="139"/>
                  <a:pt x="12" y="71"/>
                </a:cubicBezTo>
                <a:cubicBezTo>
                  <a:pt x="7" y="66"/>
                  <a:pt x="5" y="60"/>
                  <a:pt x="3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Oval 8"/>
          <p:cNvSpPr/>
          <p:nvPr/>
        </p:nvSpPr>
        <p:spPr>
          <a:xfrm>
            <a:off x="608343" y="5861247"/>
            <a:ext cx="352551" cy="352550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圆角矩形 12"/>
          <p:cNvSpPr/>
          <p:nvPr/>
        </p:nvSpPr>
        <p:spPr>
          <a:xfrm>
            <a:off x="960894" y="273671"/>
            <a:ext cx="2264643" cy="455601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28"/>
          <p:cNvSpPr txBox="1"/>
          <p:nvPr/>
        </p:nvSpPr>
        <p:spPr>
          <a:xfrm>
            <a:off x="1479762" y="316805"/>
            <a:ext cx="1226905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研讨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705956" y="1048899"/>
            <a:ext cx="5065841" cy="723412"/>
            <a:chOff x="3629756" y="826411"/>
            <a:chExt cx="5065841" cy="723412"/>
          </a:xfrm>
        </p:grpSpPr>
        <p:grpSp>
          <p:nvGrpSpPr>
            <p:cNvPr id="22" name="组合 21"/>
            <p:cNvGrpSpPr/>
            <p:nvPr/>
          </p:nvGrpSpPr>
          <p:grpSpPr>
            <a:xfrm>
              <a:off x="3629756" y="826411"/>
              <a:ext cx="5065841" cy="723412"/>
              <a:chOff x="2024100" y="386274"/>
              <a:chExt cx="5162839" cy="844614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4" name="矩形 23"/>
              <p:cNvSpPr/>
              <p:nvPr/>
            </p:nvSpPr>
            <p:spPr>
              <a:xfrm>
                <a:off x="2024100" y="386274"/>
                <a:ext cx="5026936" cy="8446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TextBox 5"/>
              <p:cNvSpPr txBox="1"/>
              <p:nvPr/>
            </p:nvSpPr>
            <p:spPr>
              <a:xfrm>
                <a:off x="2081599" y="607660"/>
                <a:ext cx="5105340" cy="61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SzPct val="80000"/>
                </a:pPr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我们有哪些有趣的发现？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3835653" y="854731"/>
              <a:ext cx="46130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latin typeface="Calibri" panose="020f0502020204030204" pitchFamily="34" charset="0"/>
                  <a:cs typeface="Calibri" panose="020f0502020204030204" pitchFamily="34" charset="0"/>
                </a:rPr>
                <a:t>wǒ   men  yǒu   nǎ    xiē    yǒu   qù    de     fā     xiàn</a:t>
              </a:r>
              <a:endParaRPr lang="zh-CN" alt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55197" y="2082619"/>
            <a:ext cx="4440803" cy="3920956"/>
            <a:chOff x="1655197" y="2082619"/>
            <a:chExt cx="4440803" cy="392095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00" t="11086" r="19522" b="14457"/>
            <a:stretch>
              <a:fillRect/>
            </a:stretch>
          </p:blipFill>
          <p:spPr bwMode="auto">
            <a:xfrm>
              <a:off x="1655197" y="2082619"/>
              <a:ext cx="4440803" cy="3207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/>
          </p:nvGrpSpPr>
          <p:grpSpPr>
            <a:xfrm>
              <a:off x="2652303" y="5315949"/>
              <a:ext cx="2446590" cy="687626"/>
              <a:chOff x="2652303" y="5315949"/>
              <a:chExt cx="2446590" cy="687626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652303" y="5480355"/>
                <a:ext cx="24465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爬过的痕迹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2816478" y="5315949"/>
                <a:ext cx="21746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err="1">
                    <a:latin typeface="Calibri" panose="020f0502020204030204" pitchFamily="34" charset="0"/>
                    <a:cs typeface="Calibri" panose="020f0502020204030204" pitchFamily="34" charset="0"/>
                  </a:rPr>
                  <a:t>pá   guò    de    hén    jì </a:t>
                </a:r>
                <a:endParaRPr lang="zh-CN" altLang="en-US" sz="16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381750" y="2082619"/>
            <a:ext cx="4034731" cy="3920956"/>
            <a:chOff x="6381750" y="2082619"/>
            <a:chExt cx="4034731" cy="3920956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7" t="40870" r="30190" b="9420"/>
            <a:stretch>
              <a:fillRect/>
            </a:stretch>
          </p:blipFill>
          <p:spPr bwMode="auto">
            <a:xfrm>
              <a:off x="6381750" y="2082619"/>
              <a:ext cx="4034731" cy="32259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组合 3"/>
            <p:cNvGrpSpPr/>
            <p:nvPr/>
          </p:nvGrpSpPr>
          <p:grpSpPr>
            <a:xfrm>
              <a:off x="6504396" y="5291578"/>
              <a:ext cx="3789438" cy="711997"/>
              <a:chOff x="6504396" y="5291578"/>
              <a:chExt cx="3789438" cy="711997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6504396" y="5480355"/>
                <a:ext cx="37894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spc="500">
                    <a:latin typeface="黑体" panose="02010609060101010101" pitchFamily="49" charset="-122"/>
                    <a:ea typeface="黑体" panose="02010609060101010101" pitchFamily="49" charset="-122"/>
                  </a:rPr>
                  <a:t>进食时嘴巴的动作</a:t>
                </a:r>
                <a:endParaRPr lang="zh-CN" altLang="en-US" sz="2800" spc="5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709510" y="5291578"/>
                <a:ext cx="34822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err="1">
                    <a:latin typeface="Calibri" panose="020f0502020204030204" pitchFamily="34" charset="0"/>
                    <a:cs typeface="Calibri" panose="020f0502020204030204" pitchFamily="34" charset="0"/>
                  </a:rPr>
                  <a:t>jìn    shí    shí    zuǐ    ba     de   dòng zuò </a:t>
                </a:r>
                <a:endParaRPr lang="zh-CN" altLang="en-US" sz="16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Oval 8"/>
          <p:cNvSpPr/>
          <p:nvPr/>
        </p:nvSpPr>
        <p:spPr>
          <a:xfrm>
            <a:off x="11119661" y="105325"/>
            <a:ext cx="769461" cy="7694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58</Paragraphs>
  <Slides>11</Slides>
  <Notes>4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9">
      <vt:lpstr>Arial</vt:lpstr>
      <vt:lpstr>等线 Light</vt:lpstr>
      <vt:lpstr>等线</vt:lpstr>
      <vt:lpstr>黑体</vt:lpstr>
      <vt:lpstr>楷体</vt:lpstr>
      <vt:lpstr>Calibri</vt:lpstr>
      <vt:lpstr>微软雅黑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2022-02-16T18:36:37.002</cp:lastPrinted>
  <dcterms:created xsi:type="dcterms:W3CDTF">2022-02-16T18:36:37Z</dcterms:created>
  <dcterms:modified xsi:type="dcterms:W3CDTF">2022-02-16T10:36:38Z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