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1"/>
  </p:handoutMasterIdLst>
  <p:sldIdLst>
    <p:sldId id="256" r:id="rId4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400" r:id="rId27"/>
    <p:sldId id="401" r:id="rId28"/>
    <p:sldId id="402" r:id="rId29"/>
    <p:sldId id="281" r:id="rId30"/>
  </p:sldIdLst>
  <p:sldSz cx="12192000" cy="6858000"/>
  <p:notesSz cx="6858000" cy="9144000"/>
  <p:custDataLst>
    <p:tags r:id="rId36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524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FDB-95D2-8039-9C6D-636C81236A36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B5F1-BFD2-8043-9C6D-4916FB236A1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tags" Target="../tags/tag32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tags" Target="../tags/tag341.xml"/><Relationship Id="rId5" Type="http://schemas.openxmlformats.org/officeDocument/2006/relationships/tags" Target="../tags/tag340.xml"/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7.xml"/><Relationship Id="rId11" Type="http://schemas.openxmlformats.org/officeDocument/2006/relationships/tags" Target="../tags/tag346.xml"/><Relationship Id="rId10" Type="http://schemas.openxmlformats.org/officeDocument/2006/relationships/tags" Target="../tags/tag345.xml"/><Relationship Id="rId1" Type="http://schemas.openxmlformats.org/officeDocument/2006/relationships/tags" Target="../tags/tag3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59.xml"/><Relationship Id="rId12" Type="http://schemas.openxmlformats.org/officeDocument/2006/relationships/image" Target="../media/image16.png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tags" Target="../tags/tag34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71.xml"/><Relationship Id="rId12" Type="http://schemas.openxmlformats.org/officeDocument/2006/relationships/image" Target="../media/image17.png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tags" Target="../tags/tag36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83.xml"/><Relationship Id="rId12" Type="http://schemas.openxmlformats.org/officeDocument/2006/relationships/image" Target="../media/image18.png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tags" Target="../tags/tag37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95.xml"/><Relationship Id="rId12" Type="http://schemas.openxmlformats.org/officeDocument/2006/relationships/image" Target="../media/image19.png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tags" Target="../tags/tag38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39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5.xml"/><Relationship Id="rId8" Type="http://schemas.openxmlformats.org/officeDocument/2006/relationships/tags" Target="../tags/tag414.xml"/><Relationship Id="rId7" Type="http://schemas.openxmlformats.org/officeDocument/2006/relationships/tags" Target="../tags/tag413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tags" Target="../tags/tag409.xml"/><Relationship Id="rId2" Type="http://schemas.openxmlformats.org/officeDocument/2006/relationships/tags" Target="../tags/tag408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423.xml"/><Relationship Id="rId17" Type="http://schemas.openxmlformats.org/officeDocument/2006/relationships/tags" Target="../tags/tag422.xml"/><Relationship Id="rId16" Type="http://schemas.openxmlformats.org/officeDocument/2006/relationships/tags" Target="../tags/tag421.xml"/><Relationship Id="rId15" Type="http://schemas.openxmlformats.org/officeDocument/2006/relationships/tags" Target="../tags/tag420.xml"/><Relationship Id="rId14" Type="http://schemas.openxmlformats.org/officeDocument/2006/relationships/tags" Target="../tags/tag419.xml"/><Relationship Id="rId13" Type="http://schemas.openxmlformats.org/officeDocument/2006/relationships/tags" Target="../tags/tag418.xml"/><Relationship Id="rId12" Type="http://schemas.openxmlformats.org/officeDocument/2006/relationships/tags" Target="../tags/tag417.xml"/><Relationship Id="rId11" Type="http://schemas.openxmlformats.org/officeDocument/2006/relationships/tags" Target="../tags/tag416.xml"/><Relationship Id="rId10" Type="http://schemas.openxmlformats.org/officeDocument/2006/relationships/image" Target="../media/image20.png"/><Relationship Id="rId1" Type="http://schemas.openxmlformats.org/officeDocument/2006/relationships/tags" Target="../tags/tag40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tags" Target="../tags/tag429.xml"/><Relationship Id="rId5" Type="http://schemas.openxmlformats.org/officeDocument/2006/relationships/tags" Target="../tags/tag428.xml"/><Relationship Id="rId4" Type="http://schemas.openxmlformats.org/officeDocument/2006/relationships/tags" Target="../tags/tag427.xml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tags" Target="../tags/tag42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tags" Target="../tags/tag442.xml"/><Relationship Id="rId7" Type="http://schemas.openxmlformats.org/officeDocument/2006/relationships/tags" Target="../tags/tag441.xml"/><Relationship Id="rId6" Type="http://schemas.openxmlformats.org/officeDocument/2006/relationships/tags" Target="../tags/tag440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448.xml"/><Relationship Id="rId14" Type="http://schemas.openxmlformats.org/officeDocument/2006/relationships/image" Target="../media/image21.png"/><Relationship Id="rId13" Type="http://schemas.openxmlformats.org/officeDocument/2006/relationships/tags" Target="../tags/tag447.xml"/><Relationship Id="rId12" Type="http://schemas.openxmlformats.org/officeDocument/2006/relationships/tags" Target="../tags/tag44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tags" Target="../tags/tag43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38.xml"/><Relationship Id="rId11" Type="http://schemas.openxmlformats.org/officeDocument/2006/relationships/image" Target="../media/image10.jpeg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59.xml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tags" Target="../tags/tag458.xml"/><Relationship Id="rId1" Type="http://schemas.openxmlformats.org/officeDocument/2006/relationships/tags" Target="../tags/tag44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8.xml"/><Relationship Id="rId8" Type="http://schemas.openxmlformats.org/officeDocument/2006/relationships/tags" Target="../tags/tag467.xml"/><Relationship Id="rId7" Type="http://schemas.openxmlformats.org/officeDocument/2006/relationships/tags" Target="../tags/tag466.xml"/><Relationship Id="rId6" Type="http://schemas.openxmlformats.org/officeDocument/2006/relationships/tags" Target="../tags/tag465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71.xml"/><Relationship Id="rId11" Type="http://schemas.openxmlformats.org/officeDocument/2006/relationships/tags" Target="../tags/tag470.xml"/><Relationship Id="rId10" Type="http://schemas.openxmlformats.org/officeDocument/2006/relationships/tags" Target="../tags/tag469.xml"/><Relationship Id="rId1" Type="http://schemas.openxmlformats.org/officeDocument/2006/relationships/tags" Target="../tags/tag46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tags" Target="../tags/tag478.xml"/><Relationship Id="rId6" Type="http://schemas.openxmlformats.org/officeDocument/2006/relationships/tags" Target="../tags/tag477.xml"/><Relationship Id="rId5" Type="http://schemas.openxmlformats.org/officeDocument/2006/relationships/tags" Target="../tags/tag476.xml"/><Relationship Id="rId4" Type="http://schemas.openxmlformats.org/officeDocument/2006/relationships/tags" Target="../tags/tag475.xml"/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485.xml"/><Relationship Id="rId14" Type="http://schemas.openxmlformats.org/officeDocument/2006/relationships/tags" Target="../tags/tag484.xml"/><Relationship Id="rId13" Type="http://schemas.openxmlformats.org/officeDocument/2006/relationships/tags" Target="../tags/tag483.xml"/><Relationship Id="rId12" Type="http://schemas.openxmlformats.org/officeDocument/2006/relationships/tags" Target="../tags/tag482.xml"/><Relationship Id="rId11" Type="http://schemas.openxmlformats.org/officeDocument/2006/relationships/image" Target="../media/image24.png"/><Relationship Id="rId10" Type="http://schemas.openxmlformats.org/officeDocument/2006/relationships/tags" Target="../tags/tag481.xml"/><Relationship Id="rId1" Type="http://schemas.openxmlformats.org/officeDocument/2006/relationships/tags" Target="../tags/tag47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tags" Target="../tags/tag492.xml"/><Relationship Id="rId6" Type="http://schemas.openxmlformats.org/officeDocument/2006/relationships/tags" Target="../tags/tag491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96.xml"/><Relationship Id="rId11" Type="http://schemas.openxmlformats.org/officeDocument/2006/relationships/tags" Target="../tags/tag495.xml"/><Relationship Id="rId10" Type="http://schemas.openxmlformats.org/officeDocument/2006/relationships/image" Target="../media/image7.jpeg"/><Relationship Id="rId1" Type="http://schemas.openxmlformats.org/officeDocument/2006/relationships/tags" Target="../tags/tag48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05.xml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508.xml"/><Relationship Id="rId12" Type="http://schemas.openxmlformats.org/officeDocument/2006/relationships/tags" Target="../tags/tag507.xml"/><Relationship Id="rId11" Type="http://schemas.openxmlformats.org/officeDocument/2006/relationships/tags" Target="../tags/tag506.xml"/><Relationship Id="rId10" Type="http://schemas.openxmlformats.org/officeDocument/2006/relationships/image" Target="../media/image7.jpeg"/><Relationship Id="rId1" Type="http://schemas.openxmlformats.org/officeDocument/2006/relationships/tags" Target="../tags/tag49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523.xml"/><Relationship Id="rId17" Type="http://schemas.openxmlformats.org/officeDocument/2006/relationships/image" Target="../media/image16.png"/><Relationship Id="rId16" Type="http://schemas.openxmlformats.org/officeDocument/2006/relationships/tags" Target="../tags/tag522.xml"/><Relationship Id="rId15" Type="http://schemas.openxmlformats.org/officeDocument/2006/relationships/image" Target="../media/image26.png"/><Relationship Id="rId14" Type="http://schemas.openxmlformats.org/officeDocument/2006/relationships/image" Target="../media/image25.png"/><Relationship Id="rId13" Type="http://schemas.openxmlformats.org/officeDocument/2006/relationships/tags" Target="../tags/tag521.xml"/><Relationship Id="rId12" Type="http://schemas.openxmlformats.org/officeDocument/2006/relationships/tags" Target="../tags/tag520.xml"/><Relationship Id="rId11" Type="http://schemas.openxmlformats.org/officeDocument/2006/relationships/tags" Target="../tags/tag519.xml"/><Relationship Id="rId10" Type="http://schemas.openxmlformats.org/officeDocument/2006/relationships/tags" Target="../tags/tag518.xml"/><Relationship Id="rId1" Type="http://schemas.openxmlformats.org/officeDocument/2006/relationships/tags" Target="../tags/tag50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tags" Target="../tags/tag23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62.xml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image" Target="../media/image11.png"/><Relationship Id="rId1" Type="http://schemas.openxmlformats.org/officeDocument/2006/relationships/tags" Target="../tags/tag2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tags" Target="../tags/tag272.xml"/><Relationship Id="rId10" Type="http://schemas.openxmlformats.org/officeDocument/2006/relationships/image" Target="../media/image12.png"/><Relationship Id="rId1" Type="http://schemas.openxmlformats.org/officeDocument/2006/relationships/tags" Target="../tags/tag26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87.xml"/><Relationship Id="rId13" Type="http://schemas.openxmlformats.org/officeDocument/2006/relationships/image" Target="../media/image13.png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tags" Target="../tags/tag2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6.xml"/><Relationship Id="rId8" Type="http://schemas.openxmlformats.org/officeDocument/2006/relationships/tags" Target="../tags/tag295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99.xml"/><Relationship Id="rId12" Type="http://schemas.openxmlformats.org/officeDocument/2006/relationships/image" Target="../media/image14.png"/><Relationship Id="rId11" Type="http://schemas.openxmlformats.org/officeDocument/2006/relationships/tags" Target="../tags/tag298.xml"/><Relationship Id="rId10" Type="http://schemas.openxmlformats.org/officeDocument/2006/relationships/tags" Target="../tags/tag297.xml"/><Relationship Id="rId1" Type="http://schemas.openxmlformats.org/officeDocument/2006/relationships/tags" Target="../tags/tag28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11.xml"/><Relationship Id="rId12" Type="http://schemas.openxmlformats.org/officeDocument/2006/relationships/image" Target="../media/image15.png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tags" Target="../tags/tag30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23.xml"/><Relationship Id="rId11" Type="http://schemas.openxmlformats.org/officeDocument/2006/relationships/tags" Target="../tags/tag322.xml"/><Relationship Id="rId10" Type="http://schemas.openxmlformats.org/officeDocument/2006/relationships/tags" Target="../tags/tag321.xml"/><Relationship Id="rId1" Type="http://schemas.openxmlformats.org/officeDocument/2006/relationships/tags" Target="../tags/tag3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  <a:r>
              <a:rPr>
                <a:ea typeface="宋体" panose="02010600030101010101" pitchFamily="2" charset="-122"/>
              </a:rPr>
              <a:t>5f</a:t>
            </a: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  <a:ea typeface="宋体" panose="02010600030101010101" pitchFamily="2" charset="-122"/>
              </a:rPr>
              <a:t>我的环保小搭档</a:t>
            </a:r>
            <a:endParaRPr lang="zh-CN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>
                <a:ea typeface="宋体" panose="02010600030101010101" pitchFamily="2" charset="-122"/>
              </a:rPr>
              <a:t>第</a:t>
            </a:r>
            <a:r>
              <a:rPr lang="zh-CN" altLang="en-US" sz="2800" dirty="0">
                <a:ea typeface="宋体" panose="02010600030101010101" pitchFamily="2" charset="-122"/>
              </a:rPr>
              <a:t>二</a:t>
            </a:r>
            <a:r>
              <a:rPr sz="2800" dirty="0">
                <a:ea typeface="宋体" panose="02010600030101010101" pitchFamily="2" charset="-122"/>
              </a:rPr>
              <a:t>课时</a:t>
            </a:r>
            <a:endParaRPr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861197" y="2702195"/>
            <a:ext cx="9052916" cy="321405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436495" y="3014855"/>
            <a:ext cx="8319810" cy="262929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骏骏是我们班的环保小达人，他每次用草稿纸都是双面使用，计算得又整齐又满。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谁是环保小达人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714376" y="1850390"/>
            <a:ext cx="6078220" cy="259905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170306" y="2065654"/>
            <a:ext cx="5166360" cy="1884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我们班级里的环保小达人们真是太棒了！同学们，让我们大家都一起来当一个环保小达人吧！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714376" y="1850390"/>
            <a:ext cx="6078220" cy="259905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290639" y="2077919"/>
            <a:ext cx="4925694" cy="1884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你今天带了你的哪位环保搭档要介绍给我们呢？请你向大家展示并讲解一下吧！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环保大舞台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14" y="3094545"/>
            <a:ext cx="2451735" cy="332647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969441" y="1308671"/>
            <a:ext cx="3946525" cy="85058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6095999" y="2926715"/>
            <a:ext cx="5693411" cy="310094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6281578" y="3120507"/>
            <a:ext cx="5322252" cy="27133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这一位是我最喜欢的环保小搭档。它是一个环保布袋，它长得太好看了，每次带着它一起去购物就可以节省好多的购物袋。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1"/>
            </p:custDataLst>
          </p:nvPr>
        </p:nvSpPr>
        <p:spPr>
          <a:xfrm>
            <a:off x="6969441" y="1304041"/>
            <a:ext cx="3946525" cy="72453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环保布袋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=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3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7"/>
          <a:stretch>
            <a:fillRect/>
          </a:stretch>
        </p:blipFill>
        <p:spPr bwMode="auto">
          <a:xfrm>
            <a:off x="1132204" y="2891833"/>
            <a:ext cx="4130993" cy="313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969441" y="1308671"/>
            <a:ext cx="3946525" cy="85058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6095999" y="2926715"/>
            <a:ext cx="5693411" cy="310094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6524068" y="3120507"/>
            <a:ext cx="4837272" cy="27133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这一位是我的环保小搭档，它是一盆小盆栽。每天它都会在我的窗台上陪着我，还可以净化空气呢。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1"/>
            </p:custDataLst>
          </p:nvPr>
        </p:nvSpPr>
        <p:spPr>
          <a:xfrm>
            <a:off x="6969441" y="1304041"/>
            <a:ext cx="3946525" cy="72453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环保盆栽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=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5"/>
          <a:stretch>
            <a:fillRect/>
          </a:stretch>
        </p:blipFill>
        <p:spPr bwMode="auto">
          <a:xfrm>
            <a:off x="715547" y="1666307"/>
            <a:ext cx="5238294" cy="481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969441" y="1308671"/>
            <a:ext cx="3946525" cy="85058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6095999" y="2567940"/>
            <a:ext cx="5693411" cy="34597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6617950" y="2660666"/>
            <a:ext cx="4843464" cy="327426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这一位是我的环保小搭档，它是一条小手帕。夏天到了，我每天都会出很多的汗，妈妈说用小手帕可以节省纸巾、保护森林，更加环保。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1"/>
            </p:custDataLst>
          </p:nvPr>
        </p:nvSpPr>
        <p:spPr>
          <a:xfrm>
            <a:off x="6969441" y="1304041"/>
            <a:ext cx="3946525" cy="72453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环保手帕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=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74628" y="2511660"/>
            <a:ext cx="3515995" cy="35159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59505" y="143446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05300" y="1903195"/>
            <a:ext cx="4373880" cy="25114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同学们的环保搭档们真的太酷了！只要我们细心观察，就会发现生活当中还会有很多很多的环保搭档。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/>
          <a:srcRect l="27358" t="18006" r="27508" b="22292"/>
          <a:stretch>
            <a:fillRect/>
          </a:stretch>
        </p:blipFill>
        <p:spPr>
          <a:xfrm>
            <a:off x="1271464" y="1700808"/>
            <a:ext cx="3744416" cy="3656027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11"/>
            </p:custDataLst>
          </p:nvPr>
        </p:nvSpPr>
        <p:spPr>
          <a:xfrm>
            <a:off x="1917053" y="2344786"/>
            <a:ext cx="2388679" cy="23183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07568" y="2708920"/>
            <a:ext cx="187220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幼圆" charset="0"/>
                <a:ea typeface="幼圆" charset="0"/>
              </a:rPr>
              <a:t>环保</a:t>
            </a:r>
            <a:endParaRPr lang="en-US" altLang="zh-CN" sz="2800" dirty="0">
              <a:solidFill>
                <a:schemeClr val="dk1">
                  <a:lumMod val="85000"/>
                  <a:lumOff val="15000"/>
                </a:schemeClr>
              </a:solidFill>
              <a:latin typeface="幼圆" charset="0"/>
              <a:ea typeface="幼圆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幼圆" charset="0"/>
                <a:ea typeface="幼圆" charset="0"/>
              </a:rPr>
              <a:t>新搭档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799856" y="908720"/>
            <a:ext cx="309634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废纸收集桶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文本框 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07968" y="1988840"/>
            <a:ext cx="309634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自带餐具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159896" y="5445224"/>
            <a:ext cx="3093561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环保铅笔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07968" y="4221088"/>
            <a:ext cx="3096344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拼插玩具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168008" y="3068960"/>
            <a:ext cx="4104456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随身洗漱用品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40442" y="1882457"/>
            <a:ext cx="5111115" cy="310832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1"/>
          <p:cNvSpPr txBox="1"/>
          <p:nvPr>
            <p:custDataLst>
              <p:tags r:id="rId10"/>
            </p:custDataLst>
          </p:nvPr>
        </p:nvSpPr>
        <p:spPr>
          <a:xfrm>
            <a:off x="4015897" y="2137410"/>
            <a:ext cx="4160204" cy="25114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除了这些环保搭档，你的家里还有哪些环保搭档呢？你的家人们他们的环保搭档又是谁呢？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2623501" y="478155"/>
            <a:ext cx="694499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填一填：我和我家人的环保搭档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 rot="21444354">
            <a:off x="760560" y="2519973"/>
            <a:ext cx="9072003" cy="3168352"/>
          </a:xfrm>
          <a:prstGeom prst="rect">
            <a:avLst/>
          </a:prstGeom>
          <a:solidFill>
            <a:schemeClr val="accent5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907641" y="2466565"/>
            <a:ext cx="8777841" cy="3168352"/>
          </a:xfrm>
          <a:prstGeom prst="rect">
            <a:avLst/>
          </a:prstGeom>
          <a:solidFill>
            <a:schemeClr val="lt2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2"/>
          <p:cNvSpPr txBox="1"/>
          <p:nvPr>
            <p:custDataLst>
              <p:tags r:id="rId13"/>
            </p:custDataLst>
          </p:nvPr>
        </p:nvSpPr>
        <p:spPr>
          <a:xfrm>
            <a:off x="1701621" y="2852563"/>
            <a:ext cx="806489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 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 _____________=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妈妈 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 ___________=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爸爸 </a:t>
            </a: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+ ___________=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 + ________ =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6" name="Picture 2" descr="https://timgsa.baidu.com/timg?image&amp;quality=80&amp;size=b9999_10000&amp;sec=1519580141619&amp;di=0fb7eda466df758c3c798eff3a8b5922&amp;imgtype=0&amp;src=http%3A%2F%2Fpic.qiantucdn.com%2F58pic%2F26%2F35%2F25%2F83Z58PICdQN_1024.jpg"/>
          <p:cNvPicPr>
            <a:picLocks noChangeAspect="1" noChangeArrowheads="1"/>
          </p:cNvPicPr>
          <p:nvPr/>
        </p:nvPicPr>
        <p:blipFill rotWithShape="1">
          <a:blip r:embed="rId14"/>
          <a:srcRect l="19977" r="22549"/>
          <a:stretch>
            <a:fillRect/>
          </a:stretch>
        </p:blipFill>
        <p:spPr bwMode="auto">
          <a:xfrm>
            <a:off x="9766517" y="2316296"/>
            <a:ext cx="227620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5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099241" y="765174"/>
            <a:ext cx="4807585" cy="577532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317681" y="765175"/>
            <a:ext cx="4302125" cy="54622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给未来一片绿色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轻轻打开地球画册，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山山水水都在问我：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亲爱的小朋友，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想给未来的地球留下什么？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一朵花，一棵树，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还有一片永恒的绿色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深情挥动七彩的画笔，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给未来描绘更美的山河。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 descr="timg (2)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743" y="930745"/>
            <a:ext cx="5481002" cy="5444181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6169894" y="3644264"/>
            <a:ext cx="4888631" cy="255522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除了一些现成的环保搭档以外，我们还可以自己制作环保搭档喔！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/>
          <a:srcRect l="11434"/>
          <a:stretch>
            <a:fillRect/>
          </a:stretch>
        </p:blipFill>
        <p:spPr>
          <a:xfrm>
            <a:off x="1133475" y="2209165"/>
            <a:ext cx="4737334" cy="37816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97791" y="1929917"/>
            <a:ext cx="2088232" cy="173149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683066" y="689811"/>
            <a:ext cx="2977834" cy="77406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706293" y="695976"/>
            <a:ext cx="278759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我的环保小搭档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503680" y="1778635"/>
            <a:ext cx="9758680" cy="476186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683066" y="1922144"/>
            <a:ext cx="9435784" cy="44748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我的环保搭档是一个用旧画报做的小笔帽。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有一次，我扫地的时候见到一个铅笔头，但是笔头太短了，很难握住来写字，扔了又很浪费，我决定变废为宝。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我找来一张没用的画报纸，做成了一个小笔帽套在了铅笔头上，铅笔头就又可以用了！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我现在已经收集很多这样的小笔头，还发动的全班加入了我的行动，你也来试试看吧！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4" name="文本框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76545" y="1887855"/>
            <a:ext cx="1325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dk1"/>
                </a:solidFill>
                <a:latin typeface="幼圆" charset="0"/>
                <a:ea typeface="幼圆" charset="0"/>
              </a:rPr>
              <a:t>地球一小时</a:t>
            </a:r>
            <a:endParaRPr lang="zh-CN" altLang="en-US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7385" y="1409065"/>
            <a:ext cx="10856595" cy="4896485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1607820" y="1763395"/>
            <a:ext cx="3975735" cy="1533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矩形 18"/>
          <p:cNvSpPr/>
          <p:nvPr>
            <p:custDataLst>
              <p:tags r:id="rId13"/>
            </p:custDataLst>
          </p:nvPr>
        </p:nvSpPr>
        <p:spPr>
          <a:xfrm>
            <a:off x="1607820" y="3415030"/>
            <a:ext cx="3975735" cy="2952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44905" y="1437185"/>
            <a:ext cx="5163576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这是一项全球性节能活动，提倡于每年三月的最后一个星期六晚上20:30，关上不必要的电灯及耗电产品一小时。</a:t>
            </a:r>
            <a:endParaRPr lang="zh-CN" altLang="en-US" sz="2800" b="1" dirty="0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5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2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7620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思想气泡: 云 5"/>
          <p:cNvSpPr/>
          <p:nvPr>
            <p:custDataLst>
              <p:tags r:id="rId11"/>
            </p:custDataLst>
          </p:nvPr>
        </p:nvSpPr>
        <p:spPr>
          <a:xfrm>
            <a:off x="1431925" y="1276350"/>
            <a:ext cx="8467090" cy="2870200"/>
          </a:xfrm>
          <a:prstGeom prst="cloudCallout">
            <a:avLst>
              <a:gd name="adj1" fmla="val 47884"/>
              <a:gd name="adj2" fmla="val 66201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环保需要全球的人类一起行动起来，让我们一起加入环保行动吧！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3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7620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6" name="矩形: 圆角 5"/>
          <p:cNvSpPr/>
          <p:nvPr/>
        </p:nvSpPr>
        <p:spPr>
          <a:xfrm>
            <a:off x="3388359" y="1618456"/>
            <a:ext cx="5621655" cy="393858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1"/>
            </p:custDataLst>
          </p:nvPr>
        </p:nvSpPr>
        <p:spPr>
          <a:xfrm>
            <a:off x="4074795" y="1937385"/>
            <a:ext cx="4248785" cy="330073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请你制定一个环保行动计划，计划中要写清楚你打算进行哪些环保行动，并尝试邀请你身边的人加入你的行动！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669467" y="480060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课后作业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91210"/>
            <a:ext cx="2132965" cy="43497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rgbClr val="609801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/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rgbClr val="609801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99260" y="1795780"/>
            <a:ext cx="7224395" cy="3408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6"/>
            </p:custDataLst>
          </p:nvPr>
        </p:nvSpPr>
        <p:spPr>
          <a:xfrm>
            <a:off x="2837497" y="2538729"/>
            <a:ext cx="4947920" cy="19221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你有没有想到其他的环保方法呢？你能发动身边的人加入你的环保行动吗？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757" y="3644265"/>
            <a:ext cx="1895475" cy="257175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  <a:ea typeface="宋体" panose="02010600030101010101" pitchFamily="2" charset="-122"/>
              </a:rPr>
              <a:t>谢谢观看</a:t>
            </a:r>
            <a:endParaRPr lang="en-US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104390" y="2583180"/>
            <a:ext cx="4784090" cy="2009140"/>
          </a:xfrm>
          <a:prstGeom prst="cloudCallout">
            <a:avLst>
              <a:gd name="adj1" fmla="val 75936"/>
              <a:gd name="adj2" fmla="val 6093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867024" y="2583180"/>
            <a:ext cx="3228976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小朋友们，你们想给未来的地球留下什么呢？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思考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6514" y="1078531"/>
            <a:ext cx="10492550" cy="5303849"/>
          </a:xfrm>
          <a:prstGeom prst="rect">
            <a:avLst/>
          </a:prstGeom>
        </p:spPr>
      </p:pic>
      <p:sp>
        <p:nvSpPr>
          <p:cNvPr id="10" name="椭圆形标注 9"/>
          <p:cNvSpPr/>
          <p:nvPr>
            <p:custDataLst>
              <p:tags r:id="rId11"/>
            </p:custDataLst>
          </p:nvPr>
        </p:nvSpPr>
        <p:spPr>
          <a:xfrm>
            <a:off x="4478764" y="1146337"/>
            <a:ext cx="4367661" cy="1995337"/>
          </a:xfrm>
          <a:prstGeom prst="wedgeEllipseCallout">
            <a:avLst>
              <a:gd name="adj1" fmla="val 43882"/>
              <a:gd name="adj2" fmla="val 56367"/>
            </a:avLst>
          </a:prstGeom>
          <a:solidFill>
            <a:schemeClr val="l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800" noProof="1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82337" y="1502002"/>
            <a:ext cx="3560514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我想要给地球留下美丽的森林和草原！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/>
          <a:srcRect b="3916"/>
          <a:stretch>
            <a:fillRect/>
          </a:stretch>
        </p:blipFill>
        <p:spPr>
          <a:xfrm>
            <a:off x="799128" y="1120445"/>
            <a:ext cx="10593744" cy="5319115"/>
          </a:xfrm>
          <a:prstGeom prst="rect">
            <a:avLst/>
          </a:prstGeom>
        </p:spPr>
      </p:pic>
      <p:sp>
        <p:nvSpPr>
          <p:cNvPr id="14" name="椭圆形标注 13"/>
          <p:cNvSpPr/>
          <p:nvPr>
            <p:custDataLst>
              <p:tags r:id="rId11"/>
            </p:custDataLst>
          </p:nvPr>
        </p:nvSpPr>
        <p:spPr>
          <a:xfrm>
            <a:off x="4779733" y="1114050"/>
            <a:ext cx="4067063" cy="1659134"/>
          </a:xfrm>
          <a:prstGeom prst="wedgeEllipseCallout">
            <a:avLst>
              <a:gd name="adj1" fmla="val -50811"/>
              <a:gd name="adj2" fmla="val 67192"/>
            </a:avLst>
          </a:prstGeom>
          <a:solidFill>
            <a:schemeClr val="lt1"/>
          </a:solidFill>
          <a:ln>
            <a:solidFill>
              <a:schemeClr val="accent1">
                <a:shade val="50000"/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800" noProof="1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00623" y="1251119"/>
            <a:ext cx="322528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我想要给地球留下清澈的湖水和小溪。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431925" y="1363345"/>
            <a:ext cx="4451985" cy="1348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我们要怎么样才能为地球留下这些美丽的事物呢？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2296159" y="4377054"/>
            <a:ext cx="272351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将环保进行到底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1" name="下箭头 10"/>
          <p:cNvSpPr/>
          <p:nvPr>
            <p:custDataLst>
              <p:tags r:id="rId12"/>
            </p:custDataLst>
          </p:nvPr>
        </p:nvSpPr>
        <p:spPr>
          <a:xfrm>
            <a:off x="3119753" y="2998470"/>
            <a:ext cx="1076325" cy="1091564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/>
          <a:srcRect b="2570"/>
          <a:stretch>
            <a:fillRect/>
          </a:stretch>
        </p:blipFill>
        <p:spPr>
          <a:xfrm>
            <a:off x="6528048" y="1363345"/>
            <a:ext cx="4793087" cy="5010131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121584" y="1922146"/>
            <a:ext cx="9804685" cy="1722119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581346" y="2173765"/>
            <a:ext cx="9029308" cy="1262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请你找一找，我们班级里谁是环保小达人呢？你为什么推选他当我们班的环保小达人呢？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谁是环保小达人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7791" y="3706698"/>
            <a:ext cx="10428715" cy="2735251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028815" y="2137410"/>
            <a:ext cx="3897454" cy="38747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186623" y="2450069"/>
            <a:ext cx="3581838" cy="317769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淇淇是我们班级里的环保小达人，每次同学们都走光了以后，他总是会帮忙检查有没有关好了灯。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谁是环保小达人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2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11"/>
          <a:stretch>
            <a:fillRect/>
          </a:stretch>
        </p:blipFill>
        <p:spPr bwMode="auto">
          <a:xfrm>
            <a:off x="673572" y="1893041"/>
            <a:ext cx="5764559" cy="447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934210" y="2137410"/>
            <a:ext cx="8992059" cy="24568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364740" y="2450069"/>
            <a:ext cx="8403721" cy="317769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玥玥是我们班级里的环保小达人，她用纸巾擦手的时候都会把一张纸巾分成两半，这样就可以用两次了！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谁是环保小达人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6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FILL_FORE_SCHEMECOLOR_INDEX_BRIGHTNESS" val="-0.1"/>
  <p:tag name="KSO_WM_UNIT_FILL_FORE_SCHEMECOLOR_INDEX" val="9"/>
  <p:tag name="KSO_WM_UNIT_FILL_TYPE" val="1"/>
  <p:tag name="KSO_WM_UNIT_LINE_FORE_SCHEMECOLOR_INDEX_BRIGHTNESS" val="-0.5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UNIT_FILL_FORE_SCHEMECOLOR_INDEX_BRIGHTNESS" val="0"/>
  <p:tag name="KSO_WM_UNIT_FILL_FORE_SCHEMECOLOR_INDEX" val="16"/>
  <p:tag name="KSO_WM_UNIT_FILL_TYPE" val="1"/>
  <p:tag name="KSO_WM_UNIT_LINE_FORE_SCHEMECOLOR_INDEX_BRIGHTNESS" val="0.4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1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19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1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4.xml><?xml version="1.0" encoding="utf-8"?>
<p:tagLst xmlns:p="http://schemas.openxmlformats.org/presentationml/2006/main">
  <p:tag name="KSO_WPP_MARK_KEY" val="42301740-9aa1-42f8-a60e-a25d952693cc"/>
  <p:tag name="COMMONDATA" val="eyJoZGlkIjoiOThmYTM0NmUyNmJmYTVlMDc2NDdiMWYyNmVhMjNkZTQifQ==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1276</Words>
  <Application>WPS 演示</Application>
  <PresentationFormat>宽屏</PresentationFormat>
  <Paragraphs>120</Paragraphs>
  <Slides>26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33</cp:revision>
  <dcterms:created xsi:type="dcterms:W3CDTF">2017-09-06T14:27:00Z</dcterms:created>
  <dcterms:modified xsi:type="dcterms:W3CDTF">2023-04-26T07:52:18Z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03B2EF954A194380A51BE550DE1DB310_12</vt:lpwstr>
  </property>
  <property fmtid="{D5CDD505-2E9C-101B-9397-08002B2CF9AE}" pid="3" name="KSOProductBuildVer">
    <vt:lpwstr>2052-11.1.0.14036</vt:lpwstr>
  </property>
</Properties>
</file>