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9" r:id="rId4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285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26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20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40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E92DF-23EB-4683-912D-4E0EA41525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FE080-D6D6-4825-A04C-E4279B535F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6AD6C-9DC4-4A0D-A2E1-154048A1B3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6AD6C-9DC4-4A0D-A2E1-154048A1B3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4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5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4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4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4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4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4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6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4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4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7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BBDFA5-D4BF-42B1-80BB-880D09BC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D92879-D76B-4A38-8D0C-2C7B19AFE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160905"/>
            <a:ext cx="10043160" cy="1710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tags" Target="../tags/tag326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31.xml"/><Relationship Id="rId12" Type="http://schemas.openxmlformats.org/officeDocument/2006/relationships/image" Target="../media/image23.jpeg"/><Relationship Id="rId11" Type="http://schemas.openxmlformats.org/officeDocument/2006/relationships/tags" Target="../tags/tag330.xml"/><Relationship Id="rId10" Type="http://schemas.openxmlformats.org/officeDocument/2006/relationships/tags" Target="../tags/tag329.xml"/><Relationship Id="rId1" Type="http://schemas.openxmlformats.org/officeDocument/2006/relationships/tags" Target="../tags/tag3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43.xml"/><Relationship Id="rId12" Type="http://schemas.openxmlformats.org/officeDocument/2006/relationships/tags" Target="../tags/tag342.xml"/><Relationship Id="rId11" Type="http://schemas.openxmlformats.org/officeDocument/2006/relationships/image" Target="../media/image24.jpeg"/><Relationship Id="rId10" Type="http://schemas.openxmlformats.org/officeDocument/2006/relationships/tags" Target="../tags/tag341.xml"/><Relationship Id="rId1" Type="http://schemas.openxmlformats.org/officeDocument/2006/relationships/tags" Target="../tags/tag33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355.xml"/><Relationship Id="rId15" Type="http://schemas.openxmlformats.org/officeDocument/2006/relationships/image" Target="../media/image28.jpeg"/><Relationship Id="rId14" Type="http://schemas.openxmlformats.org/officeDocument/2006/relationships/image" Target="../media/image27.jpeg"/><Relationship Id="rId13" Type="http://schemas.openxmlformats.org/officeDocument/2006/relationships/image" Target="../media/image26.jpeg"/><Relationship Id="rId12" Type="http://schemas.openxmlformats.org/officeDocument/2006/relationships/image" Target="../media/image25.jpeg"/><Relationship Id="rId11" Type="http://schemas.openxmlformats.org/officeDocument/2006/relationships/tags" Target="../tags/tag354.xml"/><Relationship Id="rId10" Type="http://schemas.openxmlformats.org/officeDocument/2006/relationships/tags" Target="../tags/tag353.xml"/><Relationship Id="rId1" Type="http://schemas.openxmlformats.org/officeDocument/2006/relationships/tags" Target="../tags/tag34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tags" Target="../tags/tag363.xml"/><Relationship Id="rId7" Type="http://schemas.openxmlformats.org/officeDocument/2006/relationships/tags" Target="../tags/tag362.xml"/><Relationship Id="rId6" Type="http://schemas.openxmlformats.org/officeDocument/2006/relationships/tags" Target="../tags/tag361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66.xml"/><Relationship Id="rId11" Type="http://schemas.openxmlformats.org/officeDocument/2006/relationships/image" Target="../media/image29.jpeg"/><Relationship Id="rId10" Type="http://schemas.openxmlformats.org/officeDocument/2006/relationships/tags" Target="../tags/tag365.xml"/><Relationship Id="rId1" Type="http://schemas.openxmlformats.org/officeDocument/2006/relationships/tags" Target="../tags/tag35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75.xml"/><Relationship Id="rId8" Type="http://schemas.openxmlformats.org/officeDocument/2006/relationships/tags" Target="../tags/tag374.xml"/><Relationship Id="rId7" Type="http://schemas.openxmlformats.org/officeDocument/2006/relationships/tags" Target="../tags/tag373.xml"/><Relationship Id="rId6" Type="http://schemas.openxmlformats.org/officeDocument/2006/relationships/tags" Target="../tags/tag372.xml"/><Relationship Id="rId5" Type="http://schemas.openxmlformats.org/officeDocument/2006/relationships/tags" Target="../tags/tag371.xml"/><Relationship Id="rId4" Type="http://schemas.openxmlformats.org/officeDocument/2006/relationships/tags" Target="../tags/tag370.xml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77.xml"/><Relationship Id="rId11" Type="http://schemas.openxmlformats.org/officeDocument/2006/relationships/image" Target="../media/image30.png"/><Relationship Id="rId10" Type="http://schemas.openxmlformats.org/officeDocument/2006/relationships/tags" Target="../tags/tag376.xml"/><Relationship Id="rId1" Type="http://schemas.openxmlformats.org/officeDocument/2006/relationships/tags" Target="../tags/tag36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6.xml"/><Relationship Id="rId8" Type="http://schemas.openxmlformats.org/officeDocument/2006/relationships/tags" Target="../tags/tag385.xml"/><Relationship Id="rId7" Type="http://schemas.openxmlformats.org/officeDocument/2006/relationships/tags" Target="../tags/tag384.xml"/><Relationship Id="rId6" Type="http://schemas.openxmlformats.org/officeDocument/2006/relationships/tags" Target="../tags/tag383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89.xml"/><Relationship Id="rId12" Type="http://schemas.openxmlformats.org/officeDocument/2006/relationships/tags" Target="../tags/tag388.xml"/><Relationship Id="rId11" Type="http://schemas.openxmlformats.org/officeDocument/2006/relationships/image" Target="../media/image31.jpeg"/><Relationship Id="rId10" Type="http://schemas.openxmlformats.org/officeDocument/2006/relationships/tags" Target="../tags/tag387.xml"/><Relationship Id="rId1" Type="http://schemas.openxmlformats.org/officeDocument/2006/relationships/tags" Target="../tags/tag37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01.xml"/><Relationship Id="rId12" Type="http://schemas.openxmlformats.org/officeDocument/2006/relationships/image" Target="../media/image32.png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tags" Target="../tags/tag39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38.xml"/><Relationship Id="rId12" Type="http://schemas.openxmlformats.org/officeDocument/2006/relationships/image" Target="../media/image11.jpeg"/><Relationship Id="rId11" Type="http://schemas.openxmlformats.org/officeDocument/2006/relationships/image" Target="../media/image10.jpeg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51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microsoft.com/office/2007/relationships/hdphoto" Target="../media/image13.wdp"/><Relationship Id="rId10" Type="http://schemas.openxmlformats.org/officeDocument/2006/relationships/image" Target="../media/image12.png"/><Relationship Id="rId1" Type="http://schemas.openxmlformats.org/officeDocument/2006/relationships/tags" Target="../tags/tag23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63.xml"/><Relationship Id="rId12" Type="http://schemas.openxmlformats.org/officeDocument/2006/relationships/image" Target="../media/image14.png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74.xml"/><Relationship Id="rId12" Type="http://schemas.openxmlformats.org/officeDocument/2006/relationships/image" Target="../media/image16.png"/><Relationship Id="rId11" Type="http://schemas.openxmlformats.org/officeDocument/2006/relationships/image" Target="../media/image15.jpeg"/><Relationship Id="rId10" Type="http://schemas.openxmlformats.org/officeDocument/2006/relationships/tags" Target="../tags/tag273.xml"/><Relationship Id="rId1" Type="http://schemas.openxmlformats.org/officeDocument/2006/relationships/tags" Target="../tags/tag26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85.xml"/><Relationship Id="rId13" Type="http://schemas.openxmlformats.org/officeDocument/2006/relationships/image" Target="../media/image19.jpeg"/><Relationship Id="rId12" Type="http://schemas.microsoft.com/office/2007/relationships/hdphoto" Target="../media/image18.wdp"/><Relationship Id="rId11" Type="http://schemas.openxmlformats.org/officeDocument/2006/relationships/image" Target="../media/image17.png"/><Relationship Id="rId10" Type="http://schemas.openxmlformats.org/officeDocument/2006/relationships/tags" Target="../tags/tag284.xml"/><Relationship Id="rId1" Type="http://schemas.openxmlformats.org/officeDocument/2006/relationships/tags" Target="../tags/tag27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96.xml"/><Relationship Id="rId13" Type="http://schemas.openxmlformats.org/officeDocument/2006/relationships/image" Target="../media/image22.jpeg"/><Relationship Id="rId12" Type="http://schemas.openxmlformats.org/officeDocument/2006/relationships/image" Target="../media/image21.jpeg"/><Relationship Id="rId11" Type="http://schemas.openxmlformats.org/officeDocument/2006/relationships/tags" Target="../tags/tag295.xml"/><Relationship Id="rId10" Type="http://schemas.openxmlformats.org/officeDocument/2006/relationships/image" Target="../media/image20.png"/><Relationship Id="rId1" Type="http://schemas.openxmlformats.org/officeDocument/2006/relationships/tags" Target="../tags/tag28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tags" Target="../tags/tag29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image" Target="../media/image21.jpeg"/><Relationship Id="rId1" Type="http://schemas.openxmlformats.org/officeDocument/2006/relationships/tags" Target="../tags/tag3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>
                <a:ea typeface="宋体" panose="02010600030101010101" pitchFamily="2" charset="-122"/>
              </a:rPr>
              <a:t>单击此处编辑母版标题样式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单击此处编辑母版文本样式</a:t>
            </a:r>
            <a:endParaRPr lang="zh-CN" altLang="en-US">
              <a:ea typeface="宋体" panose="02010600030101010101" pitchFamily="2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二级</a:t>
            </a:r>
            <a:endParaRPr lang="zh-CN" altLang="en-US">
              <a:ea typeface="宋体" panose="02010600030101010101" pitchFamily="2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三级</a:t>
            </a:r>
            <a:endParaRPr lang="zh-CN" altLang="en-US">
              <a:ea typeface="宋体" panose="02010600030101010101" pitchFamily="2" charset="-122"/>
            </a:endParaRP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四级</a:t>
            </a:r>
            <a:endParaRPr lang="zh-CN" altLang="en-US">
              <a:ea typeface="宋体" panose="02010600030101010101" pitchFamily="2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五级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4387840" y="2726876"/>
            <a:ext cx="34163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推翻帝制  民族觉醒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44" y="466391"/>
            <a:ext cx="3252163" cy="19209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78043" y="3589198"/>
            <a:ext cx="1835914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宋体" panose="02010600030101010101" pitchFamily="2" charset="-122"/>
              </a:rPr>
              <a:t>第一课时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3978441" y="1525915"/>
            <a:ext cx="7812505" cy="4615815"/>
          </a:xfrm>
          <a:prstGeom prst="rect">
            <a:avLst/>
          </a:prstGeom>
          <a:ln w="38100">
            <a:noFill/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2016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年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11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月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11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日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习近平总书记在纪念孙中山先生诞辰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150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周年大会上发表重要讲话。他指出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孙中山先生当年在 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《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建国方略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》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一书中构想的中国建设的蓝图在百年前因种种条件难以实现。如今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在中国共产党领导下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在全国各族人民顽强奋斗下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这个蓝图早已实现。祖国大地上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铁路进青藏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公路密成网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高峡出平湖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港口连五洋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产业门类齐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稻麦遍地香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神舟遨太空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国防更坚强。孙中山先生致力于建设的独立、民主、富强的国家早已巍然屹立在世界东方。</a:t>
            </a:r>
            <a:endParaRPr lang="zh-CN" altLang="en-US" sz="24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3"/>
          <p:cNvSpPr/>
          <p:nvPr>
            <p:custDataLst>
              <p:tags r:id="rId11"/>
            </p:custDataLst>
          </p:nvPr>
        </p:nvSpPr>
        <p:spPr>
          <a:xfrm>
            <a:off x="1279694" y="1517374"/>
            <a:ext cx="1739896" cy="498722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相关链接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5" name="Picture 2" descr="https://p1.ssl.qhimgs1.com/sdr/400__/t016d10366b1155f5f7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2709" y="2809123"/>
            <a:ext cx="3013866" cy="2260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4" name="矩形: 圆角 3"/>
          <p:cNvSpPr/>
          <p:nvPr>
            <p:custDataLst>
              <p:tags r:id="rId10"/>
            </p:custDataLst>
          </p:nvPr>
        </p:nvSpPr>
        <p:spPr>
          <a:xfrm>
            <a:off x="489957" y="544016"/>
            <a:ext cx="4547265" cy="578932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话题二：辛亥革命推翻帝制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11" cstate="print"/>
          <a:srcRect b="14526"/>
          <a:stretch>
            <a:fillRect/>
          </a:stretch>
        </p:blipFill>
        <p:spPr bwMode="auto">
          <a:xfrm>
            <a:off x="2943637" y="1417502"/>
            <a:ext cx="5814590" cy="373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3982789" y="5488826"/>
            <a:ext cx="3433011" cy="737235"/>
          </a:xfrm>
          <a:prstGeom prst="rect">
            <a:avLst/>
          </a:prstGeom>
          <a:ln w="38100">
            <a:noFill/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黄花岗七十二烈士墓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3" name="矩形: 圆角 3"/>
          <p:cNvSpPr/>
          <p:nvPr>
            <p:custDataLst>
              <p:tags r:id="rId10"/>
            </p:custDataLst>
          </p:nvPr>
        </p:nvSpPr>
        <p:spPr>
          <a:xfrm>
            <a:off x="1867002" y="4914637"/>
            <a:ext cx="9003291" cy="1289384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你所知道的黄花岗七十二烈士有哪些？你了解他们的故事吗？讲一讲我们收集烈士的故事，开一个故事会吧。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4" name="矩形: 圆角 3"/>
          <p:cNvSpPr/>
          <p:nvPr>
            <p:custDataLst>
              <p:tags r:id="rId11"/>
            </p:custDataLst>
          </p:nvPr>
        </p:nvSpPr>
        <p:spPr>
          <a:xfrm>
            <a:off x="5402515" y="545309"/>
            <a:ext cx="1386970" cy="627058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故事会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8" name="Picture 2" descr="http://culture.kaiwind.com/anecdote/201308/26/W0201308266675941409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76" y="1808876"/>
            <a:ext cx="1696652" cy="249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https://p1.ssl.qhimgs1.com/sdr/400__/t01777219f33beba27b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565" y="1726400"/>
            <a:ext cx="2102794" cy="266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ttp://www.81.cn/big5/yljnt/attachement/jpg/site351/20141117/b8ac6f42cdd015d3960607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104" y="1716735"/>
            <a:ext cx="1887941" cy="257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http://a2.att.hudong.com/11/36/01300000240273127028369700278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790" y="1485941"/>
            <a:ext cx="4158460" cy="303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: 圆角 3"/>
          <p:cNvSpPr/>
          <p:nvPr>
            <p:custDataLst>
              <p:tags r:id="rId10"/>
            </p:custDataLst>
          </p:nvPr>
        </p:nvSpPr>
        <p:spPr>
          <a:xfrm>
            <a:off x="8607263" y="3047626"/>
            <a:ext cx="3039307" cy="691227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油画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《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武昌起义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》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3978" y="786064"/>
            <a:ext cx="7122695" cy="52143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: 圆角 3"/>
          <p:cNvSpPr/>
          <p:nvPr>
            <p:custDataLst>
              <p:tags r:id="rId10"/>
            </p:custDataLst>
          </p:nvPr>
        </p:nvSpPr>
        <p:spPr>
          <a:xfrm>
            <a:off x="2288270" y="4773250"/>
            <a:ext cx="7615460" cy="1322747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武昌起义的结局是怎样的？有什么影响？历史上把这次具有伟大意义的革命称作什么革命？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6" name="Picture 6" descr="http://pic.baike.soso.com/p/20131220/bki-20131220021624-2066789967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684" y="814555"/>
            <a:ext cx="4812632" cy="361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4" name="矩形: 圆角 3"/>
          <p:cNvSpPr/>
          <p:nvPr>
            <p:custDataLst>
              <p:tags r:id="rId10"/>
            </p:custDataLst>
          </p:nvPr>
        </p:nvSpPr>
        <p:spPr>
          <a:xfrm>
            <a:off x="4885494" y="1831631"/>
            <a:ext cx="6440234" cy="38954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辛亥革命已经过去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100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多年了，但革命者不怕牺牲的爱国精神永远留在我们心中。你会用怎样的方式来铭记历史、纪念辛亥革命呢？和同学们讨论一下，谈谈你的想法。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5" name="Picture 6" descr="http://images.china.cn/attachement/jpg/site1000/20110816/0019b91ed5ee0fb44a390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8898" y="939001"/>
            <a:ext cx="3534598" cy="5071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矩形: 圆角 3"/>
          <p:cNvSpPr/>
          <p:nvPr>
            <p:custDataLst>
              <p:tags r:id="rId12"/>
            </p:custDataLst>
          </p:nvPr>
        </p:nvSpPr>
        <p:spPr>
          <a:xfrm>
            <a:off x="7267747" y="1143235"/>
            <a:ext cx="1675727" cy="691227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延伸活动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: 圆角 3"/>
          <p:cNvSpPr/>
          <p:nvPr>
            <p:custDataLst>
              <p:tags r:id="rId10"/>
            </p:custDataLst>
          </p:nvPr>
        </p:nvSpPr>
        <p:spPr>
          <a:xfrm>
            <a:off x="457873" y="495890"/>
            <a:ext cx="1691770" cy="562890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课堂总结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矩形: 圆角 3"/>
          <p:cNvSpPr/>
          <p:nvPr>
            <p:custDataLst>
              <p:tags r:id="rId11"/>
            </p:custDataLst>
          </p:nvPr>
        </p:nvSpPr>
        <p:spPr>
          <a:xfrm>
            <a:off x="5994400" y="1363580"/>
            <a:ext cx="5924886" cy="49356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   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辛亥革命推翻了封建势力</a:t>
            </a:r>
            <a:r>
              <a:rPr lang="en-US" altLang="zh-CN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——</a:t>
            </a:r>
            <a:r>
              <a:rPr lang="zh-CN" altLang="en-US" sz="2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清王朝的统治，结束了中国两千多年的封建君主专制制度，建立了中国历史上第一个资产阶级共和国政府。同时也给人们带来了一次思想上的解放。我们永远都不应该忘记那些为革命牺牲的烈士们，是他们改变了中国的命运。</a:t>
            </a:r>
            <a:endParaRPr lang="zh-CN" altLang="en-US" sz="24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73" y="2090299"/>
            <a:ext cx="5255378" cy="394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>
                <a:ea typeface="宋体" panose="02010600030101010101" pitchFamily="2" charset="-122"/>
              </a:rPr>
              <a:t>单击此处编辑母版标题样式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单击此处编辑母版文本样式</a:t>
            </a:r>
            <a:endParaRPr lang="zh-CN" altLang="en-US">
              <a:ea typeface="宋体" panose="02010600030101010101" pitchFamily="2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二级</a:t>
            </a:r>
            <a:endParaRPr lang="zh-CN" altLang="en-US">
              <a:ea typeface="宋体" panose="02010600030101010101" pitchFamily="2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三级</a:t>
            </a:r>
            <a:endParaRPr lang="zh-CN" altLang="en-US">
              <a:ea typeface="宋体" panose="02010600030101010101" pitchFamily="2" charset="-122"/>
            </a:endParaRP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四级</a:t>
            </a:r>
            <a:endParaRPr lang="zh-CN" altLang="en-US">
              <a:ea typeface="宋体" panose="02010600030101010101" pitchFamily="2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五级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4763197" y="3358839"/>
            <a:ext cx="2954655" cy="114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en-US" altLang="zh-CN" sz="5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42" y="1070715"/>
            <a:ext cx="3252163" cy="1920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矩形: 圆角 9"/>
          <p:cNvSpPr/>
          <p:nvPr>
            <p:custDataLst>
              <p:tags r:id="rId10"/>
            </p:custDataLst>
          </p:nvPr>
        </p:nvSpPr>
        <p:spPr>
          <a:xfrm>
            <a:off x="380437" y="452466"/>
            <a:ext cx="9437332" cy="2836165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在中国有这样一条路，几乎每个城市都有它的身影，南京的中山路、上海的中山路、广州的中山路、芜湖的中山路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······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有人这样说：有多少城市，就有多少中山路。你知道为什么会出现大量的中山路吗？这个名字是怎么由来的？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5" name="Picture 2" descr="http://y2.ifengimg.com/ae7bc1ef7ef7bc8f/2014/0324/rdn_532f8ffcddfce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712" y="3641558"/>
            <a:ext cx="3561348" cy="2374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pic.dailyqd.com/uploadfiles/hw/dangan/img/attachement/jpg/site3/20151116/6c3be517f86517b38dd858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500" y="3593432"/>
            <a:ext cx="3952774" cy="247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000" b="94750" l="31563" r="74063">
                        <a14:foregroundMark x1="47813" y1="9000" x2="44063" y2="11250"/>
                        <a14:foregroundMark x1="48125" y1="8500" x2="55156" y2="9500"/>
                        <a14:foregroundMark x1="52500" y1="7250" x2="55156" y2="13750"/>
                        <a14:foregroundMark x1="58125" y1="13500" x2="58906" y2="20500"/>
                        <a14:foregroundMark x1="45469" y1="89750" x2="41875" y2="91000"/>
                        <a14:foregroundMark x1="45625" y1="87000" x2="46250" y2="90250"/>
                        <a14:foregroundMark x1="56563" y1="94750" x2="52188" y2="89500"/>
                        <a14:foregroundMark x1="56406" y1="93750" x2="54531" y2="92250"/>
                        <a14:foregroundMark x1="67500" y1="28000" x2="67344" y2="27000"/>
                        <a14:foregroundMark x1="66875" y1="12750" x2="68281" y2="12250"/>
                        <a14:foregroundMark x1="67813" y1="12000" x2="69688" y2="11250"/>
                        <a14:foregroundMark x1="69063" y1="11250" x2="71406" y2="10750"/>
                        <a14:foregroundMark x1="72656" y1="11750" x2="74063" y2="1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24" r="24619" b="-1071"/>
          <a:stretch>
            <a:fillRect/>
          </a:stretch>
        </p:blipFill>
        <p:spPr bwMode="auto">
          <a:xfrm>
            <a:off x="1626089" y="3502219"/>
            <a:ext cx="1873705" cy="245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: 圆角 9"/>
          <p:cNvSpPr/>
          <p:nvPr>
            <p:custDataLst>
              <p:tags r:id="rId12"/>
            </p:custDataLst>
          </p:nvPr>
        </p:nvSpPr>
        <p:spPr>
          <a:xfrm>
            <a:off x="5848426" y="4305662"/>
            <a:ext cx="4835615" cy="1453453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答案是毫无疑问的，当然是为了纪念孙中山先生而建。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473675" y="546405"/>
            <a:ext cx="41785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话题一：革命先驱孙中山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7" name="思想气泡: 云 2"/>
          <p:cNvSpPr/>
          <p:nvPr>
            <p:custDataLst>
              <p:tags r:id="rId14"/>
            </p:custDataLst>
          </p:nvPr>
        </p:nvSpPr>
        <p:spPr>
          <a:xfrm>
            <a:off x="3287752" y="1069625"/>
            <a:ext cx="5566610" cy="2085473"/>
          </a:xfrm>
          <a:prstGeom prst="cloudCallout">
            <a:avLst>
              <a:gd name="adj1" fmla="val -38460"/>
              <a:gd name="adj2" fmla="val 68398"/>
            </a:avLst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为什么会出现大量的中山路？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4997549" y="5567582"/>
            <a:ext cx="2012851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南京中山陵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7" name="矩形: 圆角 3"/>
          <p:cNvSpPr/>
          <p:nvPr>
            <p:custDataLst>
              <p:tags r:id="rId11"/>
            </p:custDataLst>
          </p:nvPr>
        </p:nvSpPr>
        <p:spPr>
          <a:xfrm>
            <a:off x="701774" y="481959"/>
            <a:ext cx="7091944" cy="1498443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有哪位同学去过以孙中山先生名字命名的地方？给同学们介绍一下那里？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2177143"/>
            <a:ext cx="5715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8" name="矩形: 圆角 3"/>
          <p:cNvSpPr/>
          <p:nvPr>
            <p:custDataLst>
              <p:tags r:id="rId10"/>
            </p:custDataLst>
          </p:nvPr>
        </p:nvSpPr>
        <p:spPr>
          <a:xfrm>
            <a:off x="554124" y="545423"/>
            <a:ext cx="7595265" cy="689820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说一说人们为什么用各种方式纪念孙中山先生？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6" name="Picture 4" descr="http://upload.ct.youth.cn/2013/1114/138440940698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379" y="2904541"/>
            <a:ext cx="5358063" cy="3369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856" y="2904541"/>
            <a:ext cx="4958333" cy="3369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3"/>
          <p:cNvSpPr/>
          <p:nvPr>
            <p:custDataLst>
              <p:tags r:id="rId10"/>
            </p:custDataLst>
          </p:nvPr>
        </p:nvSpPr>
        <p:spPr>
          <a:xfrm>
            <a:off x="393704" y="497295"/>
            <a:ext cx="6696907" cy="3851816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《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辛丑条约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》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签订后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民族危机空前严重。清政府的腐败无能使各种社会矛盾更加尖锐。许多有识之士认识到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只有推翻清政府的反动统治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中国才有出路。他们不断探求救国救民的道路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进行奋勇抗争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孙中山先生就是其中的杰出代表。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61" b="89841" l="10000" r="93800">
                        <a14:foregroundMark x1="69000" y1="38048" x2="68400" y2="41235"/>
                        <a14:foregroundMark x1="66400" y1="40438" x2="67200" y2="42231"/>
                        <a14:foregroundMark x1="19400" y1="54582" x2="18400" y2="62151"/>
                        <a14:foregroundMark x1="11200" y1="50000" x2="12400" y2="52789"/>
                        <a14:foregroundMark x1="12800" y1="40438" x2="14200" y2="45418"/>
                        <a14:foregroundMark x1="22400" y1="35857" x2="22600" y2="39641"/>
                        <a14:foregroundMark x1="19600" y1="34861" x2="23200" y2="44422"/>
                        <a14:foregroundMark x1="24400" y1="45817" x2="25600" y2="50398"/>
                        <a14:foregroundMark x1="17200" y1="67928" x2="21800" y2="70319"/>
                        <a14:foregroundMark x1="20200" y1="66932" x2="20800" y2="74900"/>
                        <a14:foregroundMark x1="20200" y1="68526" x2="20000" y2="71514"/>
                        <a14:foregroundMark x1="18200" y1="76892" x2="18600" y2="79880"/>
                        <a14:foregroundMark x1="49600" y1="76693" x2="48800" y2="79681"/>
                        <a14:foregroundMark x1="66200" y1="65538" x2="65800" y2="73108"/>
                        <a14:foregroundMark x1="68800" y1="64741" x2="70600" y2="67729"/>
                        <a14:foregroundMark x1="86200" y1="21514" x2="86000" y2="28884"/>
                        <a14:foregroundMark x1="91400" y1="20717" x2="88400" y2="25299"/>
                        <a14:foregroundMark x1="92200" y1="23506" x2="89400" y2="26295"/>
                        <a14:foregroundMark x1="93600" y1="61554" x2="93800" y2="68327"/>
                        <a14:foregroundMark x1="84600" y1="76494" x2="85400" y2="78287"/>
                        <a14:foregroundMark x1="86400" y1="67928" x2="87400" y2="72510"/>
                        <a14:foregroundMark x1="86800" y1="67131" x2="88200" y2="70518"/>
                        <a14:foregroundMark x1="88000" y1="70717" x2="87400" y2="72709"/>
                        <a14:foregroundMark x1="76200" y1="67729" x2="75400" y2="72709"/>
                        <a14:foregroundMark x1="43000" y1="55578" x2="41600" y2="51594"/>
                        <a14:foregroundMark x1="41800" y1="54183" x2="42400" y2="567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875" y="4349111"/>
            <a:ext cx="2090323" cy="209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photocdn.sohu.com/20110916/Img319599477.jpg"/>
          <p:cNvPicPr>
            <a:picLocks noChangeAspect="1" noChangeArrowheads="1"/>
          </p:cNvPicPr>
          <p:nvPr/>
        </p:nvPicPr>
        <p:blipFill>
          <a:blip r:embed="rId13"/>
          <a:srcRect l="-430" t="25235" r="1145"/>
          <a:stretch>
            <a:fillRect/>
          </a:stretch>
        </p:blipFill>
        <p:spPr bwMode="auto">
          <a:xfrm>
            <a:off x="7338785" y="4081585"/>
            <a:ext cx="4376373" cy="24481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5" name="图片 4" descr="卡通人物&#10;&#10;中度可信度描述已自动生成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23485" r="74756" b="27273"/>
          <a:stretch>
            <a:fillRect/>
          </a:stretch>
        </p:blipFill>
        <p:spPr>
          <a:xfrm flipH="1">
            <a:off x="9414222" y="4551750"/>
            <a:ext cx="1152178" cy="1961380"/>
          </a:xfrm>
          <a:prstGeom prst="rect">
            <a:avLst/>
          </a:prstGeom>
        </p:spPr>
      </p:pic>
      <p:sp>
        <p:nvSpPr>
          <p:cNvPr id="6" name="对话气泡: 圆角矩形 9"/>
          <p:cNvSpPr/>
          <p:nvPr>
            <p:custDataLst>
              <p:tags r:id="rId11"/>
            </p:custDataLst>
          </p:nvPr>
        </p:nvSpPr>
        <p:spPr>
          <a:xfrm>
            <a:off x="4127593" y="2953335"/>
            <a:ext cx="5286629" cy="1967125"/>
          </a:xfrm>
          <a:prstGeom prst="wedgeRoundRectCallout">
            <a:avLst>
              <a:gd name="adj1" fmla="val 40826"/>
              <a:gd name="adj2" fmla="val 70871"/>
              <a:gd name="adj3" fmla="val 16667"/>
            </a:avLst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孙中山先生在革命的道路上最先是怎样做的呢？他第一次提出一个影响深远的口号是什么？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8" name="Picture 4" descr="http://www.people.com.cn/mediafile/pic/20141119/29/1123937651270109616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128" y="3156337"/>
            <a:ext cx="18764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pic59.nipic.com/file/20150128/13060634_112704850002_2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5"/>
          <a:stretch>
            <a:fillRect/>
          </a:stretch>
        </p:blipFill>
        <p:spPr bwMode="auto">
          <a:xfrm>
            <a:off x="4288353" y="423134"/>
            <a:ext cx="4832787" cy="246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: 圆角 9"/>
          <p:cNvSpPr/>
          <p:nvPr>
            <p:custDataLst>
              <p:tags r:id="rId10"/>
            </p:custDataLst>
          </p:nvPr>
        </p:nvSpPr>
        <p:spPr>
          <a:xfrm>
            <a:off x="1743636" y="3204644"/>
            <a:ext cx="8876237" cy="2117558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我们对孙中山先生最好的纪念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就是学习和继承他的革命精神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继续为振兴中华而努力奋斗。结合下面的内容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选择其中一个方面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查查它们的含义。并说说你的理解。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6" name="矩形: 圆角 3"/>
          <p:cNvSpPr/>
          <p:nvPr>
            <p:custDataLst>
              <p:tags r:id="rId11"/>
            </p:custDataLst>
          </p:nvPr>
        </p:nvSpPr>
        <p:spPr>
          <a:xfrm>
            <a:off x="900715" y="942583"/>
            <a:ext cx="3279938" cy="562890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小组交流合作学习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910" y="738199"/>
            <a:ext cx="1876425" cy="2790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2911035" y="1555845"/>
            <a:ext cx="8799701" cy="4615815"/>
          </a:xfrm>
          <a:prstGeom prst="rect">
            <a:avLst/>
          </a:prstGeom>
          <a:ln w="38100">
            <a:noFill/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一息尚存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不忘救国。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2.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国家之本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在于人民。   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3.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吾志所向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一往无前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愈挫愈奋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再接再厉。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4.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中国如果强盛起来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我们不但是要恢复民族的地位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还要对于世界负一个大责任。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                             ——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孙中山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8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3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2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4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2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6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3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1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3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54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5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5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6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7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388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3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9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4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2.xml><?xml version="1.0" encoding="utf-8"?>
<p:tagLst xmlns:p="http://schemas.openxmlformats.org/presentationml/2006/main">
  <p:tag name="KSO_WPP_MARK_KEY" val="e702d9f0-32fa-4b21-b381-c74edcbc80bf"/>
  <p:tag name="COMMONDATA" val="eyJoZGlkIjoiOThmYTM0NmUyNmJmYTVlMDc2NDdiMWYyNmVhMjNkZTQifQ==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1190</Words>
  <Application>WPS 演示</Application>
  <PresentationFormat>宽屏</PresentationFormat>
  <Paragraphs>75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Arial Unicode MS</vt:lpstr>
      <vt:lpstr>等线</vt:lpstr>
      <vt:lpstr>Calibri</vt:lpstr>
      <vt:lpstr>幼圆</vt:lpstr>
      <vt:lpstr>汉仪乐喵体W</vt:lpstr>
      <vt:lpstr>Arial</vt:lpstr>
      <vt:lpstr>幼圆</vt:lpstr>
      <vt:lpstr>Office 主题​​</vt:lpstr>
      <vt:lpstr>1_Office 主题​​</vt:lpstr>
      <vt:lpstr>单击此处编辑母版标题样式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单击此处编辑母版标题样式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单击此处编辑母版标题样式</dc:title>
  <dc:creator>China</dc:creator>
  <cp:lastModifiedBy>万润仪器贸易公司</cp:lastModifiedBy>
  <cp:revision>127</cp:revision>
  <dcterms:created xsi:type="dcterms:W3CDTF">2021-07-06T05:40:00Z</dcterms:created>
  <dcterms:modified xsi:type="dcterms:W3CDTF">2023-05-02T09:57:17Z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D00436E963D7480BBE06F9821F38C28A_12</vt:lpwstr>
  </property>
  <property fmtid="{D5CDD505-2E9C-101B-9397-08002B2CF9AE}" pid="3" name="KSOProductBuildVer">
    <vt:lpwstr>2052-11.1.0.14036</vt:lpwstr>
  </property>
</Properties>
</file>