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7"/>
  </p:handoutMasterIdLst>
  <p:sldIdLst>
    <p:sldId id="256" r:id="rId4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281" r:id="rId26"/>
  </p:sldIdLst>
  <p:sldSz cx="12192000" cy="6858000"/>
  <p:notesSz cx="6858000" cy="9144000"/>
  <p:custDataLst>
    <p:tags r:id="rId32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485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B5F1-BFD2-8043-9C6D-4916FB236A1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C0C-42D2-803A-9C6D-B46F82236AE1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B5F1-BFD2-8043-9C6D-4916FB236A1C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37.xml"/><Relationship Id="rId13" Type="http://schemas.openxmlformats.org/officeDocument/2006/relationships/tags" Target="../tags/tag336.xml"/><Relationship Id="rId12" Type="http://schemas.openxmlformats.org/officeDocument/2006/relationships/image" Target="../media/image14.png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6.xml"/><Relationship Id="rId8" Type="http://schemas.openxmlformats.org/officeDocument/2006/relationships/tags" Target="../tags/tag345.xml"/><Relationship Id="rId7" Type="http://schemas.openxmlformats.org/officeDocument/2006/relationships/tags" Target="../tags/tag344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8" Type="http://schemas.openxmlformats.org/officeDocument/2006/relationships/notesSlide" Target="../notesSlides/notesSlide7.xml"/><Relationship Id="rId27" Type="http://schemas.openxmlformats.org/officeDocument/2006/relationships/slideLayout" Target="../slideLayouts/slideLayout19.xml"/><Relationship Id="rId26" Type="http://schemas.openxmlformats.org/officeDocument/2006/relationships/tags" Target="../tags/tag363.xml"/><Relationship Id="rId25" Type="http://schemas.openxmlformats.org/officeDocument/2006/relationships/tags" Target="../tags/tag362.xml"/><Relationship Id="rId24" Type="http://schemas.openxmlformats.org/officeDocument/2006/relationships/tags" Target="../tags/tag361.xml"/><Relationship Id="rId23" Type="http://schemas.openxmlformats.org/officeDocument/2006/relationships/tags" Target="../tags/tag360.xml"/><Relationship Id="rId22" Type="http://schemas.openxmlformats.org/officeDocument/2006/relationships/tags" Target="../tags/tag359.xml"/><Relationship Id="rId21" Type="http://schemas.openxmlformats.org/officeDocument/2006/relationships/tags" Target="../tags/tag358.xml"/><Relationship Id="rId20" Type="http://schemas.openxmlformats.org/officeDocument/2006/relationships/tags" Target="../tags/tag357.xml"/><Relationship Id="rId2" Type="http://schemas.openxmlformats.org/officeDocument/2006/relationships/tags" Target="../tags/tag339.xml"/><Relationship Id="rId19" Type="http://schemas.openxmlformats.org/officeDocument/2006/relationships/tags" Target="../tags/tag356.xml"/><Relationship Id="rId18" Type="http://schemas.openxmlformats.org/officeDocument/2006/relationships/tags" Target="../tags/tag355.xml"/><Relationship Id="rId17" Type="http://schemas.openxmlformats.org/officeDocument/2006/relationships/tags" Target="../tags/tag354.xml"/><Relationship Id="rId16" Type="http://schemas.openxmlformats.org/officeDocument/2006/relationships/tags" Target="../tags/tag353.xml"/><Relationship Id="rId15" Type="http://schemas.openxmlformats.org/officeDocument/2006/relationships/tags" Target="../tags/tag352.xml"/><Relationship Id="rId14" Type="http://schemas.openxmlformats.org/officeDocument/2006/relationships/tags" Target="../tags/tag351.xml"/><Relationship Id="rId13" Type="http://schemas.openxmlformats.org/officeDocument/2006/relationships/tags" Target="../tags/tag350.xml"/><Relationship Id="rId12" Type="http://schemas.openxmlformats.org/officeDocument/2006/relationships/tags" Target="../tags/tag349.xml"/><Relationship Id="rId11" Type="http://schemas.openxmlformats.org/officeDocument/2006/relationships/tags" Target="../tags/tag348.xml"/><Relationship Id="rId10" Type="http://schemas.openxmlformats.org/officeDocument/2006/relationships/tags" Target="../tags/tag347.xml"/><Relationship Id="rId1" Type="http://schemas.openxmlformats.org/officeDocument/2006/relationships/tags" Target="../tags/tag3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tags" Target="../tags/tag371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tags" Target="../tags/tag36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85.xml"/><Relationship Id="rId11" Type="http://schemas.openxmlformats.org/officeDocument/2006/relationships/image" Target="../media/image15.png"/><Relationship Id="rId10" Type="http://schemas.openxmlformats.org/officeDocument/2006/relationships/tags" Target="../tags/tag384.xml"/><Relationship Id="rId1" Type="http://schemas.openxmlformats.org/officeDocument/2006/relationships/tags" Target="../tags/tag37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tags" Target="../tags/tag38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08.xml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tags" Target="../tags/tag407.xml"/><Relationship Id="rId10" Type="http://schemas.openxmlformats.org/officeDocument/2006/relationships/tags" Target="../tags/tag406.xml"/><Relationship Id="rId1" Type="http://schemas.openxmlformats.org/officeDocument/2006/relationships/tags" Target="../tags/tag39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0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tags" Target="../tags/tag427.xml"/><Relationship Id="rId7" Type="http://schemas.openxmlformats.org/officeDocument/2006/relationships/tags" Target="../tags/tag426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31.xml"/><Relationship Id="rId11" Type="http://schemas.openxmlformats.org/officeDocument/2006/relationships/tags" Target="../tags/tag430.xml"/><Relationship Id="rId10" Type="http://schemas.openxmlformats.org/officeDocument/2006/relationships/tags" Target="../tags/tag429.xml"/><Relationship Id="rId1" Type="http://schemas.openxmlformats.org/officeDocument/2006/relationships/tags" Target="../tags/tag42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40.xml"/><Relationship Id="rId8" Type="http://schemas.openxmlformats.org/officeDocument/2006/relationships/tags" Target="../tags/tag439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43.xml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tags" Target="../tags/tag442.xml"/><Relationship Id="rId10" Type="http://schemas.openxmlformats.org/officeDocument/2006/relationships/tags" Target="../tags/tag441.xml"/><Relationship Id="rId1" Type="http://schemas.openxmlformats.org/officeDocument/2006/relationships/tags" Target="../tags/tag43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52.xml"/><Relationship Id="rId8" Type="http://schemas.openxmlformats.org/officeDocument/2006/relationships/tags" Target="../tags/tag451.xml"/><Relationship Id="rId7" Type="http://schemas.openxmlformats.org/officeDocument/2006/relationships/tags" Target="../tags/tag450.xml"/><Relationship Id="rId6" Type="http://schemas.openxmlformats.org/officeDocument/2006/relationships/tags" Target="../tags/tag449.xml"/><Relationship Id="rId5" Type="http://schemas.openxmlformats.org/officeDocument/2006/relationships/tags" Target="../tags/tag448.xml"/><Relationship Id="rId4" Type="http://schemas.openxmlformats.org/officeDocument/2006/relationships/tags" Target="../tags/tag447.xml"/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6" Type="http://schemas.openxmlformats.org/officeDocument/2006/relationships/notesSlide" Target="../notesSlides/notesSlide1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57.xml"/><Relationship Id="rId13" Type="http://schemas.openxmlformats.org/officeDocument/2006/relationships/tags" Target="../tags/tag456.xml"/><Relationship Id="rId12" Type="http://schemas.openxmlformats.org/officeDocument/2006/relationships/tags" Target="../tags/tag455.xml"/><Relationship Id="rId11" Type="http://schemas.openxmlformats.org/officeDocument/2006/relationships/tags" Target="../tags/tag454.xml"/><Relationship Id="rId10" Type="http://schemas.openxmlformats.org/officeDocument/2006/relationships/tags" Target="../tags/tag453.xml"/><Relationship Id="rId1" Type="http://schemas.openxmlformats.org/officeDocument/2006/relationships/tags" Target="../tags/tag44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39.xml"/><Relationship Id="rId12" Type="http://schemas.openxmlformats.org/officeDocument/2006/relationships/image" Target="../media/image10.png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tags" Target="../tags/tag465.xml"/><Relationship Id="rId7" Type="http://schemas.openxmlformats.org/officeDocument/2006/relationships/tags" Target="../tags/tag464.xml"/><Relationship Id="rId6" Type="http://schemas.openxmlformats.org/officeDocument/2006/relationships/tags" Target="../tags/tag463.xml"/><Relationship Id="rId5" Type="http://schemas.openxmlformats.org/officeDocument/2006/relationships/tags" Target="../tags/tag462.xml"/><Relationship Id="rId4" Type="http://schemas.openxmlformats.org/officeDocument/2006/relationships/tags" Target="../tags/tag461.xml"/><Relationship Id="rId3" Type="http://schemas.openxmlformats.org/officeDocument/2006/relationships/tags" Target="../tags/tag460.xml"/><Relationship Id="rId2" Type="http://schemas.openxmlformats.org/officeDocument/2006/relationships/tags" Target="../tags/tag45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68.xml"/><Relationship Id="rId11" Type="http://schemas.openxmlformats.org/officeDocument/2006/relationships/tags" Target="../tags/tag467.xml"/><Relationship Id="rId10" Type="http://schemas.openxmlformats.org/officeDocument/2006/relationships/image" Target="../media/image7.jpeg"/><Relationship Id="rId1" Type="http://schemas.openxmlformats.org/officeDocument/2006/relationships/tags" Target="../tags/tag45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77.xml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484.xml"/><Relationship Id="rId17" Type="http://schemas.openxmlformats.org/officeDocument/2006/relationships/tags" Target="../tags/tag483.xml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tags" Target="../tags/tag482.xml"/><Relationship Id="rId13" Type="http://schemas.openxmlformats.org/officeDocument/2006/relationships/tags" Target="../tags/tag481.xml"/><Relationship Id="rId12" Type="http://schemas.openxmlformats.org/officeDocument/2006/relationships/tags" Target="../tags/tag480.xml"/><Relationship Id="rId11" Type="http://schemas.openxmlformats.org/officeDocument/2006/relationships/tags" Target="../tags/tag479.xml"/><Relationship Id="rId10" Type="http://schemas.openxmlformats.org/officeDocument/2006/relationships/tags" Target="../tags/tag478.xml"/><Relationship Id="rId1" Type="http://schemas.openxmlformats.org/officeDocument/2006/relationships/tags" Target="../tags/tag469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65.xml"/><Relationship Id="rId12" Type="http://schemas.openxmlformats.org/officeDocument/2006/relationships/image" Target="../media/image10.png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7.xml"/><Relationship Id="rId12" Type="http://schemas.openxmlformats.org/officeDocument/2006/relationships/tags" Target="../tags/tag276.xml"/><Relationship Id="rId11" Type="http://schemas.openxmlformats.org/officeDocument/2006/relationships/image" Target="../media/image11.png"/><Relationship Id="rId10" Type="http://schemas.openxmlformats.org/officeDocument/2006/relationships/tags" Target="../tags/tag275.xml"/><Relationship Id="rId1" Type="http://schemas.openxmlformats.org/officeDocument/2006/relationships/tags" Target="../tags/tag26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89.xml"/><Relationship Id="rId11" Type="http://schemas.openxmlformats.org/officeDocument/2006/relationships/tags" Target="../tags/tag288.xml"/><Relationship Id="rId10" Type="http://schemas.openxmlformats.org/officeDocument/2006/relationships/tags" Target="../tags/tag287.xml"/><Relationship Id="rId1" Type="http://schemas.openxmlformats.org/officeDocument/2006/relationships/tags" Target="../tags/tag2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01.xml"/><Relationship Id="rId12" Type="http://schemas.openxmlformats.org/officeDocument/2006/relationships/image" Target="../media/image12.png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tags" Target="../tags/tag29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tags" Target="../tags/tag309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13.xml"/><Relationship Id="rId12" Type="http://schemas.openxmlformats.org/officeDocument/2006/relationships/image" Target="../media/image13.png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tags" Target="../tags/tag30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2.xml"/><Relationship Id="rId8" Type="http://schemas.openxmlformats.org/officeDocument/2006/relationships/tags" Target="../tags/tag321.xml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24.xml"/><Relationship Id="rId10" Type="http://schemas.openxmlformats.org/officeDocument/2006/relationships/tags" Target="../tags/tag323.xml"/><Relationship Id="rId1" Type="http://schemas.openxmlformats.org/officeDocument/2006/relationships/tags" Target="../tags/tag3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r>
              <a:t>5f</a:t>
            </a: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>
                <a:solidFill>
                  <a:srgbClr val="E6792A"/>
                </a:solidFill>
              </a:rPr>
              <a:t>奖励一下自己</a:t>
            </a:r>
            <a:endParaRPr lang="zh-CN" sz="5400" dirty="0">
              <a:solidFill>
                <a:srgbClr val="E6792A"/>
              </a:solidFill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/>
              <a:t>第一课时</a:t>
            </a:r>
            <a:endParaRPr sz="2800" dirty="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4589145" y="503555"/>
            <a:ext cx="3013710" cy="7981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小 讨 论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2944669" y="1042938"/>
            <a:ext cx="6311265" cy="137550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你认为要颁给他们什么样的奖项呢？请你思考一下要在奖状上写上什么？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11" name="图片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" t="2235" r="4478" b="3439"/>
          <a:stretch>
            <a:fillRect/>
          </a:stretch>
        </p:blipFill>
        <p:spPr bwMode="auto">
          <a:xfrm>
            <a:off x="1999558" y="2418439"/>
            <a:ext cx="7821295" cy="401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010535" y="3747557"/>
            <a:ext cx="6787197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同学：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         荣获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奖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5439228" y="558469"/>
            <a:ext cx="1313543" cy="4768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连一连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907098" y="1419860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颁给乐于助人的同学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2" name="文本框 6"/>
          <p:cNvSpPr/>
          <p:nvPr>
            <p:custDataLst>
              <p:tags r:id="rId12"/>
            </p:custDataLst>
          </p:nvPr>
        </p:nvSpPr>
        <p:spPr>
          <a:xfrm>
            <a:off x="8375293" y="1432630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进步奖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文本框 6"/>
          <p:cNvSpPr/>
          <p:nvPr>
            <p:custDataLst>
              <p:tags r:id="rId13"/>
            </p:custDataLst>
          </p:nvPr>
        </p:nvSpPr>
        <p:spPr>
          <a:xfrm>
            <a:off x="907098" y="2230120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颁给成绩优异的同学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4" name="文本框 6"/>
          <p:cNvSpPr/>
          <p:nvPr>
            <p:custDataLst>
              <p:tags r:id="rId14"/>
            </p:custDataLst>
          </p:nvPr>
        </p:nvSpPr>
        <p:spPr>
          <a:xfrm>
            <a:off x="907097" y="3031490"/>
            <a:ext cx="3854903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颁给工作认真的班干部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5" name="文本框 6"/>
          <p:cNvSpPr/>
          <p:nvPr>
            <p:custDataLst>
              <p:tags r:id="rId15"/>
            </p:custDataLst>
          </p:nvPr>
        </p:nvSpPr>
        <p:spPr>
          <a:xfrm>
            <a:off x="907097" y="3889984"/>
            <a:ext cx="4942206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颁给喜欢帮妈妈做家务的同学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6" name="文本框 6"/>
          <p:cNvSpPr/>
          <p:nvPr>
            <p:custDataLst>
              <p:tags r:id="rId16"/>
            </p:custDataLst>
          </p:nvPr>
        </p:nvSpPr>
        <p:spPr>
          <a:xfrm>
            <a:off x="907098" y="4687474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颁给进步较大的同学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7" name="文本框 6"/>
          <p:cNvSpPr/>
          <p:nvPr>
            <p:custDataLst>
              <p:tags r:id="rId17"/>
            </p:custDataLst>
          </p:nvPr>
        </p:nvSpPr>
        <p:spPr>
          <a:xfrm>
            <a:off x="8375293" y="2242890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“小雷锋”奖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9" name="文本框 6"/>
          <p:cNvSpPr/>
          <p:nvPr>
            <p:custDataLst>
              <p:tags r:id="rId18"/>
            </p:custDataLst>
          </p:nvPr>
        </p:nvSpPr>
        <p:spPr>
          <a:xfrm>
            <a:off x="8375293" y="3053150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“小学霸”奖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20" name="文本框 6"/>
          <p:cNvSpPr/>
          <p:nvPr>
            <p:custDataLst>
              <p:tags r:id="rId19"/>
            </p:custDataLst>
          </p:nvPr>
        </p:nvSpPr>
        <p:spPr>
          <a:xfrm>
            <a:off x="8323554" y="3889984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优秀班干部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21" name="文本框 6"/>
          <p:cNvSpPr/>
          <p:nvPr>
            <p:custDataLst>
              <p:tags r:id="rId20"/>
            </p:custDataLst>
          </p:nvPr>
        </p:nvSpPr>
        <p:spPr>
          <a:xfrm>
            <a:off x="8348884" y="4713014"/>
            <a:ext cx="358775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孝心奖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21"/>
            </p:custDataLst>
          </p:nvPr>
        </p:nvCxnSpPr>
        <p:spPr>
          <a:xfrm>
            <a:off x="4538424" y="1843162"/>
            <a:ext cx="3744416" cy="7920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22"/>
            </p:custDataLst>
          </p:nvPr>
        </p:nvCxnSpPr>
        <p:spPr>
          <a:xfrm>
            <a:off x="4538424" y="2563242"/>
            <a:ext cx="3600400" cy="82251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3"/>
            </p:custDataLst>
          </p:nvPr>
        </p:nvCxnSpPr>
        <p:spPr>
          <a:xfrm>
            <a:off x="4898464" y="3436620"/>
            <a:ext cx="3240360" cy="695642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>
            <p:custDataLst>
              <p:tags r:id="rId24"/>
            </p:custDataLst>
          </p:nvPr>
        </p:nvCxnSpPr>
        <p:spPr>
          <a:xfrm>
            <a:off x="5665470" y="4276278"/>
            <a:ext cx="2473354" cy="66322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25"/>
            </p:custDataLst>
          </p:nvPr>
        </p:nvCxnSpPr>
        <p:spPr>
          <a:xfrm flipV="1">
            <a:off x="4898464" y="1972022"/>
            <a:ext cx="3528392" cy="308521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59505" y="143446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068127" y="1946592"/>
            <a:ext cx="4804410" cy="25266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每一个孩子都有自己的闪光点，每一位同学都有自己表现好的地方！让我们一起来制作一个班级“红花榜”吧！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1" y="574040"/>
            <a:ext cx="5621655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3" y="630555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红花榜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/>
          <a:srcRect t="9186"/>
          <a:stretch>
            <a:fillRect/>
          </a:stretch>
        </p:blipFill>
        <p:spPr>
          <a:xfrm>
            <a:off x="1539512" y="1844771"/>
            <a:ext cx="9112972" cy="4575860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616312" y="2691940"/>
          <a:ext cx="5921945" cy="21946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76754"/>
                <a:gridCol w="2045679"/>
                <a:gridCol w="2099512"/>
              </a:tblGrid>
              <a:tr h="491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dirty="0">
                          <a:latin typeface="幼圆" charset="0"/>
                          <a:ea typeface="幼圆" charset="0"/>
                        </a:rPr>
                        <a:t>获奖者</a:t>
                      </a:r>
                      <a:endParaRPr lang="zh-CN" altLang="en-US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dirty="0">
                          <a:latin typeface="幼圆" charset="0"/>
                          <a:ea typeface="幼圆" charset="0"/>
                        </a:rPr>
                        <a:t>获奖理由</a:t>
                      </a:r>
                      <a:endParaRPr lang="zh-CN" altLang="en-US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dirty="0">
                          <a:latin typeface="幼圆" charset="0"/>
                          <a:ea typeface="幼圆" charset="0"/>
                        </a:rPr>
                        <a:t>奖项</a:t>
                      </a:r>
                      <a:endParaRPr lang="zh-CN" altLang="en-US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</a:tr>
              <a:tr h="491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dirty="0">
                          <a:latin typeface="幼圆" charset="0"/>
                          <a:ea typeface="幼圆" charset="0"/>
                        </a:rPr>
                        <a:t>小明</a:t>
                      </a:r>
                      <a:endParaRPr lang="zh-CN" altLang="en-US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dirty="0">
                          <a:latin typeface="幼圆" charset="0"/>
                          <a:ea typeface="幼圆" charset="0"/>
                        </a:rPr>
                        <a:t>乐于助人</a:t>
                      </a:r>
                      <a:endParaRPr lang="zh-CN" altLang="en-US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200" dirty="0">
                          <a:latin typeface="幼圆" charset="0"/>
                          <a:ea typeface="幼圆" charset="0"/>
                        </a:rPr>
                        <a:t>雷锋奖</a:t>
                      </a:r>
                      <a:endParaRPr lang="zh-CN" altLang="en-US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</a:tr>
              <a:tr h="491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200" dirty="0">
                          <a:latin typeface="幼圆" charset="0"/>
                          <a:ea typeface="幼圆" charset="0"/>
                        </a:rPr>
                        <a:t>……</a:t>
                      </a:r>
                      <a:endParaRPr lang="en-US" altLang="zh-CN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200" dirty="0">
                          <a:latin typeface="幼圆" charset="0"/>
                          <a:ea typeface="幼圆" charset="0"/>
                        </a:rPr>
                        <a:t>……</a:t>
                      </a:r>
                      <a:endParaRPr lang="en-US" altLang="zh-CN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200" dirty="0">
                          <a:latin typeface="幼圆" charset="0"/>
                          <a:ea typeface="幼圆" charset="0"/>
                        </a:rPr>
                        <a:t>……</a:t>
                      </a:r>
                      <a:endParaRPr lang="en-US" altLang="zh-CN" sz="3200" dirty="0">
                        <a:latin typeface="幼圆" charset="0"/>
                        <a:ea typeface="幼圆" charset="0"/>
                      </a:endParaRPr>
                    </a:p>
                  </a:txBody>
                  <a:tcPr marL="91444" marR="91444" marT="45733" marB="45733"/>
                </a:tc>
              </a:tr>
            </a:tbl>
          </a:graphicData>
        </a:graphic>
      </p:graphicFrame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87750" y="1650365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55147" y="2063749"/>
            <a:ext cx="4248785" cy="19221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通过刚才的努力，我们已经把获奖名单和奖项拟好了。可是，让谁来颁奖呢？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对话气泡: 椭圆形 3"/>
          <p:cNvSpPr/>
          <p:nvPr>
            <p:custDataLst>
              <p:tags r:id="rId10"/>
            </p:custDataLst>
          </p:nvPr>
        </p:nvSpPr>
        <p:spPr>
          <a:xfrm>
            <a:off x="527994" y="463463"/>
            <a:ext cx="4491681" cy="2491243"/>
          </a:xfrm>
          <a:prstGeom prst="wedgeEllipseCallout">
            <a:avLst>
              <a:gd name="adj1" fmla="val 45175"/>
              <a:gd name="adj2" fmla="val 67748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可以由刚才提出表扬的同学来给被表扬的同学颁奖！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7" name="图例3"/>
          <p:cNvSpPr/>
          <p:nvPr>
            <p:custDataLst>
              <p:tags r:id="rId11"/>
            </p:custDataLst>
          </p:nvPr>
        </p:nvSpPr>
        <p:spPr>
          <a:xfrm>
            <a:off x="7265396" y="1204595"/>
            <a:ext cx="4499249" cy="1838779"/>
          </a:xfrm>
          <a:prstGeom prst="wedgeEllipseCallout">
            <a:avLst>
              <a:gd name="adj1" fmla="val -50599"/>
              <a:gd name="adj2" fmla="val 76175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也可以请家长、老师来给我们颁个奖！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2"/>
          <a:srcRect l="47702" t="2277" r="39997" b="75508"/>
          <a:stretch>
            <a:fillRect/>
          </a:stretch>
        </p:blipFill>
        <p:spPr>
          <a:xfrm>
            <a:off x="4732655" y="3690595"/>
            <a:ext cx="1506855" cy="22376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/>
          <a:srcRect r="88086" b="74597"/>
          <a:stretch>
            <a:fillRect/>
          </a:stretch>
        </p:blipFill>
        <p:spPr>
          <a:xfrm>
            <a:off x="5880736" y="3065199"/>
            <a:ext cx="1722120" cy="3018941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87750" y="1650365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69221" y="1714499"/>
            <a:ext cx="4248785" cy="26206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在过去的一年中，陪伴着我们最多的就是我们同个小组的同学！我们的进步离不开他们的帮助和支持！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2" y="574040"/>
            <a:ext cx="5621655" cy="77406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644072" y="574040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我们的奖励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080701" y="2226275"/>
            <a:ext cx="6030595" cy="314229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080701" y="2513295"/>
            <a:ext cx="5994731" cy="27266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请你给小组发个奖，你想把它发给谁呢？为什么？请你把你的想法写在纸条上交给小组长！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注意：不要漏掉任何一个小组成员哟！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5" name="图例2"/>
          <p:cNvSpPr/>
          <p:nvPr>
            <p:custDataLst>
              <p:tags r:id="rId10"/>
            </p:custDataLst>
          </p:nvPr>
        </p:nvSpPr>
        <p:spPr>
          <a:xfrm>
            <a:off x="857885" y="503556"/>
            <a:ext cx="7893050" cy="2710179"/>
          </a:xfrm>
          <a:prstGeom prst="wedgeEllipseCallout">
            <a:avLst>
              <a:gd name="adj1" fmla="val 55758"/>
              <a:gd name="adj2" fmla="val 39670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上一次考试的时候，我忘了带橡皮擦，是小军把他的橡皮擦借给了我！所以我想把奖发给小军！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7" name="图例2"/>
          <p:cNvSpPr/>
          <p:nvPr>
            <p:custDataLst>
              <p:tags r:id="rId11"/>
            </p:custDataLst>
          </p:nvPr>
        </p:nvSpPr>
        <p:spPr>
          <a:xfrm>
            <a:off x="865740" y="3428697"/>
            <a:ext cx="7893050" cy="2710179"/>
          </a:xfrm>
          <a:prstGeom prst="wedgeEllipseCallout">
            <a:avLst>
              <a:gd name="adj1" fmla="val 57027"/>
              <a:gd name="adj2" fmla="val 35511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小火是我们小组里成绩最好的同学，他总是帮助我们、鼓励我们一起进步！我想把奖发给他！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8" name="图片模式1"/>
          <p:cNvPicPr>
            <a:picLocks noChangeAspect="1"/>
          </p:cNvPicPr>
          <p:nvPr/>
        </p:nvPicPr>
        <p:blipFill>
          <a:blip r:embed="rId12"/>
          <a:srcRect l="86650" t="73770"/>
          <a:stretch>
            <a:fillRect/>
          </a:stretch>
        </p:blipFill>
        <p:spPr>
          <a:xfrm>
            <a:off x="9568180" y="2082089"/>
            <a:ext cx="1288415" cy="207970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9" name="图片模式3"/>
          <p:cNvPicPr>
            <a:picLocks noChangeAspect="1"/>
          </p:cNvPicPr>
          <p:nvPr/>
        </p:nvPicPr>
        <p:blipFill>
          <a:blip r:embed="rId13"/>
          <a:srcRect l="87390" b="71760"/>
          <a:stretch>
            <a:fillRect/>
          </a:stretch>
        </p:blipFill>
        <p:spPr>
          <a:xfrm>
            <a:off x="9503645" y="4800487"/>
            <a:ext cx="1005222" cy="207421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9"/>
          <p:cNvSpPr/>
          <p:nvPr/>
        </p:nvSpPr>
        <p:spPr>
          <a:xfrm>
            <a:off x="3542346" y="1491615"/>
            <a:ext cx="5019675" cy="15932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0"/>
          <p:cNvSpPr/>
          <p:nvPr>
            <p:custDataLst>
              <p:tags r:id="rId10"/>
            </p:custDataLst>
          </p:nvPr>
        </p:nvSpPr>
        <p:spPr>
          <a:xfrm>
            <a:off x="3613327" y="1850390"/>
            <a:ext cx="4885690" cy="66293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请你为你的组员制作一张奖状！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4" name="文本框 10"/>
          <p:cNvSpPr/>
          <p:nvPr>
            <p:custDataLst>
              <p:tags r:id="rId11"/>
            </p:custDataLst>
          </p:nvPr>
        </p:nvSpPr>
        <p:spPr>
          <a:xfrm>
            <a:off x="5231764" y="622285"/>
            <a:ext cx="1728471" cy="7175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制作奖状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1"/>
          <p:cNvSpPr txBox="1"/>
          <p:nvPr>
            <p:custDataLst>
              <p:tags r:id="rId12"/>
            </p:custDataLst>
          </p:nvPr>
        </p:nvSpPr>
        <p:spPr>
          <a:xfrm>
            <a:off x="2902902" y="4928487"/>
            <a:ext cx="6386195" cy="136334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请你把你手上的奖状郑重地颁给你的组员，并告诉他原因，告诉他“你真棒”！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6" name="文本框 10"/>
          <p:cNvSpPr/>
          <p:nvPr>
            <p:custDataLst>
              <p:tags r:id="rId13"/>
            </p:custDataLst>
          </p:nvPr>
        </p:nvSpPr>
        <p:spPr>
          <a:xfrm>
            <a:off x="5187947" y="4074795"/>
            <a:ext cx="1728471" cy="7175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颁奖仪式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7" name="矩形: 圆角 9"/>
          <p:cNvSpPr/>
          <p:nvPr/>
        </p:nvSpPr>
        <p:spPr>
          <a:xfrm>
            <a:off x="2580005" y="4813551"/>
            <a:ext cx="7031991" cy="15932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355600" y="1832451"/>
            <a:ext cx="6816725" cy="3157220"/>
          </a:xfrm>
          <a:prstGeom prst="cloudCallout">
            <a:avLst>
              <a:gd name="adj1" fmla="val 61419"/>
              <a:gd name="adj2" fmla="val 4149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001395" y="2155346"/>
            <a:ext cx="6170930" cy="251142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在这个学期当中，同学们都能够每天按时上学、努力学习、乐于助人、团结同学！你们在老师的心中都是最棒的小学生！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54110" y="3360538"/>
            <a:ext cx="2941955" cy="302565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2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3020" y="56515"/>
            <a:ext cx="12192000" cy="68580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3377565" y="1631950"/>
            <a:ext cx="5438140" cy="25146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36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我想抱抱你</a:t>
            </a:r>
            <a:endParaRPr lang="zh-CN" altLang="en-US" sz="36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36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lang="en-US" altLang="zh-CN" sz="36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——</a:t>
            </a:r>
            <a:r>
              <a:rPr lang="zh-CN" altLang="en-US" sz="36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师生拥抱仪式</a:t>
            </a:r>
            <a:endParaRPr lang="zh-CN" altLang="en-US" sz="36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728345"/>
            <a:ext cx="2132965" cy="58737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chemeClr val="accent3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>
            <p:custDataLst>
              <p:tags r:id="rId14"/>
            </p:custDataLst>
          </p:nvPr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chemeClr val="accent3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78575" y="1700212"/>
            <a:ext cx="8379271" cy="395284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7"/>
            </p:custDataLst>
          </p:nvPr>
        </p:nvSpPr>
        <p:spPr>
          <a:xfrm>
            <a:off x="2418323" y="2390920"/>
            <a:ext cx="6885305" cy="257143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一个学期的学习生活就这样过去了，我们的同学们也慢慢长大了。我们掌握了更多的知识、会做更多的家务、懂得更多的道理，老师想跟你们说，你们真的很棒！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</a:rPr>
              <a:t>谢谢观看</a:t>
            </a:r>
            <a:endParaRPr lang="en-US" sz="5400" dirty="0">
              <a:solidFill>
                <a:srgbClr val="E6792A"/>
              </a:solidFill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1360170" y="2137410"/>
            <a:ext cx="5432425" cy="2312035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016144" y="2324734"/>
            <a:ext cx="4161790" cy="19373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在本学期当中，我们发现有的同学表现得特别棒，我们可以怎么做呢？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动动小脑筋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0" name="下箭头 9"/>
          <p:cNvSpPr/>
          <p:nvPr>
            <p:custDataLst>
              <p:tags r:id="rId12"/>
            </p:custDataLst>
          </p:nvPr>
        </p:nvSpPr>
        <p:spPr>
          <a:xfrm>
            <a:off x="3431540" y="4792345"/>
            <a:ext cx="1444625" cy="64579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文本框 1"/>
          <p:cNvSpPr/>
          <p:nvPr>
            <p:custDataLst>
              <p:tags r:id="rId13"/>
            </p:custDataLst>
          </p:nvPr>
        </p:nvSpPr>
        <p:spPr>
          <a:xfrm>
            <a:off x="2646997" y="5542480"/>
            <a:ext cx="3013710" cy="6849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给他颁个奖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2723515" y="1994769"/>
            <a:ext cx="4735830" cy="1793876"/>
          </a:xfrm>
          <a:prstGeom prst="cloudCallout">
            <a:avLst>
              <a:gd name="adj1" fmla="val 64593"/>
              <a:gd name="adj2" fmla="val 56858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3154045" y="2156215"/>
            <a:ext cx="4305300" cy="128127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如果让你来颁个奖，你想把它颁给谁呢？为什么？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我来颁个奖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54110" y="3360538"/>
            <a:ext cx="2941955" cy="302565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7018972" y="739775"/>
            <a:ext cx="278320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我来颁个奖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52490" y="1989777"/>
            <a:ext cx="5600700" cy="3810000"/>
          </a:xfrm>
          <a:prstGeom prst="rect">
            <a:avLst/>
          </a:prstGeom>
        </p:spPr>
      </p:pic>
      <p:sp>
        <p:nvSpPr>
          <p:cNvPr id="19" name="对话气泡: 椭圆形 3"/>
          <p:cNvSpPr/>
          <p:nvPr>
            <p:custDataLst>
              <p:tags r:id="rId12"/>
            </p:custDataLst>
          </p:nvPr>
        </p:nvSpPr>
        <p:spPr>
          <a:xfrm>
            <a:off x="427356" y="1132840"/>
            <a:ext cx="4664074" cy="2439670"/>
          </a:xfrm>
          <a:prstGeom prst="wedgeEllipseCallout">
            <a:avLst>
              <a:gd name="adj1" fmla="val 55493"/>
              <a:gd name="adj2" fmla="val 531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我想颁个奖给小明，因为它总是帮助有困难的同学。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5019675" y="1074420"/>
            <a:ext cx="278320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我来颁个奖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9" name="对话气泡: 椭圆形 3"/>
          <p:cNvSpPr/>
          <p:nvPr>
            <p:custDataLst>
              <p:tags r:id="rId11"/>
            </p:custDataLst>
          </p:nvPr>
        </p:nvSpPr>
        <p:spPr>
          <a:xfrm>
            <a:off x="4424046" y="2672080"/>
            <a:ext cx="4664074" cy="2303780"/>
          </a:xfrm>
          <a:prstGeom prst="wedgeEllipseCallout">
            <a:avLst>
              <a:gd name="adj1" fmla="val 35398"/>
              <a:gd name="adj2" fmla="val 34314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我想颁个奖给小玲，因为她总能考我们班的第一名！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7018972" y="739775"/>
            <a:ext cx="278320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我来颁个奖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9" name="对话气泡: 椭圆形 3"/>
          <p:cNvSpPr/>
          <p:nvPr>
            <p:custDataLst>
              <p:tags r:id="rId11"/>
            </p:custDataLst>
          </p:nvPr>
        </p:nvSpPr>
        <p:spPr>
          <a:xfrm>
            <a:off x="299403" y="739775"/>
            <a:ext cx="5581332" cy="2832735"/>
          </a:xfrm>
          <a:prstGeom prst="wedgeEllipseCallout">
            <a:avLst>
              <a:gd name="adj1" fmla="val 55493"/>
              <a:gd name="adj2" fmla="val 531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我想颁个奖给笑笑，因为她每天都会帮助自己的妈妈做家务，她懂得可多了！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7" y="2428574"/>
            <a:ext cx="4806067" cy="3714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7018972" y="739775"/>
            <a:ext cx="278320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我来颁个奖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9" name="对话气泡: 椭圆形 3"/>
          <p:cNvSpPr/>
          <p:nvPr>
            <p:custDataLst>
              <p:tags r:id="rId11"/>
            </p:custDataLst>
          </p:nvPr>
        </p:nvSpPr>
        <p:spPr>
          <a:xfrm>
            <a:off x="299403" y="845820"/>
            <a:ext cx="5437822" cy="2726690"/>
          </a:xfrm>
          <a:prstGeom prst="wedgeEllipseCallout">
            <a:avLst>
              <a:gd name="adj1" fmla="val 50195"/>
              <a:gd name="adj2" fmla="val 51329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我想颁个奖给小强，他每天都准时来到学校，成绩也比以前进步多了！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39955" y="3401965"/>
            <a:ext cx="56007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082290" y="2593498"/>
            <a:ext cx="6027420" cy="168624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300729" y="2690812"/>
            <a:ext cx="5590540" cy="14916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可是，这些同学的优点都不一样，我们要颁给他们什么样的奖项呢？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5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79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8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5.xml><?xml version="1.0" encoding="utf-8"?>
<p:tagLst xmlns:p="http://schemas.openxmlformats.org/presentationml/2006/main">
  <p:tag name="KSO_WPP_MARK_KEY" val="f22d8d19-4c21-44b9-8405-4a97a0a5636f"/>
  <p:tag name="COMMONDATA" val="eyJoZGlkIjoiOThmYTM0NmUyNmJmYTVlMDc2NDdiMWYyNmVhMjNkZTQifQ==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952</Words>
  <Application>WPS 演示</Application>
  <PresentationFormat>宽屏</PresentationFormat>
  <Paragraphs>137</Paragraphs>
  <Slides>22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30</cp:revision>
  <dcterms:created xsi:type="dcterms:W3CDTF">2017-09-06T14:27:00Z</dcterms:created>
  <dcterms:modified xsi:type="dcterms:W3CDTF">2023-04-26T09:09:30Z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A04745CB4D014DF5994CBC7000EC091A_12</vt:lpwstr>
  </property>
  <property fmtid="{D5CDD505-2E9C-101B-9397-08002B2CF9AE}" pid="3" name="KSOProductBuildVer">
    <vt:lpwstr>2052-11.1.0.14036</vt:lpwstr>
  </property>
</Properties>
</file>