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21"/>
  </p:handoutMasterIdLst>
  <p:sldIdLst>
    <p:sldId id="256" r:id="rId4"/>
    <p:sldId id="369" r:id="rId6"/>
    <p:sldId id="370" r:id="rId7"/>
    <p:sldId id="371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281" r:id="rId20"/>
  </p:sldIdLst>
  <p:sldSz cx="12192000" cy="6858000"/>
  <p:notesSz cx="6858000" cy="9144000"/>
  <p:custDataLst>
    <p:tags r:id="rId26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howGuides="1">
      <p:cViewPr varScale="1">
        <p:scale>
          <a:sx n="71" d="100"/>
          <a:sy n="71" d="100"/>
        </p:scale>
        <p:origin x="-138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398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F104-4AD2-8007-9C6D-BC52BF236AE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D8C8-86D2-802E-9C6D-707B96236A25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3.xml"/><Relationship Id="rId8" Type="http://schemas.openxmlformats.org/officeDocument/2006/relationships/tags" Target="../tags/tag332.xml"/><Relationship Id="rId7" Type="http://schemas.openxmlformats.org/officeDocument/2006/relationships/tags" Target="../tags/tag331.xml"/><Relationship Id="rId6" Type="http://schemas.openxmlformats.org/officeDocument/2006/relationships/tags" Target="../tags/tag330.xml"/><Relationship Id="rId5" Type="http://schemas.openxmlformats.org/officeDocument/2006/relationships/tags" Target="../tags/tag329.xml"/><Relationship Id="rId4" Type="http://schemas.openxmlformats.org/officeDocument/2006/relationships/tags" Target="../tags/tag328.xml"/><Relationship Id="rId3" Type="http://schemas.openxmlformats.org/officeDocument/2006/relationships/tags" Target="../tags/tag327.xml"/><Relationship Id="rId2" Type="http://schemas.openxmlformats.org/officeDocument/2006/relationships/tags" Target="../tags/tag326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36.xml"/><Relationship Id="rId11" Type="http://schemas.openxmlformats.org/officeDocument/2006/relationships/tags" Target="../tags/tag335.xml"/><Relationship Id="rId10" Type="http://schemas.openxmlformats.org/officeDocument/2006/relationships/tags" Target="../tags/tag334.xml"/><Relationship Id="rId1" Type="http://schemas.openxmlformats.org/officeDocument/2006/relationships/tags" Target="../tags/tag32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tags" Target="../tags/tag340.xml"/><Relationship Id="rId3" Type="http://schemas.openxmlformats.org/officeDocument/2006/relationships/tags" Target="../tags/tag339.xml"/><Relationship Id="rId2" Type="http://schemas.openxmlformats.org/officeDocument/2006/relationships/tags" Target="../tags/tag338.xml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49.xml"/><Relationship Id="rId13" Type="http://schemas.openxmlformats.org/officeDocument/2006/relationships/tags" Target="../tags/tag348.xml"/><Relationship Id="rId12" Type="http://schemas.openxmlformats.org/officeDocument/2006/relationships/tags" Target="../tags/tag347.xml"/><Relationship Id="rId11" Type="http://schemas.openxmlformats.org/officeDocument/2006/relationships/image" Target="../media/image10.jpeg"/><Relationship Id="rId10" Type="http://schemas.openxmlformats.org/officeDocument/2006/relationships/tags" Target="../tags/tag346.xml"/><Relationship Id="rId1" Type="http://schemas.openxmlformats.org/officeDocument/2006/relationships/tags" Target="../tags/tag33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8.xml"/><Relationship Id="rId8" Type="http://schemas.openxmlformats.org/officeDocument/2006/relationships/tags" Target="../tags/tag357.xml"/><Relationship Id="rId7" Type="http://schemas.openxmlformats.org/officeDocument/2006/relationships/tags" Target="../tags/tag356.xml"/><Relationship Id="rId6" Type="http://schemas.openxmlformats.org/officeDocument/2006/relationships/tags" Target="../tags/tag355.xml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60.xml"/><Relationship Id="rId10" Type="http://schemas.openxmlformats.org/officeDocument/2006/relationships/tags" Target="../tags/tag359.xml"/><Relationship Id="rId1" Type="http://schemas.openxmlformats.org/officeDocument/2006/relationships/tags" Target="../tags/tag35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9.xml"/><Relationship Id="rId8" Type="http://schemas.openxmlformats.org/officeDocument/2006/relationships/tags" Target="../tags/tag368.xml"/><Relationship Id="rId7" Type="http://schemas.openxmlformats.org/officeDocument/2006/relationships/tags" Target="../tags/tag367.xml"/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72.xml"/><Relationship Id="rId11" Type="http://schemas.openxmlformats.org/officeDocument/2006/relationships/tags" Target="../tags/tag371.xml"/><Relationship Id="rId10" Type="http://schemas.openxmlformats.org/officeDocument/2006/relationships/tags" Target="../tags/tag370.xml"/><Relationship Id="rId1" Type="http://schemas.openxmlformats.org/officeDocument/2006/relationships/tags" Target="../tags/tag36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83.xml"/><Relationship Id="rId11" Type="http://schemas.openxmlformats.org/officeDocument/2006/relationships/image" Target="../media/image10.jpeg"/><Relationship Id="rId10" Type="http://schemas.openxmlformats.org/officeDocument/2006/relationships/tags" Target="../tags/tag382.xml"/><Relationship Id="rId1" Type="http://schemas.openxmlformats.org/officeDocument/2006/relationships/tags" Target="../tags/tag37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92.xml"/><Relationship Id="rId8" Type="http://schemas.openxmlformats.org/officeDocument/2006/relationships/tags" Target="../tags/tag391.xml"/><Relationship Id="rId7" Type="http://schemas.openxmlformats.org/officeDocument/2006/relationships/tags" Target="../tags/tag390.xml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6" Type="http://schemas.openxmlformats.org/officeDocument/2006/relationships/notesSlide" Target="../notesSlides/notesSlide10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397.xml"/><Relationship Id="rId13" Type="http://schemas.openxmlformats.org/officeDocument/2006/relationships/tags" Target="../tags/tag396.xml"/><Relationship Id="rId12" Type="http://schemas.openxmlformats.org/officeDocument/2006/relationships/tags" Target="../tags/tag395.xml"/><Relationship Id="rId11" Type="http://schemas.openxmlformats.org/officeDocument/2006/relationships/tags" Target="../tags/tag394.xml"/><Relationship Id="rId10" Type="http://schemas.openxmlformats.org/officeDocument/2006/relationships/tags" Target="../tags/tag393.xml"/><Relationship Id="rId1" Type="http://schemas.openxmlformats.org/officeDocument/2006/relationships/tags" Target="../tags/tag38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41.xml"/><Relationship Id="rId13" Type="http://schemas.openxmlformats.org/officeDocument/2006/relationships/tags" Target="../tags/tag240.xml"/><Relationship Id="rId12" Type="http://schemas.openxmlformats.org/officeDocument/2006/relationships/tags" Target="../tags/tag239.xml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19.xml"/><Relationship Id="rId14" Type="http://schemas.openxmlformats.org/officeDocument/2006/relationships/tags" Target="../tags/tag254.xml"/><Relationship Id="rId13" Type="http://schemas.openxmlformats.org/officeDocument/2006/relationships/tags" Target="../tags/tag253.xml"/><Relationship Id="rId12" Type="http://schemas.openxmlformats.org/officeDocument/2006/relationships/tags" Target="../tags/tag252.xml"/><Relationship Id="rId11" Type="http://schemas.openxmlformats.org/officeDocument/2006/relationships/image" Target="../media/image10.jpeg"/><Relationship Id="rId10" Type="http://schemas.openxmlformats.org/officeDocument/2006/relationships/tags" Target="../tags/tag251.xml"/><Relationship Id="rId1" Type="http://schemas.openxmlformats.org/officeDocument/2006/relationships/tags" Target="../tags/tag24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66.xml"/><Relationship Id="rId12" Type="http://schemas.openxmlformats.org/officeDocument/2006/relationships/tags" Target="../tags/tag265.xml"/><Relationship Id="rId11" Type="http://schemas.openxmlformats.org/officeDocument/2006/relationships/image" Target="../media/image10.jpeg"/><Relationship Id="rId10" Type="http://schemas.openxmlformats.org/officeDocument/2006/relationships/tags" Target="../tags/tag264.xml"/><Relationship Id="rId1" Type="http://schemas.openxmlformats.org/officeDocument/2006/relationships/tags" Target="../tags/tag25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5.xml"/><Relationship Id="rId8" Type="http://schemas.openxmlformats.org/officeDocument/2006/relationships/tags" Target="../tags/tag274.xml"/><Relationship Id="rId7" Type="http://schemas.openxmlformats.org/officeDocument/2006/relationships/tags" Target="../tags/tag273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78.xml"/><Relationship Id="rId12" Type="http://schemas.openxmlformats.org/officeDocument/2006/relationships/image" Target="../media/image10.jpeg"/><Relationship Id="rId11" Type="http://schemas.openxmlformats.org/officeDocument/2006/relationships/tags" Target="../tags/tag277.xml"/><Relationship Id="rId10" Type="http://schemas.openxmlformats.org/officeDocument/2006/relationships/tags" Target="../tags/tag276.xml"/><Relationship Id="rId1" Type="http://schemas.openxmlformats.org/officeDocument/2006/relationships/tags" Target="../tags/tag26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8" Type="http://schemas.openxmlformats.org/officeDocument/2006/relationships/notesSlide" Target="../notesSlides/notesSlide6.xml"/><Relationship Id="rId17" Type="http://schemas.openxmlformats.org/officeDocument/2006/relationships/slideLayout" Target="../slideLayouts/slideLayout19.xml"/><Relationship Id="rId16" Type="http://schemas.openxmlformats.org/officeDocument/2006/relationships/tags" Target="../tags/tag290.xml"/><Relationship Id="rId15" Type="http://schemas.openxmlformats.org/officeDocument/2006/relationships/image" Target="../media/image14.png"/><Relationship Id="rId14" Type="http://schemas.openxmlformats.org/officeDocument/2006/relationships/image" Target="../media/image13.png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1" Type="http://schemas.openxmlformats.org/officeDocument/2006/relationships/tags" Target="../tags/tag289.xml"/><Relationship Id="rId10" Type="http://schemas.openxmlformats.org/officeDocument/2006/relationships/tags" Target="../tags/tag288.xml"/><Relationship Id="rId1" Type="http://schemas.openxmlformats.org/officeDocument/2006/relationships/tags" Target="../tags/tag27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tags" Target="../tags/tag294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300.xml"/><Relationship Id="rId10" Type="http://schemas.openxmlformats.org/officeDocument/2006/relationships/image" Target="../media/image10.jpeg"/><Relationship Id="rId1" Type="http://schemas.openxmlformats.org/officeDocument/2006/relationships/tags" Target="../tags/tag29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9.xml"/><Relationship Id="rId8" Type="http://schemas.openxmlformats.org/officeDocument/2006/relationships/tags" Target="../tags/tag308.xml"/><Relationship Id="rId7" Type="http://schemas.openxmlformats.org/officeDocument/2006/relationships/tags" Target="../tags/tag307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tags" Target="../tags/tag304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12.xml"/><Relationship Id="rId11" Type="http://schemas.openxmlformats.org/officeDocument/2006/relationships/tags" Target="../tags/tag311.xml"/><Relationship Id="rId10" Type="http://schemas.openxmlformats.org/officeDocument/2006/relationships/tags" Target="../tags/tag310.xml"/><Relationship Id="rId1" Type="http://schemas.openxmlformats.org/officeDocument/2006/relationships/tags" Target="../tags/tag30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1.xml"/><Relationship Id="rId8" Type="http://schemas.openxmlformats.org/officeDocument/2006/relationships/tags" Target="../tags/tag320.xml"/><Relationship Id="rId7" Type="http://schemas.openxmlformats.org/officeDocument/2006/relationships/tags" Target="../tags/tag319.xml"/><Relationship Id="rId6" Type="http://schemas.openxmlformats.org/officeDocument/2006/relationships/tags" Target="../tags/tag318.xml"/><Relationship Id="rId5" Type="http://schemas.openxmlformats.org/officeDocument/2006/relationships/tags" Target="../tags/tag317.xml"/><Relationship Id="rId4" Type="http://schemas.openxmlformats.org/officeDocument/2006/relationships/tags" Target="../tags/tag316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24.xml"/><Relationship Id="rId12" Type="http://schemas.openxmlformats.org/officeDocument/2006/relationships/tags" Target="../tags/tag323.xml"/><Relationship Id="rId11" Type="http://schemas.openxmlformats.org/officeDocument/2006/relationships/image" Target="../media/image15.jpeg"/><Relationship Id="rId10" Type="http://schemas.openxmlformats.org/officeDocument/2006/relationships/tags" Target="../tags/tag322.xml"/><Relationship Id="rId1" Type="http://schemas.openxmlformats.org/officeDocument/2006/relationships/tags" Target="../tags/tag3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  <a:r>
              <a:t>5f</a:t>
            </a: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3580130" y="2759710"/>
            <a:ext cx="5031740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5400" dirty="0" smtClean="0">
                <a:solidFill>
                  <a:srgbClr val="E6792A"/>
                </a:solidFill>
              </a:rPr>
              <a:t>坚持才会有收获</a:t>
            </a:r>
            <a:endParaRPr lang="zh-CN" sz="5400" dirty="0">
              <a:solidFill>
                <a:srgbClr val="E6792A"/>
              </a:solidFill>
            </a:endParaRPr>
          </a:p>
        </p:txBody>
      </p:sp>
      <p:pic>
        <p:nvPicPr>
          <p:cNvPr id="6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9" name="文本框 5"/>
          <p:cNvSpPr/>
          <p:nvPr/>
        </p:nvSpPr>
        <p:spPr>
          <a:xfrm>
            <a:off x="5735955" y="4027169"/>
            <a:ext cx="3384550" cy="490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sz="2800" dirty="0" smtClean="0"/>
              <a:t>第</a:t>
            </a:r>
            <a:r>
              <a:rPr lang="zh-CN" altLang="en-US" sz="2800" dirty="0" smtClean="0"/>
              <a:t>二</a:t>
            </a:r>
            <a:r>
              <a:rPr sz="2800" dirty="0" smtClean="0"/>
              <a:t>课时</a:t>
            </a:r>
            <a:endParaRPr sz="2800" dirty="0"/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0" name="文本框1"/>
          <p:cNvSpPr txBox="1"/>
          <p:nvPr>
            <p:custDataLst>
              <p:tags r:id="rId10"/>
            </p:custDataLst>
          </p:nvPr>
        </p:nvSpPr>
        <p:spPr>
          <a:xfrm>
            <a:off x="370840" y="502285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汶川地震中的他是怎样坚持下来的？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4" name="文本框 6"/>
          <p:cNvSpPr/>
          <p:nvPr>
            <p:custDataLst>
              <p:tags r:id="rId11"/>
            </p:custDataLst>
          </p:nvPr>
        </p:nvSpPr>
        <p:spPr>
          <a:xfrm>
            <a:off x="958769" y="1778534"/>
            <a:ext cx="10274458" cy="38633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从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2013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年开始，历经三次创业。地震这段经历，让自己更加坚强，更加有毅力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。“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以前遇到很小的挫折会不知道该怎么办，现在至少让我变得更加成熟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，思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考的东西会更多，有助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于我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在创业方面做决定，包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括遇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到各种困难，也不会轻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易放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弃。” </a:t>
            </a:r>
            <a:endParaRPr lang="en-US" altLang="zh-CN" sz="1800" dirty="0" smtClean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郑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海洋说：“那一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段经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历让我变得更加强大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，也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让我更加懂得了把握时间，努力去做自己想要做的事情，不要留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有遗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憾。”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5" name="矩形: 圆角 5"/>
          <p:cNvSpPr/>
          <p:nvPr/>
        </p:nvSpPr>
        <p:spPr>
          <a:xfrm>
            <a:off x="705643" y="1338797"/>
            <a:ext cx="10780711" cy="47428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8" name="文本框 6"/>
          <p:cNvSpPr/>
          <p:nvPr>
            <p:custDataLst>
              <p:tags r:id="rId10"/>
            </p:custDataLst>
          </p:nvPr>
        </p:nvSpPr>
        <p:spPr>
          <a:xfrm rot="2330879">
            <a:off x="6785060" y="1200035"/>
            <a:ext cx="3204210" cy="81026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宋体" panose="02010600030101010101" pitchFamily="2" charset="-122"/>
              </a:rPr>
              <a:t>游戏：我是木头人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/>
          <a:srcRect l="76031" t="9303" r="3093" b="66514"/>
          <a:stretch>
            <a:fillRect/>
          </a:stretch>
        </p:blipFill>
        <p:spPr>
          <a:xfrm>
            <a:off x="7636510" y="2520950"/>
            <a:ext cx="4063365" cy="3931285"/>
          </a:xfrm>
          <a:prstGeom prst="rect">
            <a:avLst/>
          </a:prstGeom>
        </p:spPr>
      </p:pic>
      <p:sp>
        <p:nvSpPr>
          <p:cNvPr id="14" name="流程图: 离页连接符 13"/>
          <p:cNvSpPr/>
          <p:nvPr>
            <p:custDataLst>
              <p:tags r:id="rId12"/>
            </p:custDataLst>
          </p:nvPr>
        </p:nvSpPr>
        <p:spPr>
          <a:xfrm>
            <a:off x="6598285" y="2381885"/>
            <a:ext cx="2037080" cy="1404620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l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lt1"/>
                </a:solidFill>
                <a:latin typeface="幼圆" charset="0"/>
                <a:ea typeface="幼圆" charset="0"/>
              </a:rPr>
              <a:t>坚</a:t>
            </a:r>
            <a:r>
              <a:rPr lang="zh-CN" altLang="en-US" sz="2800" dirty="0">
                <a:solidFill>
                  <a:schemeClr val="lt1"/>
                </a:solidFill>
                <a:latin typeface="幼圆" charset="0"/>
                <a:ea typeface="幼圆" charset="0"/>
              </a:rPr>
              <a:t>持一下就能站更久。</a:t>
            </a:r>
            <a:endParaRPr lang="zh-CN" altLang="en-US" sz="2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1"/>
          <a:srcRect l="54889" t="24510" r="25893" b="57538"/>
          <a:stretch>
            <a:fillRect/>
          </a:stretch>
        </p:blipFill>
        <p:spPr>
          <a:xfrm>
            <a:off x="2135505" y="1755140"/>
            <a:ext cx="4176395" cy="2753995"/>
          </a:xfrm>
          <a:prstGeom prst="rect">
            <a:avLst/>
          </a:prstGeom>
        </p:spPr>
      </p:pic>
      <p:sp>
        <p:nvSpPr>
          <p:cNvPr id="17" name="流程图: 离页连接符 16"/>
          <p:cNvSpPr/>
          <p:nvPr>
            <p:custDataLst>
              <p:tags r:id="rId13"/>
            </p:custDataLst>
          </p:nvPr>
        </p:nvSpPr>
        <p:spPr>
          <a:xfrm>
            <a:off x="499110" y="532765"/>
            <a:ext cx="2980055" cy="2021840"/>
          </a:xfrm>
          <a:prstGeom prst="flowChartOffpageConnector">
            <a:avLst/>
          </a:prstGeom>
          <a:solidFill>
            <a:schemeClr val="accent3"/>
          </a:solidFill>
          <a:ln>
            <a:solidFill>
              <a:schemeClr val="l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lt1"/>
                </a:solidFill>
                <a:latin typeface="幼圆" charset="0"/>
                <a:ea typeface="幼圆" charset="0"/>
              </a:rPr>
              <a:t>一</a:t>
            </a:r>
            <a:r>
              <a:rPr lang="zh-CN" altLang="en-US" sz="2800" dirty="0">
                <a:solidFill>
                  <a:schemeClr val="lt1"/>
                </a:solidFill>
                <a:latin typeface="幼圆" charset="0"/>
                <a:ea typeface="幼圆" charset="0"/>
              </a:rPr>
              <a:t>起来做金鸡独立，看自己能坚持多久。</a:t>
            </a:r>
            <a:endParaRPr lang="zh-CN" altLang="en-US" sz="2800" dirty="0">
              <a:solidFill>
                <a:schemeClr val="lt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2698164" y="1204594"/>
            <a:ext cx="6988175" cy="4146867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2725101" y="1542732"/>
            <a:ext cx="6741796" cy="37877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游戏规则：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</a:t>
            </a:r>
            <a:r>
              <a:rPr lang="en-US" altLang="zh-CN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起立，单脚站立做“金鸡独立”造型。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计时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分钟。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</a:t>
            </a:r>
            <a:r>
              <a:rPr lang="en-US" altLang="zh-CN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发出声音或是动作摇摆，双脚落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地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，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表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示自动放弃。看看谁能坚持到底。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2698164" y="1204594"/>
            <a:ext cx="6988175" cy="4146867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968639" y="1955324"/>
            <a:ext cx="4447224" cy="296259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除了运动场，学习中、生活中一定也有像这样遇到困难的时候，说说你用什么方法坚持下来的？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algn="l">
              <a:lnSpc>
                <a:spcPct val="150000"/>
              </a:lnSpc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6"/>
          <p:cNvSpPr/>
          <p:nvPr>
            <p:custDataLst>
              <p:tags r:id="rId11"/>
            </p:custDataLst>
          </p:nvPr>
        </p:nvSpPr>
        <p:spPr>
          <a:xfrm>
            <a:off x="6252176" y="5524400"/>
            <a:ext cx="4005613" cy="77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让我们做个“坚持星”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217920" y="1778635"/>
            <a:ext cx="3838575" cy="2748915"/>
          </a:xfrm>
          <a:prstGeom prst="roundRect">
            <a:avLst>
              <a:gd name="adj" fmla="val 0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845617" y="2148522"/>
            <a:ext cx="2583179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我们一起来坚持，做到了就给自己点个赞。</a:t>
            </a:r>
            <a:endParaRPr lang="zh-CN" altLang="en-US" sz="2800" dirty="0" smtClean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1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53395" t="42824" r="25729" b="22786"/>
          <a:stretch>
            <a:fillRect/>
          </a:stretch>
        </p:blipFill>
        <p:spPr>
          <a:xfrm>
            <a:off x="591641" y="1011087"/>
            <a:ext cx="4536504" cy="52759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347720" y="574040"/>
            <a:ext cx="5621655" cy="100457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430394" y="765175"/>
            <a:ext cx="3456305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“ 坚持星”在闪耀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224405" y="2065655"/>
            <a:ext cx="8105140" cy="416179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580005" y="2280920"/>
            <a:ext cx="7476489" cy="337248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确定内容，选择你想做的一件事记录下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来</a:t>
            </a:r>
            <a:endParaRPr lang="en-US" altLang="zh-CN" sz="1800" dirty="0" smtClean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每天坚持做到了，就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把   涂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成红色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；</a:t>
            </a:r>
            <a:endParaRPr lang="en-US" altLang="zh-CN" sz="1800" dirty="0" smtClean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坚持一周，得到一个      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4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坚持三周，得到一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个      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5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请父母或同学监督，每周组织一次交流反馈。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2" name="笑脸"/>
          <p:cNvSpPr/>
          <p:nvPr/>
        </p:nvSpPr>
        <p:spPr>
          <a:xfrm>
            <a:off x="6657058" y="3070455"/>
            <a:ext cx="360024" cy="385885"/>
          </a:xfrm>
          <a:prstGeom prst="smileyFace">
            <a:avLst>
              <a:gd name="adj" fmla="val 4653"/>
            </a:avLst>
          </a:prstGeom>
          <a:noFill/>
          <a:ln w="12700" cap="flat" cmpd="sng">
            <a:solidFill>
              <a:srgbClr val="41719C"/>
            </a:solidFill>
            <a:prstDash val="solid"/>
            <a:miter/>
          </a:ln>
        </p:spPr>
      </p:sp>
      <p:sp>
        <p:nvSpPr>
          <p:cNvPr id="14" name="太阳形"/>
          <p:cNvSpPr/>
          <p:nvPr>
            <p:custDataLst>
              <p:tags r:id="rId12"/>
            </p:custDataLst>
          </p:nvPr>
        </p:nvSpPr>
        <p:spPr>
          <a:xfrm>
            <a:off x="6572716" y="4371135"/>
            <a:ext cx="465173" cy="425446"/>
          </a:xfrm>
          <a:prstGeom prst="sun">
            <a:avLst>
              <a:gd name="adj" fmla="val 25000"/>
            </a:avLst>
          </a:prstGeom>
          <a:solidFill>
            <a:schemeClr val="accent4"/>
          </a:solidFill>
          <a:ln w="12700" cap="flat" cmpd="sng">
            <a:solidFill>
              <a:srgbClr val="41719C"/>
            </a:solidFill>
            <a:prstDash val="solid"/>
            <a:miter/>
          </a:ln>
        </p:spPr>
      </p:sp>
      <p:sp>
        <p:nvSpPr>
          <p:cNvPr id="15" name="五角星"/>
          <p:cNvSpPr/>
          <p:nvPr>
            <p:custDataLst>
              <p:tags r:id="rId13"/>
            </p:custDataLst>
          </p:nvPr>
        </p:nvSpPr>
        <p:spPr>
          <a:xfrm>
            <a:off x="6593525" y="3836056"/>
            <a:ext cx="423557" cy="354745"/>
          </a:xfrm>
          <a:prstGeom prst="star5">
            <a:avLst/>
          </a:prstGeom>
          <a:solidFill>
            <a:schemeClr val="accent5"/>
          </a:solidFill>
          <a:ln w="12700" cap="flat" cmpd="sng">
            <a:solidFill>
              <a:srgbClr val="41719C"/>
            </a:solidFill>
            <a:prstDash val="solid"/>
            <a:miter/>
          </a:ln>
        </p:spPr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</a:p>
        </p:txBody>
      </p:sp>
      <p:pic>
        <p:nvPicPr>
          <p:cNvPr id="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4618355" y="2899410"/>
            <a:ext cx="2954655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sz="5400" dirty="0">
                <a:solidFill>
                  <a:srgbClr val="E6792A"/>
                </a:solidFill>
              </a:rPr>
              <a:t>谢谢观看</a:t>
            </a:r>
            <a:endParaRPr lang="en-US" sz="5400" dirty="0">
              <a:solidFill>
                <a:srgbClr val="E6792A"/>
              </a:solidFill>
            </a:endParaRPr>
          </a:p>
        </p:txBody>
      </p:sp>
      <p:pic>
        <p:nvPicPr>
          <p:cNvPr id="6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3025140" y="930275"/>
            <a:ext cx="572897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6" name="思想气泡: 云 5"/>
          <p:cNvSpPr/>
          <p:nvPr/>
        </p:nvSpPr>
        <p:spPr>
          <a:xfrm>
            <a:off x="7199597" y="1596123"/>
            <a:ext cx="4784090" cy="2009140"/>
          </a:xfrm>
          <a:prstGeom prst="cloudCallout">
            <a:avLst>
              <a:gd name="adj1" fmla="val 38715"/>
              <a:gd name="adj2" fmla="val 6572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1"/>
            </p:custDataLst>
          </p:nvPr>
        </p:nvSpPr>
        <p:spPr>
          <a:xfrm>
            <a:off x="7962232" y="1871980"/>
            <a:ext cx="3088640" cy="125258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盘点你坚持的收获？与大家分享一下吧！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2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我的坚</a:t>
            </a:r>
            <a:r>
              <a:rPr lang="zh-CN" altLang="en-US" sz="2800" dirty="0" smtClean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持，我</a:t>
            </a: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的收获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0" name="文本框 1"/>
          <p:cNvSpPr/>
          <p:nvPr>
            <p:custDataLst>
              <p:tags r:id="rId13"/>
            </p:custDataLst>
          </p:nvPr>
        </p:nvSpPr>
        <p:spPr>
          <a:xfrm>
            <a:off x="1535430" y="2600692"/>
            <a:ext cx="3452495" cy="33572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我坚持的收获</a:t>
            </a:r>
            <a:r>
              <a:rPr lang="zh-CN" altLang="en-US" sz="2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：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</a:t>
            </a:r>
            <a:r>
              <a:rPr lang="en-US" altLang="zh-CN" sz="2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</a:t>
            </a:r>
            <a:r>
              <a:rPr lang="en-US" altLang="zh-CN" sz="2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</a:t>
            </a:r>
            <a:r>
              <a:rPr lang="en-US" altLang="zh-CN" sz="2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.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1360170" y="2498273"/>
            <a:ext cx="3803016" cy="3585661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2859663" y="4218305"/>
            <a:ext cx="7359383" cy="2370989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177162" y="4432246"/>
            <a:ext cx="6724383" cy="183843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选择，如果你是他（“蓝色”我）或者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他（“橙色”我），你会怎么想？怎么做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？ 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在小组里和小伙伴交流交流吧。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1"/>
          <a:srcRect l="37253" t="23962" r="54839" b="58115"/>
          <a:stretch>
            <a:fillRect/>
          </a:stretch>
        </p:blipFill>
        <p:spPr>
          <a:xfrm>
            <a:off x="9416435" y="2397812"/>
            <a:ext cx="144016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1"/>
          <a:srcRect l="30409" t="24282" r="62738" b="57795"/>
          <a:stretch>
            <a:fillRect/>
          </a:stretch>
        </p:blipFill>
        <p:spPr>
          <a:xfrm flipH="1">
            <a:off x="2340705" y="1533716"/>
            <a:ext cx="1315634" cy="2428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1"/>
          <a:srcRect l="4629" t="9264" r="53634" b="48958"/>
          <a:stretch>
            <a:fillRect/>
          </a:stretch>
        </p:blipFill>
        <p:spPr>
          <a:xfrm>
            <a:off x="3940810" y="532130"/>
            <a:ext cx="5196840" cy="34563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14" name="矩形"/>
          <p:cNvSpPr/>
          <p:nvPr>
            <p:custDataLst>
              <p:tags r:id="rId12"/>
            </p:custDataLst>
          </p:nvPr>
        </p:nvSpPr>
        <p:spPr>
          <a:xfrm>
            <a:off x="3951605" y="595630"/>
            <a:ext cx="1811020" cy="583565"/>
          </a:xfrm>
          <a:prstGeom prst="rect">
            <a:avLst/>
          </a:prstGeom>
          <a:solidFill>
            <a:schemeClr val="lt1"/>
          </a:solidFill>
          <a:ln w="9525" cap="flat" cmpd="sng">
            <a:noFill/>
            <a:prstDash val="solid"/>
            <a:miter/>
          </a:ln>
        </p:spPr>
        <p:txBody>
          <a:bodyPr vert="horz" wrap="none" lIns="91440" tIns="45720" rIns="91440" bIns="45720" anchor="t" anchorCtr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3200" b="1" i="0" u="none" strike="noStrike" kern="1200" cap="none" spc="0" baseline="0" dirty="0"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charset="0"/>
                <a:ea typeface="幼圆" charset="0"/>
                <a:cs typeface="Calibri" panose="020F0502020204030204" pitchFamily="2" charset="0"/>
              </a:rPr>
              <a:t>小组交流</a:t>
            </a:r>
            <a:endParaRPr lang="zh-CN" altLang="en-US" sz="3200" b="1" i="0" u="none" strike="noStrike" kern="1200" cap="none" spc="0" baseline="0" dirty="0"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7" name="文本框 6"/>
          <p:cNvSpPr/>
          <p:nvPr>
            <p:custDataLst>
              <p:tags r:id="rId13"/>
            </p:custDataLst>
          </p:nvPr>
        </p:nvSpPr>
        <p:spPr>
          <a:xfrm>
            <a:off x="363569" y="427341"/>
            <a:ext cx="3586706" cy="67566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这是一场特殊的较量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4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5233895" y="4919345"/>
            <a:ext cx="2375277" cy="1598596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5653975" y="5079366"/>
            <a:ext cx="1770758" cy="13513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逆水行舟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不进则退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1"/>
          <a:srcRect l="30409" t="24282" r="62738" b="57795"/>
          <a:stretch>
            <a:fillRect/>
          </a:stretch>
        </p:blipFill>
        <p:spPr>
          <a:xfrm flipH="1">
            <a:off x="2077720" y="2421596"/>
            <a:ext cx="1099610" cy="2030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1"/>
          <a:srcRect l="4629" t="9264" r="53634" b="48958"/>
          <a:stretch>
            <a:fillRect/>
          </a:stretch>
        </p:blipFill>
        <p:spPr>
          <a:xfrm>
            <a:off x="3743236" y="765175"/>
            <a:ext cx="5472608" cy="387397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1"/>
          <a:srcRect l="37253" t="23962" r="54839" b="58115"/>
          <a:stretch>
            <a:fillRect/>
          </a:stretch>
        </p:blipFill>
        <p:spPr>
          <a:xfrm>
            <a:off x="9563359" y="2986647"/>
            <a:ext cx="1440160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文本框 6"/>
          <p:cNvSpPr/>
          <p:nvPr>
            <p:custDataLst>
              <p:tags r:id="rId12"/>
            </p:custDataLst>
          </p:nvPr>
        </p:nvSpPr>
        <p:spPr>
          <a:xfrm>
            <a:off x="363569" y="427341"/>
            <a:ext cx="3586706" cy="67566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这是一场特殊的较量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2364740" y="4919345"/>
            <a:ext cx="7691755" cy="1598596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2562543" y="5042976"/>
            <a:ext cx="7066914" cy="13513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如果你是“橙色”的我或者“蓝色”的我，要坚持下来肯定很困难，你有什么好办法吗？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22" name="文本框 6"/>
          <p:cNvSpPr/>
          <p:nvPr>
            <p:custDataLst>
              <p:tags r:id="rId11"/>
            </p:custDataLst>
          </p:nvPr>
        </p:nvSpPr>
        <p:spPr>
          <a:xfrm>
            <a:off x="363569" y="427341"/>
            <a:ext cx="3586706" cy="67566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这是一场特殊的较量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2"/>
          <a:srcRect l="30409" t="24282" r="62738" b="57795"/>
          <a:stretch>
            <a:fillRect/>
          </a:stretch>
        </p:blipFill>
        <p:spPr>
          <a:xfrm flipH="1">
            <a:off x="2364740" y="2137410"/>
            <a:ext cx="1152128" cy="1996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2"/>
          <a:srcRect l="4629" t="9264" r="53634" b="48958"/>
          <a:stretch>
            <a:fillRect/>
          </a:stretch>
        </p:blipFill>
        <p:spPr>
          <a:xfrm>
            <a:off x="3950275" y="714487"/>
            <a:ext cx="5196696" cy="368294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2"/>
          <a:srcRect l="37253" t="23962" r="54839" b="58115"/>
          <a:stretch>
            <a:fillRect/>
          </a:stretch>
        </p:blipFill>
        <p:spPr>
          <a:xfrm>
            <a:off x="9686465" y="2970028"/>
            <a:ext cx="1170130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5" name="矩形 4"/>
          <p:cNvSpPr/>
          <p:nvPr>
            <p:custDataLst>
              <p:tags r:id="rId10"/>
            </p:custDataLst>
          </p:nvPr>
        </p:nvSpPr>
        <p:spPr>
          <a:xfrm>
            <a:off x="3071495" y="908685"/>
            <a:ext cx="5728970" cy="791845"/>
          </a:xfrm>
          <a:prstGeom prst="rect">
            <a:avLst/>
          </a:prstGeom>
          <a:noFill/>
          <a:ln w="28575" cap="flat" cmpd="sng" algn="ctr">
            <a:solidFill>
              <a:srgbClr val="DCE7F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sz="280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我们一起来探究坚持的秘诀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828748" y="1894614"/>
            <a:ext cx="2485494" cy="1859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808980" y="1894614"/>
            <a:ext cx="2507490" cy="1919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413994" y="4105977"/>
            <a:ext cx="2942199" cy="186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5" cstate="print"/>
          <a:srcRect t="3400"/>
          <a:stretch>
            <a:fillRect/>
          </a:stretch>
        </p:blipFill>
        <p:spPr bwMode="auto">
          <a:xfrm>
            <a:off x="7535216" y="4101732"/>
            <a:ext cx="2479812" cy="186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6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0"/>
          <a:srcRect l="73942" t="32114" r="3691" b="35781"/>
          <a:stretch>
            <a:fillRect/>
          </a:stretch>
        </p:blipFill>
        <p:spPr>
          <a:xfrm>
            <a:off x="1650886" y="740377"/>
            <a:ext cx="5552653" cy="56266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1076325" y="1491615"/>
            <a:ext cx="4807585" cy="36595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294765" y="1937385"/>
            <a:ext cx="4302125" cy="25679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同伴鼓励，树立自信；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贴心纸条，及时提醒；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3.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榜样激励，树立目标；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4.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制订计划，预设防范。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9" name="思想气泡: 云 5"/>
          <p:cNvSpPr/>
          <p:nvPr/>
        </p:nvSpPr>
        <p:spPr>
          <a:xfrm>
            <a:off x="6878855" y="1342992"/>
            <a:ext cx="4783455" cy="1799590"/>
          </a:xfrm>
          <a:prstGeom prst="cloudCallout">
            <a:avLst>
              <a:gd name="adj1" fmla="val -40052"/>
              <a:gd name="adj2" fmla="val 91479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0" name="文本框 1"/>
          <p:cNvSpPr/>
          <p:nvPr>
            <p:custDataLst>
              <p:tags r:id="rId11"/>
            </p:custDataLst>
          </p:nvPr>
        </p:nvSpPr>
        <p:spPr>
          <a:xfrm>
            <a:off x="7863984" y="1564924"/>
            <a:ext cx="2813195" cy="13557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你找到他们坚持的秘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</a:rPr>
              <a:t>诀了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吗？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0" name="文本框1"/>
          <p:cNvSpPr txBox="1"/>
          <p:nvPr>
            <p:custDataLst>
              <p:tags r:id="rId10"/>
            </p:custDataLst>
          </p:nvPr>
        </p:nvSpPr>
        <p:spPr>
          <a:xfrm>
            <a:off x="370840" y="502285"/>
            <a:ext cx="10751185" cy="57404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汶川地震中的他是怎样坚持下来的？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28815" y="3395345"/>
            <a:ext cx="4470400" cy="3048000"/>
          </a:xfrm>
          <a:prstGeom prst="rect">
            <a:avLst/>
          </a:prstGeom>
        </p:spPr>
      </p:pic>
      <p:sp>
        <p:nvSpPr>
          <p:cNvPr id="14" name="文本框 6"/>
          <p:cNvSpPr/>
          <p:nvPr>
            <p:custDataLst>
              <p:tags r:id="rId12"/>
            </p:custDataLst>
          </p:nvPr>
        </p:nvSpPr>
        <p:spPr>
          <a:xfrm>
            <a:off x="625159" y="1794608"/>
            <a:ext cx="8341041" cy="400304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废墟夹缝中超过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22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个小时 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“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胜利”的手势，甜甜的微笑。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曾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经身高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米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83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的篮球健将，永远失去了双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腿。情绪很低落，想过自杀，众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多亲友和志愿者的帮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助努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力学习、克服诸多生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活不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便和困难考入天津海运</a:t>
            </a:r>
            <a:r>
              <a:rPr lang="zh-CN" altLang="en-US" sz="1800" dirty="0" smtClean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学院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，专攻电子商务。 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5" name="矩形: 圆角 5"/>
          <p:cNvSpPr/>
          <p:nvPr/>
        </p:nvSpPr>
        <p:spPr>
          <a:xfrm>
            <a:off x="625159" y="1412875"/>
            <a:ext cx="8341041" cy="474281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7.xml><?xml version="1.0" encoding="utf-8"?>
<p:tagLst xmlns:p="http://schemas.openxmlformats.org/presentationml/2006/main">
  <p:tag name="KSO_WM_UNIT_FILL_FORE_SCHEMECOLOR_INDEX_BRIGHTNESS" val="-0.1"/>
  <p:tag name="KSO_WM_UNIT_FILL_FORE_SCHEMECOLOR_INDEX" val="7"/>
  <p:tag name="KSO_WM_UNIT_FILL_TYPE" val="1"/>
  <p:tag name="KSO_WM_UNIT_LINE_FORE_SCHEMECOLOR_INDEX_BRIGHTNESS" val="-0.25"/>
  <p:tag name="KSO_WM_UNIT_LINE_FORE_SCHEMECOLOR_INDEX" val="1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UNIT_FILL_FORE_SCHEMECOLOR_INDEX_BRIGHTNESS" val="-0.1"/>
  <p:tag name="KSO_WM_UNIT_FILL_FORE_SCHEMECOLOR_INDEX" val="7"/>
  <p:tag name="KSO_WM_UNIT_FILL_TYPE" val="1"/>
  <p:tag name="KSO_WM_UNIT_LINE_FORE_SCHEMECOLOR_INDEX_BRIGHTNESS" val="-0.25"/>
  <p:tag name="KSO_WM_UNIT_LINE_FORE_SCHEMECOLOR_INDEX" val="16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9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5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</p:tagLst>
</file>

<file path=ppt/tags/tag396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</p:tagLst>
</file>

<file path=ppt/tags/tag39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8.xml><?xml version="1.0" encoding="utf-8"?>
<p:tagLst xmlns:p="http://schemas.openxmlformats.org/presentationml/2006/main">
  <p:tag name="KSO_WPP_MARK_KEY" val="23c9c840-a3bf-4b3e-ac5e-937e32df03df"/>
  <p:tag name="COMMONDATA" val="eyJoZGlkIjoiOThmYTM0NmUyNmJmYTVlMDc2NDdiMWYyNmVhMjNkZTQifQ==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848</Words>
  <Application>WPS 演示</Application>
  <PresentationFormat>自定义</PresentationFormat>
  <Paragraphs>89</Paragraphs>
  <Slides>16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方正黑体_GBK</vt:lpstr>
      <vt:lpstr>微软雅黑</vt:lpstr>
      <vt:lpstr>Arial Unicode MS</vt:lpstr>
      <vt:lpstr>幼圆</vt:lpstr>
      <vt:lpstr>汉仪乐喵体W</vt:lpstr>
      <vt:lpstr>Arial</vt:lpstr>
      <vt:lpstr>幼圆</vt:lpstr>
      <vt:lpstr>Presentation</vt:lpstr>
      <vt:lpstr>1_Office 主题​​</vt:lpstr>
      <vt:lpstr>5f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34</cp:revision>
  <dcterms:created xsi:type="dcterms:W3CDTF">2017-09-06T14:27:00Z</dcterms:created>
  <dcterms:modified xsi:type="dcterms:W3CDTF">2023-04-26T09:13:44Z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A7A27FA28FA94DAC8843A9659778A245_12</vt:lpwstr>
  </property>
  <property fmtid="{D5CDD505-2E9C-101B-9397-08002B2CF9AE}" pid="3" name="KSOProductBuildVer">
    <vt:lpwstr>2052-11.1.0.14036</vt:lpwstr>
  </property>
</Properties>
</file>