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handoutMasterIdLst>
    <p:handoutMasterId r:id="rId3"/>
  </p:handoutMasterIdLst>
  <p:sldIdLst>
    <p:sldId id="256" r:id="rId4"/>
    <p:sldId id="289" r:id="rId5"/>
    <p:sldId id="372" r:id="rId6"/>
    <p:sldId id="373" r:id="rId7"/>
    <p:sldId id="404" r:id="rId8"/>
    <p:sldId id="315" r:id="rId9"/>
    <p:sldId id="348" r:id="rId10"/>
    <p:sldId id="405" r:id="rId11"/>
    <p:sldId id="407" r:id="rId12"/>
    <p:sldId id="408" r:id="rId13"/>
    <p:sldId id="390" r:id="rId14"/>
    <p:sldId id="356" r:id="rId15"/>
    <p:sldId id="391" r:id="rId16"/>
    <p:sldId id="358" r:id="rId17"/>
    <p:sldId id="258" r:id="rId18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48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tags" Target="tags/tag1.xml" /><Relationship Id="rId2" Type="http://schemas.openxmlformats.org/officeDocument/2006/relationships/notesMaster" Target="notesMasters/notesMaster1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handoutMaster" Target="handoutMasters/handout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A61C-6C9E-4571-98AB-DCE859B0FB7B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3E652-97E8-4E43-81D4-B2F97C751BAD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23CFE-E85A-4CB1-B388-FD452395EFF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3E388-8A17-44FA-AE8B-AAB64D773570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79576"/>
            <a:ext cx="10515600" cy="499738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797040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image" Target="file:///D:\qq&#25991;&#20214;\712321467\Image\C2C\Image2\%7b75232B38-A165-1FB7-499C-2E1C792CACB5%7d.png" TargetMode="External" /><Relationship Id="rId7" Type="http://schemas.openxmlformats.org/officeDocument/2006/relationships/image" Target="../media/image1.png" /><Relationship Id="rId8" Type="http://schemas.openxmlformats.org/officeDocument/2006/relationships/image" Target="../media/image2.jpeg" /><Relationship Id="rId9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10515600" cy="1307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4123944"/>
            <a:ext cx="10515600" cy="1527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  <a:t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7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iming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3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Relationship Id="rId3" Type="http://schemas.openxmlformats.org/officeDocument/2006/relationships/image" Target="../media/image6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38400" y="2276284"/>
            <a:ext cx="7315200" cy="1307275"/>
          </a:xfrm>
        </p:spPr>
        <p:txBody>
          <a:bodyPr/>
          <a:lstStyle/>
          <a:p>
            <a:r>
              <a:rPr lang="zh-CN" altLang="en-US" smtClean="0"/>
              <a:t>岩石、土壤和我们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306320" y="4111879"/>
            <a:ext cx="7315200" cy="759650"/>
          </a:xfrm>
        </p:spPr>
        <p:txBody>
          <a:bodyPr/>
          <a:lstStyle/>
          <a:p>
            <a:r>
              <a:rPr lang="zh-CN" altLang="en-US" smtClean="0"/>
              <a:t>第三单元 岩石和土壤</a:t>
            </a:r>
            <a:endParaRPr lang="zh-CN" altLang="en-US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25604" name="文本框 15"/>
          <p:cNvSpPr txBox="1"/>
          <p:nvPr/>
        </p:nvSpPr>
        <p:spPr>
          <a:xfrm>
            <a:off x="593725" y="1117600"/>
            <a:ext cx="831469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sym typeface="+mn-ea"/>
              </a:rPr>
              <a:t>阅读资料，了解更多岩石和矿物的用途。</a:t>
            </a:r>
            <a:endParaRPr lang="zh-CN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等线" panose="02010600030101010101" charset="-122"/>
            </a:endParaRPr>
          </a:p>
        </p:txBody>
      </p:sp>
      <p:sp>
        <p:nvSpPr>
          <p:cNvPr id="30728" name="文本框 10"/>
          <p:cNvSpPr txBox="1">
            <a:spLocks noChangeArrowheads="1"/>
          </p:cNvSpPr>
          <p:nvPr/>
        </p:nvSpPr>
        <p:spPr bwMode="auto">
          <a:xfrm>
            <a:off x="6492240" y="2561590"/>
            <a:ext cx="375285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煤是重要的能源矿产。</a:t>
            </a:r>
            <a:endParaRPr lang="en-US" altLang="zh-CN" sz="2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37310" y="5340032"/>
            <a:ext cx="478663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计算机里的许多芯片由硅制成，硅来自石英和其他矿物。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等腰三角形 3"/>
          <p:cNvSpPr/>
          <p:nvPr/>
        </p:nvSpPr>
        <p:spPr>
          <a:xfrm rot="16200000">
            <a:off x="5950585" y="2865755"/>
            <a:ext cx="346710" cy="375285"/>
          </a:xfrm>
          <a:prstGeom prst="triangle">
            <a:avLst/>
          </a:prstGeom>
          <a:solidFill>
            <a:schemeClr val="accent6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 flipH="1">
            <a:off x="6110287" y="5628956"/>
            <a:ext cx="346710" cy="375285"/>
          </a:xfrm>
          <a:prstGeom prst="triangle">
            <a:avLst/>
          </a:prstGeom>
          <a:solidFill>
            <a:schemeClr val="accent6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89378"/>
            <a:ext cx="4154270" cy="311353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801" y="3593465"/>
            <a:ext cx="4953000" cy="31146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244475" y="1532254"/>
            <a:ext cx="621347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/>
            <a:r>
              <a:rPr lang="zh-CN" sz="2800" b="0">
                <a:latin typeface="黑体" panose="02010609060101010101" pitchFamily="49" charset="-122"/>
                <a:ea typeface="黑体" panose="02010609060101010101" pitchFamily="49" charset="-122"/>
              </a:rPr>
              <a:t>人们利用方解石、石英、萤石的光学特征，把它们作为光学仪器（棱镜）。</a:t>
            </a:r>
            <a:endParaRPr lang="zh-CN" altLang="en-US" sz="2800" b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 rot="5400000" flipH="1">
            <a:off x="6477276" y="1898146"/>
            <a:ext cx="346710" cy="375285"/>
          </a:xfrm>
          <a:prstGeom prst="triangle">
            <a:avLst/>
          </a:prstGeom>
          <a:solidFill>
            <a:schemeClr val="accent6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457950" y="4418965"/>
            <a:ext cx="349377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2800" b="0">
                <a:latin typeface="黑体" panose="02010609060101010101" pitchFamily="49" charset="-122"/>
                <a:ea typeface="黑体" panose="02010609060101010101" pitchFamily="49" charset="-122"/>
              </a:rPr>
              <a:t>利用宝石，玉石等的夺目光彩，制作人们喜欢的装饰品等。</a:t>
            </a:r>
            <a:endParaRPr lang="zh-CN" altLang="en-US" sz="2800" b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等腰三角形 9"/>
          <p:cNvSpPr/>
          <p:nvPr/>
        </p:nvSpPr>
        <p:spPr>
          <a:xfrm rot="16200000">
            <a:off x="5416550" y="4922520"/>
            <a:ext cx="346710" cy="375285"/>
          </a:xfrm>
          <a:prstGeom prst="triangle">
            <a:avLst/>
          </a:prstGeom>
          <a:solidFill>
            <a:schemeClr val="accent6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44" y="3193782"/>
            <a:ext cx="4749414" cy="33986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112" y="1158599"/>
            <a:ext cx="4388188" cy="2924727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06730" y="1232535"/>
            <a:ext cx="33127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我和土壤做游戏</a:t>
            </a:r>
            <a:endParaRPr lang="zh-CN" altLang="en-US" sz="28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7365" y="1179830"/>
            <a:ext cx="3311525" cy="633730"/>
          </a:xfrm>
          <a:prstGeom prst="rect">
            <a:avLst/>
          </a:prstGeom>
          <a:noFill/>
          <a:ln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dk1"/>
                </a:solidFill>
              </a14:hiddenFill>
            </a:ext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240915" y="2737485"/>
            <a:ext cx="770953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分角色扮演多种植物和动物，表现它们分别能从土壤中获得什么。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729105" y="2452370"/>
            <a:ext cx="8903335" cy="2335530"/>
          </a:xfrm>
          <a:prstGeom prst="roundRect">
            <a:avLst/>
          </a:prstGeom>
          <a:noFill/>
          <a:ln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27150" y="2090420"/>
            <a:ext cx="10026650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土壤为植物提供根系的生长环境，为其保温，保湿，同时能固定植株。植物可以直接从土壤中摄取</a:t>
            </a: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水分、空气、矿质元素</a:t>
            </a: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。另外，土壤内含有大量其它生物，如</a:t>
            </a: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能够分解有机质的</a:t>
            </a: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微生物；能疏松土壤从而使得空气和水更容易进入土壤的蚯蚓。土壤为动物提供了生存的栖息地，为人类提供了住所和制作物品的原料。因此动植物与土壤具有伴生关系。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838200" y="1744980"/>
            <a:ext cx="10678160" cy="3418205"/>
          </a:xfrm>
          <a:prstGeom prst="roundRect">
            <a:avLst/>
          </a:prstGeom>
          <a:noFill/>
          <a:ln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二、探索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06730" y="1232535"/>
            <a:ext cx="31769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保护自然资源</a:t>
            </a:r>
            <a:endParaRPr lang="zh-CN" altLang="en-US" sz="28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7365" y="1179830"/>
            <a:ext cx="3054350" cy="633730"/>
          </a:xfrm>
          <a:prstGeom prst="rect">
            <a:avLst/>
          </a:prstGeom>
          <a:noFill/>
          <a:ln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dk1"/>
                </a:solidFill>
              </a14:hiddenFill>
            </a:ext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247265" y="2170113"/>
            <a:ext cx="6510338" cy="63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为什么我们要保护岩石、矿物和土壤？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872" name="标题 1"/>
          <p:cNvSpPr txBox="1">
            <a:spLocks noChangeArrowheads="1"/>
          </p:cNvSpPr>
          <p:nvPr/>
        </p:nvSpPr>
        <p:spPr bwMode="auto">
          <a:xfrm>
            <a:off x="837883" y="2320608"/>
            <a:ext cx="2030412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说一说：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189990" y="3264535"/>
            <a:ext cx="9389110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fontAlgn="auto">
              <a:lnSpc>
                <a:spcPct val="100000"/>
              </a:lnSpc>
            </a:pPr>
            <a:r>
              <a:rPr lang="zh-CN" altLang="zh-CN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岩石、矿物和土壤都是地球上的重要资源，人们开采、利用这些资源后，在相当漫长的时间内它们就不可能再生了，因此我们要好好地保护、合理地利用它们。</a:t>
            </a:r>
            <a:endParaRPr lang="zh-CN" altLang="zh-CN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再 见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439400" y="113792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一、聚焦</a:t>
            </a:r>
            <a:endParaRPr lang="zh-CN" altLang="en-US"/>
          </a:p>
        </p:txBody>
      </p:sp>
      <p:sp>
        <p:nvSpPr>
          <p:cNvPr id="18434" name="Text Box 2"/>
          <p:cNvSpPr txBox="1"/>
          <p:nvPr/>
        </p:nvSpPr>
        <p:spPr>
          <a:xfrm>
            <a:off x="632460" y="1217295"/>
            <a:ext cx="1092708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【回顾】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通过本单元的学习，我们对岩石和土壤有了哪些新的认识？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570990" y="2588895"/>
            <a:ext cx="9782810" cy="31076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/>
            <a:r>
              <a:rPr lang="zh-CN" sz="2800" b="0">
                <a:latin typeface="黑体" panose="02010609060101010101" pitchFamily="49" charset="-122"/>
                <a:ea typeface="黑体" panose="02010609060101010101" pitchFamily="49" charset="-122"/>
              </a:rPr>
              <a:t>岩石和土壤记录了地球的形成和演化历史。</a:t>
            </a:r>
            <a:endParaRPr lang="zh-CN" sz="2800" b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 fontAlgn="auto"/>
            <a:r>
              <a:rPr lang="zh-CN" sz="2800" b="0">
                <a:latin typeface="黑体" panose="02010609060101010101" pitchFamily="49" charset="-122"/>
                <a:ea typeface="黑体" panose="02010609060101010101" pitchFamily="49" charset="-122"/>
              </a:rPr>
              <a:t>花岗岩、砂岩、大理岩等常见岩石具有不同的特征。</a:t>
            </a:r>
            <a:endParaRPr lang="zh-CN" sz="2800" b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 fontAlgn="auto"/>
            <a:r>
              <a:rPr lang="zh-CN" sz="2800" b="0">
                <a:latin typeface="黑体" panose="02010609060101010101" pitchFamily="49" charset="-122"/>
                <a:ea typeface="黑体" panose="02010609060101010101" pitchFamily="49" charset="-122"/>
              </a:rPr>
              <a:t>岩石是由一种或多种矿物组成的，不同矿物有不同的形态特征。</a:t>
            </a:r>
            <a:endParaRPr lang="zh-CN" sz="2800" b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 fontAlgn="auto"/>
            <a:r>
              <a:rPr lang="zh-CN" sz="2800" b="0">
                <a:latin typeface="黑体" panose="02010609060101010101" pitchFamily="49" charset="-122"/>
                <a:ea typeface="黑体" panose="02010609060101010101" pitchFamily="49" charset="-122"/>
              </a:rPr>
              <a:t>土壤的形成是岩石风化作用的结果。</a:t>
            </a:r>
            <a:endParaRPr lang="zh-CN" sz="2800" b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0" fontAlgn="auto"/>
            <a:r>
              <a:rPr lang="zh-CN" sz="2800" b="0">
                <a:latin typeface="黑体" panose="02010609060101010101" pitchFamily="49" charset="-122"/>
                <a:ea typeface="黑体" panose="02010609060101010101" pitchFamily="49" charset="-122"/>
              </a:rPr>
              <a:t>土壤具有一定的成分，按成分含量不同可分为沙质土、黏质土和壤土。</a:t>
            </a:r>
            <a:endParaRPr lang="zh-CN" altLang="en-US" sz="2800" b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708660" y="2115820"/>
            <a:ext cx="10879455" cy="4043680"/>
          </a:xfrm>
          <a:prstGeom prst="roundRect">
            <a:avLst/>
          </a:prstGeom>
          <a:noFill/>
          <a:ln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一、聚焦</a:t>
            </a:r>
            <a:endParaRPr lang="zh-CN" altLang="en-US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401570" y="3181350"/>
            <a:ext cx="823150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岩石和土壤与我们的生活又有哪些密切的关系呢？</a:t>
            </a:r>
            <a:endParaRPr lang="zh-CN" altLang="zh-CN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6" name="标题 1"/>
          <p:cNvSpPr txBox="1">
            <a:spLocks noChangeArrowheads="1"/>
          </p:cNvSpPr>
          <p:nvPr/>
        </p:nvSpPr>
        <p:spPr bwMode="auto">
          <a:xfrm>
            <a:off x="5081588" y="2474278"/>
            <a:ext cx="202882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201545" y="2206625"/>
            <a:ext cx="8631555" cy="2444115"/>
          </a:xfrm>
          <a:prstGeom prst="roundRect">
            <a:avLst/>
          </a:prstGeom>
          <a:noFill/>
          <a:ln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06751" y="1232473"/>
            <a:ext cx="1960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交流讨论</a:t>
            </a:r>
            <a:endParaRPr lang="zh-CN" altLang="en-US" sz="28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7365" y="1179830"/>
            <a:ext cx="2164080" cy="633730"/>
          </a:xfrm>
          <a:prstGeom prst="rect">
            <a:avLst/>
          </a:prstGeom>
          <a:noFill/>
          <a:ln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dk1"/>
                </a:solidFill>
              </a14:hiddenFill>
            </a:ext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457" name="Text Box 2"/>
          <p:cNvSpPr txBox="1">
            <a:spLocks noChangeArrowheads="1"/>
          </p:cNvSpPr>
          <p:nvPr/>
        </p:nvSpPr>
        <p:spPr bwMode="auto">
          <a:xfrm>
            <a:off x="2936240" y="1813560"/>
            <a:ext cx="704532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>
                <a:solidFill>
                  <a:srgbClr val="4C4C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用图表表示岩石、矿物和土壤之间的关系</a:t>
            </a:r>
            <a:endParaRPr lang="zh-CN" altLang="en-US" sz="2800">
              <a:solidFill>
                <a:srgbClr val="4C4C4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 t="1250"/>
          <a:stretch>
            <a:fillRect/>
          </a:stretch>
        </p:blipFill>
        <p:spPr>
          <a:xfrm>
            <a:off x="3267075" y="2762250"/>
            <a:ext cx="5657850" cy="361188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21505" name="矩形 3"/>
          <p:cNvSpPr>
            <a:spLocks noChangeArrowheads="1"/>
          </p:cNvSpPr>
          <p:nvPr/>
        </p:nvSpPr>
        <p:spPr bwMode="auto">
          <a:xfrm>
            <a:off x="4345305" y="931228"/>
            <a:ext cx="3713163" cy="817979"/>
          </a:xfrm>
          <a:prstGeom prst="roundRect">
            <a:avLst>
              <a:gd name="adj" fmla="val 16667"/>
            </a:avLst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zh-CN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地球上的重要资源</a:t>
            </a:r>
            <a:endParaRPr lang="zh-CN" altLang="zh-CN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" name="直接箭头连接符 2"/>
          <p:cNvCxnSpPr>
            <a:stCxn id="21505" idx="2"/>
          </p:cNvCxnSpPr>
          <p:nvPr/>
        </p:nvCxnSpPr>
        <p:spPr>
          <a:xfrm flipH="1">
            <a:off x="3908425" y="1749425"/>
            <a:ext cx="2293620" cy="408305"/>
          </a:xfrm>
          <a:prstGeom prst="straightConnector1">
            <a:avLst/>
          </a:prstGeom>
          <a:ln w="19050">
            <a:solidFill>
              <a:srgbClr val="ED7D31"/>
            </a:solidFill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" name="直接箭头连接符 3"/>
          <p:cNvCxnSpPr>
            <a:endCxn id="26" idx="0"/>
          </p:cNvCxnSpPr>
          <p:nvPr/>
        </p:nvCxnSpPr>
        <p:spPr>
          <a:xfrm>
            <a:off x="6202045" y="1889125"/>
            <a:ext cx="2574925" cy="418465"/>
          </a:xfrm>
          <a:prstGeom prst="straightConnector1">
            <a:avLst/>
          </a:prstGeom>
          <a:ln w="19050">
            <a:solidFill>
              <a:srgbClr val="ED7D31"/>
            </a:solidFill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2738438" y="2147888"/>
            <a:ext cx="1422400" cy="933450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noProof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3271838" y="3092450"/>
            <a:ext cx="0" cy="673100"/>
          </a:xfrm>
          <a:prstGeom prst="straightConnector1">
            <a:avLst/>
          </a:prstGeom>
          <a:ln w="19050">
            <a:solidFill>
              <a:srgbClr val="ED7D31"/>
            </a:solidFill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>
            <a:off x="8662988" y="3092450"/>
            <a:ext cx="0" cy="673100"/>
          </a:xfrm>
          <a:prstGeom prst="straightConnector1">
            <a:avLst/>
          </a:prstGeom>
          <a:ln w="19050">
            <a:solidFill>
              <a:srgbClr val="ED7D31"/>
            </a:solidFill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圆角矩形 15"/>
          <p:cNvSpPr/>
          <p:nvPr/>
        </p:nvSpPr>
        <p:spPr>
          <a:xfrm>
            <a:off x="2048828" y="3849688"/>
            <a:ext cx="2536825" cy="2695575"/>
          </a:xfrm>
          <a:prstGeom prst="roundRect">
            <a:avLst/>
          </a:prstGeom>
          <a:noFill/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noProof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5338763" y="3849688"/>
            <a:ext cx="5683250" cy="2695575"/>
          </a:xfrm>
          <a:prstGeom prst="roundRect">
            <a:avLst/>
          </a:prstGeom>
          <a:noFill/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114348" y="2307273"/>
            <a:ext cx="1422400" cy="835025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noProof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514600" y="4097338"/>
            <a:ext cx="1460500" cy="917575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noProof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514600" y="5380038"/>
            <a:ext cx="1439863" cy="995362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noProof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026150" y="3867150"/>
            <a:ext cx="2154238" cy="1492250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noProof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9080500" y="3946525"/>
            <a:ext cx="1628775" cy="1162050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noProof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026150" y="5443538"/>
            <a:ext cx="2035175" cy="962025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noProof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9080500" y="5321300"/>
            <a:ext cx="1628775" cy="1054100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noProof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4069715" y="2820035"/>
            <a:ext cx="4137660" cy="26035"/>
          </a:xfrm>
          <a:prstGeom prst="straightConnector1">
            <a:avLst/>
          </a:prstGeom>
          <a:ln w="19050">
            <a:solidFill>
              <a:srgbClr val="ED7D31"/>
            </a:solidFill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1523" name="Text Box 2"/>
          <p:cNvSpPr txBox="1">
            <a:spLocks noChangeArrowheads="1"/>
          </p:cNvSpPr>
          <p:nvPr/>
        </p:nvSpPr>
        <p:spPr bwMode="auto">
          <a:xfrm>
            <a:off x="8776970" y="3097213"/>
            <a:ext cx="957263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成分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24" name="Text Box 2"/>
          <p:cNvSpPr txBox="1">
            <a:spLocks noChangeArrowheads="1"/>
          </p:cNvSpPr>
          <p:nvPr/>
        </p:nvSpPr>
        <p:spPr bwMode="auto">
          <a:xfrm>
            <a:off x="3386138" y="3065463"/>
            <a:ext cx="958850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成分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3003868" y="2238375"/>
            <a:ext cx="992187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岩石</a:t>
            </a:r>
            <a:endParaRPr lang="zh-CN" altLang="zh-CN" sz="2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8280083" y="2307590"/>
            <a:ext cx="9937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土壤</a:t>
            </a:r>
            <a:endParaRPr lang="zh-CN" altLang="zh-CN" sz="2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2821305" y="4082098"/>
            <a:ext cx="992188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矿物</a:t>
            </a:r>
            <a:endParaRPr lang="zh-CN" altLang="zh-CN" sz="2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2753043" y="5428298"/>
            <a:ext cx="99218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其他</a:t>
            </a:r>
            <a:endParaRPr lang="zh-CN" altLang="zh-CN" sz="2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6204268" y="4155440"/>
            <a:ext cx="1976437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ctr" fontAlgn="auto">
              <a:lnSpc>
                <a:spcPct val="100000"/>
              </a:lnSpc>
            </a:pPr>
            <a:r>
              <a:rPr lang="zh-CN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沙砾、沙、</a:t>
            </a:r>
            <a:endParaRPr lang="en-US" altLang="zh-CN" sz="2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fontAlgn="auto">
              <a:lnSpc>
                <a:spcPct val="100000"/>
              </a:lnSpc>
            </a:pPr>
            <a:r>
              <a:rPr lang="zh-CN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黏土</a:t>
            </a:r>
            <a:endParaRPr lang="zh-CN" altLang="zh-CN" sz="2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9407843" y="5398135"/>
            <a:ext cx="104616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其他</a:t>
            </a:r>
            <a:endParaRPr lang="zh-CN" altLang="zh-CN" sz="2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6428105" y="5493385"/>
            <a:ext cx="167163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腐殖质</a:t>
            </a:r>
            <a:endParaRPr lang="zh-CN" altLang="zh-CN" sz="2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9125268" y="4120198"/>
            <a:ext cx="1671637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水和空气</a:t>
            </a:r>
            <a:endParaRPr lang="zh-CN" altLang="zh-CN" sz="2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4505008" y="2157730"/>
            <a:ext cx="318135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在外力作用下变成</a:t>
            </a:r>
            <a:endParaRPr lang="zh-CN" altLang="en-US" sz="2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06730" y="1232535"/>
            <a:ext cx="45192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了解岩石和土壤的用途</a:t>
            </a:r>
            <a:endParaRPr lang="zh-CN" altLang="en-US" sz="28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7365" y="1179830"/>
            <a:ext cx="4518025" cy="633730"/>
          </a:xfrm>
          <a:prstGeom prst="rect">
            <a:avLst/>
          </a:prstGeom>
          <a:noFill/>
          <a:ln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dk1"/>
                </a:solidFill>
              </a14:hiddenFill>
            </a:ext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165225" y="2792730"/>
            <a:ext cx="10088880" cy="1814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sz="2800" b="0">
                <a:latin typeface="黑体" panose="02010609060101010101" pitchFamily="49" charset="-122"/>
                <a:ea typeface="黑体" panose="02010609060101010101" pitchFamily="49" charset="-122"/>
              </a:rPr>
              <a:t>人类生活的发展，科学技术的进步，都与矿产资源和土壤的开发与利用密不可分。随着生产的发展和科学的进步，人们发现和加以利用的矿产资源、土壤资源的种类越来越多，对土壤的需求越来越广，应用的范围也越来越广。</a:t>
            </a:r>
            <a:endParaRPr lang="zh-CN" altLang="en-US" sz="2800" b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77" name="Text Box 2"/>
          <p:cNvSpPr txBox="1">
            <a:spLocks noChangeArrowheads="1"/>
          </p:cNvSpPr>
          <p:nvPr/>
        </p:nvSpPr>
        <p:spPr bwMode="auto">
          <a:xfrm>
            <a:off x="1760855" y="5646420"/>
            <a:ext cx="103320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800">
                <a:solidFill>
                  <a:srgbClr val="4D4D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说一说：我们周围有哪些物品是由岩石和矿物制成的？</a:t>
            </a:r>
            <a:endParaRPr lang="zh-CN" altLang="zh-CN" sz="2800">
              <a:solidFill>
                <a:srgbClr val="4D4D4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906145" y="2207260"/>
            <a:ext cx="10447655" cy="2825750"/>
          </a:xfrm>
          <a:prstGeom prst="roundRect">
            <a:avLst/>
          </a:prstGeom>
          <a:noFill/>
          <a:ln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25604" name="文本框 15"/>
          <p:cNvSpPr txBox="1"/>
          <p:nvPr/>
        </p:nvSpPr>
        <p:spPr>
          <a:xfrm>
            <a:off x="504190" y="1558925"/>
            <a:ext cx="194754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等线" panose="02010600030101010101" charset="-122"/>
              </a:rPr>
              <a:t>岩石可以铺设道路</a:t>
            </a:r>
            <a:endParaRPr lang="zh-CN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等线" panose="0201060003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771" y="923065"/>
            <a:ext cx="8719458" cy="561753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25604" name="文本框 15"/>
          <p:cNvSpPr txBox="1"/>
          <p:nvPr/>
        </p:nvSpPr>
        <p:spPr>
          <a:xfrm>
            <a:off x="565150" y="1242060"/>
            <a:ext cx="487489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zh-CN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等线" panose="02010600030101010101" charset="-122"/>
              </a:rPr>
              <a:t>岩石可以建筑房屋和</a:t>
            </a:r>
            <a:r>
              <a:rPr lang="zh-CN" sz="28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等线" panose="02010600030101010101" charset="-122"/>
              </a:rPr>
              <a:t>桥梁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等线" panose="02010600030101010101" charset="-122"/>
              </a:rPr>
              <a:t>。</a:t>
            </a:r>
            <a:endParaRPr lang="zh-CN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等线" panose="0201060003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14" y="2497183"/>
            <a:ext cx="5315857" cy="329583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342" y="2503804"/>
            <a:ext cx="5210629" cy="328921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二、探索</a:t>
            </a:r>
            <a:endParaRPr lang="zh-CN" altLang="en-US"/>
          </a:p>
        </p:txBody>
      </p:sp>
      <p:sp>
        <p:nvSpPr>
          <p:cNvPr id="25604" name="文本框 15"/>
          <p:cNvSpPr txBox="1"/>
          <p:nvPr/>
        </p:nvSpPr>
        <p:spPr>
          <a:xfrm>
            <a:off x="470535" y="1137285"/>
            <a:ext cx="1125093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岩石还可以建造雕塑等工艺品，还有</a:t>
            </a:r>
            <a:r>
              <a:rPr lang="zh-CN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等线" panose="02010600030101010101" charset="-122"/>
              </a:rPr>
              <a:t>一些矿物可供我们</a:t>
            </a:r>
            <a:r>
              <a:rPr lang="zh-CN" sz="28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等线" panose="02010600030101010101" charset="-122"/>
              </a:rPr>
              <a:t>食用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等线" panose="02010600030101010101" charset="-122"/>
              </a:rPr>
              <a:t>。</a:t>
            </a:r>
            <a:r>
              <a:rPr lang="zh-CN" altLang="en-US" sz="2800" smtClean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zh-CN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等线" panose="02010600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11425" y="6021705"/>
            <a:ext cx="80060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sz="28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人们利用岩石和矿物，是利用它们的特性和成份。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828" y="2592704"/>
            <a:ext cx="4659530" cy="269217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543" y="2592704"/>
            <a:ext cx="4786085" cy="269217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kxZTAwNTNlMWY2MmUxMzZhNzZmNTQ4ZDQ0ZDM0ZDEifQ=="/>
  <p:tag name="KSO_WPP_MARK_KEY" val="4df685c2-a3f7-447e-aca9-c039861e9802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58</Paragraphs>
  <Slides>15</Slides>
  <Notes>1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25">
      <vt:lpstr>Arial</vt:lpstr>
      <vt:lpstr>Times New Roman</vt:lpstr>
      <vt:lpstr>宋体</vt:lpstr>
      <vt:lpstr>Calibri</vt:lpstr>
      <vt:lpstr>黑体</vt:lpstr>
      <vt:lpstr>楷体</vt:lpstr>
      <vt:lpstr>Calibri Light</vt:lpstr>
      <vt:lpstr>等线</vt:lpstr>
      <vt:lpstr>微软雅黑</vt:lpstr>
      <vt:lpstr>Office 主题</vt:lpstr>
      <vt:lpstr>岩石、土壤和我们</vt:lpstr>
      <vt:lpstr>一、聚焦</vt:lpstr>
      <vt:lpstr>一、聚焦</vt:lpstr>
      <vt:lpstr>二、探索</vt:lpstr>
      <vt:lpstr>二、探索</vt:lpstr>
      <vt:lpstr>二、探索</vt:lpstr>
      <vt:lpstr>二、探索</vt:lpstr>
      <vt:lpstr>二、探索</vt:lpstr>
      <vt:lpstr>二、探索</vt:lpstr>
      <vt:lpstr>二、探索</vt:lpstr>
      <vt:lpstr>二、探索</vt:lpstr>
      <vt:lpstr>二、探索</vt:lpstr>
      <vt:lpstr>二、探索</vt:lpstr>
      <vt:lpstr>二、探索</vt:lpstr>
      <vt:lpstr>再 见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2022-09-26T17:47:54.566</cp:lastPrinted>
  <dcterms:created xsi:type="dcterms:W3CDTF">2022-09-26T17:47:54Z</dcterms:created>
  <dcterms:modified xsi:type="dcterms:W3CDTF">2022-09-26T09:47:55Z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