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2"/>
  </p:sldMasterIdLst>
  <p:notesMasterIdLst>
    <p:notesMasterId r:id="rId3"/>
  </p:notesMasterIdLst>
  <p:sldIdLst>
    <p:sldId id="309" r:id="rId4"/>
    <p:sldId id="363" r:id="rId5"/>
    <p:sldId id="263" r:id="rId6"/>
    <p:sldId id="400" r:id="rId7"/>
    <p:sldId id="401" r:id="rId8"/>
    <p:sldId id="402" r:id="rId9"/>
    <p:sldId id="403" r:id="rId10"/>
    <p:sldId id="404" r:id="rId11"/>
    <p:sldId id="405" r:id="rId12"/>
    <p:sldId id="406" r:id="rId13"/>
    <p:sldId id="407" r:id="rId14"/>
    <p:sldId id="408" r:id="rId15"/>
    <p:sldId id="409" r:id="rId16"/>
    <p:sldId id="410" r:id="rId17"/>
    <p:sldId id="411" r:id="rId18"/>
    <p:sldId id="412" r:id="rId19"/>
    <p:sldId id="413" r:id="rId20"/>
    <p:sldId id="357" r:id="rId21"/>
    <p:sldId id="397" r:id="rId22"/>
    <p:sldId id="396" r:id="rId23"/>
    <p:sldId id="398" r:id="rId24"/>
  </p:sldIdLst>
  <p:sldSz cx="9144000" cy="6858000" type="screen4x3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p="http://schemas.openxmlformats.org/presentationml/2006/main">
  <p:cmAuthor id="1" name="Tao Tao" initials="TT" lastIdx="0" clrIdx="0"/>
</p:cmAuthorLst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83" d="100"/>
          <a:sy n="83" d="100"/>
        </p:scale>
        <p:origin x="66" y="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slide" Target="slides/slide16.xml" /><Relationship Id="rId2" Type="http://schemas.openxmlformats.org/officeDocument/2006/relationships/slideMaster" Target="slideMasters/slideMaster1.xml" /><Relationship Id="rId20" Type="http://schemas.openxmlformats.org/officeDocument/2006/relationships/slide" Target="slides/slide17.xml" /><Relationship Id="rId21" Type="http://schemas.openxmlformats.org/officeDocument/2006/relationships/slide" Target="slides/slide18.xml" /><Relationship Id="rId22" Type="http://schemas.openxmlformats.org/officeDocument/2006/relationships/slide" Target="slides/slide19.xml" /><Relationship Id="rId23" Type="http://schemas.openxmlformats.org/officeDocument/2006/relationships/slide" Target="slides/slide20.xml" /><Relationship Id="rId24" Type="http://schemas.openxmlformats.org/officeDocument/2006/relationships/slide" Target="slides/slide21.xml" /><Relationship Id="rId25" Type="http://schemas.openxmlformats.org/officeDocument/2006/relationships/tags" Target="tags/tag4.xml" /><Relationship Id="rId26" Type="http://schemas.openxmlformats.org/officeDocument/2006/relationships/presProps" Target="presProps.xml" /><Relationship Id="rId27" Type="http://schemas.openxmlformats.org/officeDocument/2006/relationships/viewProps" Target="viewProps.xml" /><Relationship Id="rId28" Type="http://schemas.openxmlformats.org/officeDocument/2006/relationships/theme" Target="theme/theme1.xml" /><Relationship Id="rId29" Type="http://schemas.openxmlformats.org/officeDocument/2006/relationships/tableStyles" Target="tableStyles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B12F6-B055-42E9-ADB1-C23B626529A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4A037-93EE-4FAA-A7A1-30C298F53894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8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9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0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1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file:///D:\qq&#25991;&#20214;\712321467\Image\C2C\Image2\%7b75232B38-A165-1FB7-499C-2E1C792CACB5%7d.png" TargetMode="External" /><Relationship Id="rId13" Type="http://schemas.openxmlformats.org/officeDocument/2006/relationships/image" Target="../media/image1.png" /><Relationship Id="rId14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Relationship Id="rId3" Type="http://schemas.openxmlformats.org/officeDocument/2006/relationships/image" Target="../media/image5.png" /><Relationship Id="rId4" Type="http://schemas.openxmlformats.org/officeDocument/2006/relationships/image" Target="../media/image6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2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jpeg" /><Relationship Id="rId3" Type="http://schemas.openxmlformats.org/officeDocument/2006/relationships/image" Target="../media/image11.png" /><Relationship Id="rId4" Type="http://schemas.openxmlformats.org/officeDocument/2006/relationships/image" Target="../media/image12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2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3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4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5.xml" /><Relationship Id="rId3" Type="http://schemas.openxmlformats.org/officeDocument/2006/relationships/tags" Target="../tags/tag3.xml" /><Relationship Id="rId4" Type="http://schemas.openxmlformats.org/officeDocument/2006/relationships/image" Target="../media/image13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Relationship Id="rId3" Type="http://schemas.openxmlformats.org/officeDocument/2006/relationships/image" Target="../media/image5.png" /><Relationship Id="rId4" Type="http://schemas.openxmlformats.org/officeDocument/2006/relationships/image" Target="../media/image6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Relationship Id="rId3" Type="http://schemas.openxmlformats.org/officeDocument/2006/relationships/image" Target="../media/image5.png" /><Relationship Id="rId4" Type="http://schemas.openxmlformats.org/officeDocument/2006/relationships/image" Target="../media/image6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Relationship Id="rId3" Type="http://schemas.openxmlformats.org/officeDocument/2006/relationships/image" Target="../media/image5.png" /><Relationship Id="rId4" Type="http://schemas.openxmlformats.org/officeDocument/2006/relationships/image" Target="../media/image6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194" y="1332044"/>
            <a:ext cx="9041130" cy="1170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5400" b="1" smtClean="0">
                <a:latin typeface="+mj-ea"/>
                <a:ea typeface="+mj-ea"/>
                <a:cs typeface="方正小标宋简体" panose="03000509000000000000" charset="-122"/>
              </a:rPr>
              <a:t>3.7  </a:t>
            </a:r>
            <a:r>
              <a:rPr lang="zh-CN" altLang="en-US" sz="5400" b="1" smtClean="0">
                <a:latin typeface="+mj-ea"/>
                <a:ea typeface="+mj-ea"/>
                <a:cs typeface="方正小标宋简体" panose="03000509000000000000" charset="-122"/>
              </a:rPr>
              <a:t>比较不同的土壤</a:t>
            </a:r>
            <a:endParaRPr lang="zh-CN" altLang="en-US" sz="5400" b="1" smtClean="0">
              <a:latin typeface="+mj-ea"/>
              <a:ea typeface="+mj-ea"/>
              <a:cs typeface="方正小标宋简体" panose="03000509000000000000" charset="-122"/>
            </a:endParaRPr>
          </a:p>
        </p:txBody>
      </p:sp>
      <p:sp>
        <p:nvSpPr>
          <p:cNvPr id="6" name="五边形 7"/>
          <p:cNvSpPr>
            <a:spLocks noChangeArrowheads="1"/>
          </p:cNvSpPr>
          <p:nvPr/>
        </p:nvSpPr>
        <p:spPr bwMode="auto">
          <a:xfrm>
            <a:off x="58420" y="236855"/>
            <a:ext cx="3924300" cy="496570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indent="363855">
              <a:defRPr/>
            </a:pPr>
            <a:r>
              <a:rPr lang="zh-CN" altLang="en-US" sz="2400" smtClean="0">
                <a:solidFill>
                  <a:srgbClr val="FFFFFF"/>
                </a:solidFill>
                <a:latin typeface="微软雅黑" panose="020b0503020204020204" charset="-122"/>
              </a:rPr>
              <a:t>第</a:t>
            </a:r>
            <a:r>
              <a:rPr lang="en-US" altLang="zh-CN" sz="2400" smtClean="0">
                <a:solidFill>
                  <a:srgbClr val="FFFFFF"/>
                </a:solidFill>
                <a:latin typeface="微软雅黑" panose="020b0503020204020204" charset="-122"/>
              </a:rPr>
              <a:t>3</a:t>
            </a:r>
            <a:r>
              <a:rPr lang="zh-CN" altLang="en-US" sz="2400" smtClean="0">
                <a:solidFill>
                  <a:srgbClr val="FFFFFF"/>
                </a:solidFill>
                <a:latin typeface="微软雅黑" panose="020b0503020204020204" charset="-122"/>
              </a:rPr>
              <a:t>单元   岩石与土壤</a:t>
            </a:r>
            <a:endParaRPr lang="zh-CN" altLang="en-US" sz="2400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350" y="2985135"/>
            <a:ext cx="6554470" cy="387286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五边形 10"/>
          <p:cNvSpPr/>
          <p:nvPr/>
        </p:nvSpPr>
        <p:spPr>
          <a:xfrm>
            <a:off x="179070" y="188595"/>
            <a:ext cx="5937250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探索：比较三种土壤的渗水性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170180" y="815340"/>
            <a:ext cx="76327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设计实验：怎样设计实验？</a:t>
            </a:r>
            <a:endParaRPr lang="zh-CN" altLang="en-US" sz="2800" b="1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219700" y="2132965"/>
            <a:ext cx="3801110" cy="1078230"/>
            <a:chOff x="25099" y="11120"/>
            <a:chExt cx="8418" cy="4546"/>
          </a:xfrm>
        </p:grpSpPr>
        <p:sp>
          <p:nvSpPr>
            <p:cNvPr id="5" name="Cloud Callout 10"/>
            <p:cNvSpPr/>
            <p:nvPr/>
          </p:nvSpPr>
          <p:spPr bwMode="auto">
            <a:xfrm>
              <a:off x="25099" y="11120"/>
              <a:ext cx="8418" cy="4546"/>
            </a:xfrm>
            <a:prstGeom prst="cloudCallout">
              <a:avLst>
                <a:gd name="adj1" fmla="val -78750"/>
                <a:gd name="adj2" fmla="val -54435"/>
              </a:avLst>
            </a:prstGeom>
            <a:solidFill>
              <a:srgbClr val="EB7F0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2860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7432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2004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6576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5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宋体" panose="02010600030101010101" pitchFamily="2" charset="-122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6" name="文本框 8"/>
            <p:cNvSpPr txBox="1"/>
            <p:nvPr/>
          </p:nvSpPr>
          <p:spPr>
            <a:xfrm>
              <a:off x="25854" y="11729"/>
              <a:ext cx="7321" cy="3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2860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7432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2004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6576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algn="l"/>
              <a:r>
                <a:rPr lang="zh-CN" altLang="en-US" sz="2400" b="1" smtClean="0">
                  <a:solidFill>
                    <a:schemeClr val="tx1"/>
                  </a:solidFill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为了实验公平，哪些条件应该保持一致？</a:t>
              </a:r>
              <a:endParaRPr lang="zh-CN" altLang="en-US" sz="2400" b="1" smtClean="0">
                <a:solidFill>
                  <a:schemeClr val="tx1"/>
                </a:solidFill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五边形 10"/>
          <p:cNvSpPr/>
          <p:nvPr/>
        </p:nvSpPr>
        <p:spPr>
          <a:xfrm>
            <a:off x="179070" y="188595"/>
            <a:ext cx="5937250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探索：比较三种土壤的渗水性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170180" y="815340"/>
            <a:ext cx="76327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制作、组装实验装置：怎样制作实验装置？</a:t>
            </a:r>
            <a:endParaRPr lang="zh-CN" altLang="en-US" sz="2800" b="1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70180" y="1916430"/>
            <a:ext cx="8486775" cy="2170430"/>
          </a:xfrm>
          <a:prstGeom prst="roundRect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</a:rPr>
              <a:t>方法：</a:t>
            </a:r>
            <a:endParaRPr lang="zh-CN" altLang="en-US" sz="2400"/>
          </a:p>
          <a:p>
            <a:pPr algn="l" fontAlgn="auto">
              <a:lnSpc>
                <a:spcPct val="150000"/>
              </a:lnSpc>
            </a:pPr>
            <a:r>
              <a:rPr lang="zh-CN" altLang="en-US" sz="2400"/>
              <a:t>①去掉空塑料瓶的盖子，从瓶身中上部横向剪开。</a:t>
            </a:r>
            <a:endParaRPr lang="zh-CN" altLang="en-US" sz="2400"/>
          </a:p>
          <a:p>
            <a:pPr algn="l" fontAlgn="auto">
              <a:lnSpc>
                <a:spcPct val="150000"/>
              </a:lnSpc>
            </a:pPr>
            <a:r>
              <a:rPr lang="zh-CN" altLang="en-US" sz="2400"/>
              <a:t>②把上面的部分倒过来，铺上纱布，做成漏斗，下面的部分便是接水的容器。</a:t>
            </a:r>
            <a:endParaRPr lang="zh-CN" altLang="en-US" sz="2400"/>
          </a:p>
        </p:txBody>
      </p:sp>
      <p:pic>
        <p:nvPicPr>
          <p:cNvPr id="56" name="图片 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" y="4436745"/>
            <a:ext cx="2604770" cy="1706245"/>
          </a:xfrm>
          <a:prstGeom prst="rect">
            <a:avLst/>
          </a:prstGeom>
        </p:spPr>
      </p:pic>
      <p:pic>
        <p:nvPicPr>
          <p:cNvPr id="57" name="图片 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430" y="4424680"/>
            <a:ext cx="2162810" cy="1724025"/>
          </a:xfrm>
          <a:prstGeom prst="rect">
            <a:avLst/>
          </a:prstGeom>
        </p:spPr>
      </p:pic>
      <p:pic>
        <p:nvPicPr>
          <p:cNvPr id="58" name="图片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9745" y="4409440"/>
            <a:ext cx="2586990" cy="169418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五边形 10"/>
          <p:cNvSpPr/>
          <p:nvPr/>
        </p:nvSpPr>
        <p:spPr>
          <a:xfrm>
            <a:off x="179070" y="188595"/>
            <a:ext cx="5937250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探索：比较三种土壤的渗水性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170180" y="815340"/>
            <a:ext cx="76327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做实验</a:t>
            </a:r>
            <a:endParaRPr lang="zh-CN" altLang="en-US" sz="2800" b="1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70180" y="1916430"/>
            <a:ext cx="8989695" cy="2170430"/>
          </a:xfrm>
          <a:prstGeom prst="roundRect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</a:rPr>
              <a:t>方法：</a:t>
            </a:r>
            <a:endParaRPr lang="zh-CN" altLang="en-US" sz="2400"/>
          </a:p>
          <a:p>
            <a:pPr algn="l" fontAlgn="auto">
              <a:lnSpc>
                <a:spcPct val="150000"/>
              </a:lnSpc>
            </a:pPr>
            <a:r>
              <a:rPr lang="zh-CN" altLang="en-US" sz="2400"/>
              <a:t>①将三种土壤分别装入漏斗，到达同一高度（即土壤的量相同）。</a:t>
            </a:r>
            <a:endParaRPr lang="zh-CN" altLang="en-US" sz="2400"/>
          </a:p>
          <a:p>
            <a:pPr algn="l" fontAlgn="auto">
              <a:lnSpc>
                <a:spcPct val="150000"/>
              </a:lnSpc>
            </a:pPr>
            <a:r>
              <a:rPr lang="zh-CN" altLang="en-US" sz="2400"/>
              <a:t>②将等量的水分别缓慢地倒入三个漏斗中。注意倒水速度一致。</a:t>
            </a:r>
            <a:endParaRPr lang="zh-CN" altLang="en-US" sz="2400"/>
          </a:p>
          <a:p>
            <a:pPr algn="l" fontAlgn="auto">
              <a:lnSpc>
                <a:spcPct val="150000"/>
              </a:lnSpc>
            </a:pPr>
            <a:r>
              <a:rPr lang="zh-CN" altLang="en-US" sz="2400"/>
              <a:t>③观察当水流过三种土壤时发生的现象。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1043305" y="4450080"/>
            <a:ext cx="7526655" cy="25050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提示：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①在渗水初段，注意比较三种土壤渗水的速度。</a:t>
            </a:r>
            <a:endParaRPr lang="zh-CN" altLang="en-US" sz="20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②在渗水后段，注意比较三种土壤渗完水需要的时间</a:t>
            </a:r>
            <a:endParaRPr lang="zh-CN" altLang="en-US" sz="20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②渗水结束时，注意比较从三种土壤中渗出的水量。</a:t>
            </a:r>
            <a:endParaRPr lang="zh-CN" altLang="en-US" sz="20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③及时记录实验结果。</a:t>
            </a:r>
            <a:endParaRPr lang="zh-CN" altLang="en-US" sz="20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五边形 10"/>
          <p:cNvSpPr/>
          <p:nvPr/>
        </p:nvSpPr>
        <p:spPr>
          <a:xfrm>
            <a:off x="179070" y="188595"/>
            <a:ext cx="5937250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探索：比较三种土壤的渗水性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170180" y="815340"/>
            <a:ext cx="76327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交流、小结</a:t>
            </a:r>
            <a:endParaRPr lang="zh-CN" altLang="en-US" sz="2800" b="1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4925" y="2348865"/>
            <a:ext cx="8663305" cy="1876425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zh-CN" altLang="en-US" sz="2000"/>
              <a:t>1号土壤：颗粒间空隙大，渗水最快，渗水性最好，但保水性差。</a:t>
            </a:r>
            <a:endParaRPr lang="zh-CN" altLang="en-US" sz="2000"/>
          </a:p>
          <a:p>
            <a:pPr algn="l" fontAlgn="auto">
              <a:lnSpc>
                <a:spcPct val="150000"/>
              </a:lnSpc>
            </a:pPr>
            <a:r>
              <a:rPr lang="zh-CN" altLang="en-US" sz="2000"/>
              <a:t>2号土壤：颗粒间空隙小，渗水最慢，透气性、渗水性查，但保水性好。</a:t>
            </a:r>
            <a:endParaRPr lang="zh-CN" altLang="en-US" sz="2000"/>
          </a:p>
          <a:p>
            <a:pPr algn="l" fontAlgn="auto">
              <a:lnSpc>
                <a:spcPct val="150000"/>
              </a:lnSpc>
            </a:pPr>
            <a:r>
              <a:rPr lang="zh-CN" altLang="en-US" sz="2000"/>
              <a:t>3号土壤：渗水性介于1号、2号土壤之间。</a:t>
            </a:r>
            <a:endParaRPr lang="zh-CN" altLang="en-US" sz="2000"/>
          </a:p>
        </p:txBody>
      </p:sp>
      <p:pic>
        <p:nvPicPr>
          <p:cNvPr id="53" name="图片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05" y="4509135"/>
            <a:ext cx="2018665" cy="1286510"/>
          </a:xfrm>
          <a:prstGeom prst="rect">
            <a:avLst/>
          </a:prstGeom>
        </p:spPr>
      </p:pic>
      <p:pic>
        <p:nvPicPr>
          <p:cNvPr id="54" name="图片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20" y="4493895"/>
            <a:ext cx="1652270" cy="1264285"/>
          </a:xfrm>
          <a:prstGeom prst="rect">
            <a:avLst/>
          </a:prstGeom>
        </p:spPr>
      </p:pic>
      <p:pic>
        <p:nvPicPr>
          <p:cNvPr id="55" name="图片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90" y="4509135"/>
            <a:ext cx="2045335" cy="124904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971550" y="5949315"/>
            <a:ext cx="1296035" cy="54673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沙质土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75330" y="5939790"/>
            <a:ext cx="1296035" cy="54673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黏质土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41975" y="5927725"/>
            <a:ext cx="1296035" cy="54673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壤土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五边形 10"/>
          <p:cNvSpPr/>
          <p:nvPr/>
        </p:nvSpPr>
        <p:spPr>
          <a:xfrm>
            <a:off x="179070" y="188595"/>
            <a:ext cx="2473325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研讨问题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99"/>
          <p:cNvSpPr txBox="1"/>
          <p:nvPr/>
        </p:nvSpPr>
        <p:spPr>
          <a:xfrm>
            <a:off x="251460" y="962025"/>
            <a:ext cx="832993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研讨问题1：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交流我们的观察结果，三种土壤有什么不同？各有什么特点？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597535" y="2334260"/>
          <a:ext cx="7522210" cy="1809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5585"/>
                <a:gridCol w="2004695"/>
                <a:gridCol w="2007235"/>
                <a:gridCol w="2004695"/>
              </a:tblGrid>
              <a:tr h="361950"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观察点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1号土壤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2号土壤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3号土壤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感官观察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颗粒大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颗粒小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颗粒大小不均匀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黏性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黏性弱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黏性强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黏性适中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渗水性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渗水性强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渗水性弱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渗水性适中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土壤类别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沙质土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黏土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壤土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圆角矩形 8"/>
          <p:cNvSpPr/>
          <p:nvPr/>
        </p:nvSpPr>
        <p:spPr>
          <a:xfrm>
            <a:off x="240030" y="4367530"/>
            <a:ext cx="8663305" cy="2442845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>
                <a:solidFill>
                  <a:srgbClr val="FF0000"/>
                </a:solidFill>
              </a:rPr>
              <a:t>沙质土</a:t>
            </a:r>
            <a:r>
              <a:rPr lang="zh-CN" altLang="en-US" sz="2000"/>
              <a:t>：沙粒多，黏粒少，结构松散，通气性、渗水性强，但保水、保肥能力差，容易干燥。</a:t>
            </a:r>
            <a:endParaRPr lang="zh-CN" altLang="en-US" sz="2000"/>
          </a:p>
          <a:p>
            <a:pPr algn="l" fontAlgn="auto">
              <a:lnSpc>
                <a:spcPct val="120000"/>
              </a:lnSpc>
            </a:pPr>
            <a:r>
              <a:rPr lang="zh-CN" altLang="en-US" sz="2000" b="1">
                <a:solidFill>
                  <a:srgbClr val="FF0000"/>
                </a:solidFill>
              </a:rPr>
              <a:t>黏质土</a:t>
            </a:r>
            <a:r>
              <a:rPr lang="zh-CN" altLang="en-US" sz="2000"/>
              <a:t>：沙粒少，黏粒多，质地细密，通气性弱，容易积水、板结。</a:t>
            </a:r>
            <a:endParaRPr lang="zh-CN" altLang="en-US" sz="2000"/>
          </a:p>
          <a:p>
            <a:pPr algn="l" fontAlgn="auto">
              <a:lnSpc>
                <a:spcPct val="120000"/>
              </a:lnSpc>
            </a:pPr>
            <a:r>
              <a:rPr lang="zh-CN" altLang="en-US" sz="2000" b="1">
                <a:solidFill>
                  <a:srgbClr val="FF0000"/>
                </a:solidFill>
              </a:rPr>
              <a:t>壤土</a:t>
            </a:r>
            <a:r>
              <a:rPr lang="zh-CN" altLang="en-US" sz="2000"/>
              <a:t>：沙粒和黏粒基本均等，是介于沙质土和黏质土之间的土壤，具有较理想的团粒结构，通气性强，保水、保肥能力强，土温和肥效发挥稳定，是一种比较理想的农业土壤。</a:t>
            </a:r>
            <a:endParaRPr lang="zh-CN" altLang="en-US" sz="2000"/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五边形 10"/>
          <p:cNvSpPr/>
          <p:nvPr/>
        </p:nvSpPr>
        <p:spPr>
          <a:xfrm>
            <a:off x="179070" y="188595"/>
            <a:ext cx="2473325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研讨问题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99"/>
          <p:cNvSpPr txBox="1"/>
          <p:nvPr/>
        </p:nvSpPr>
        <p:spPr>
          <a:xfrm>
            <a:off x="251460" y="962025"/>
            <a:ext cx="832993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研讨问题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结合观察实验结果，说说三种土壤对植物的生长有什么不同的影响。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240030" y="4367530"/>
            <a:ext cx="8663305" cy="2442845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>
                <a:solidFill>
                  <a:srgbClr val="FF0000"/>
                </a:solidFill>
              </a:rPr>
              <a:t>沙质土</a:t>
            </a:r>
            <a:r>
              <a:rPr lang="zh-CN" altLang="en-US" sz="2000"/>
              <a:t>：土质疏松，颗粒间空隙大，渗水性、透气性好，但保水、保肥能力差，适合耐旱植物生长。</a:t>
            </a:r>
            <a:endParaRPr lang="zh-CN" altLang="en-US" sz="2000"/>
          </a:p>
          <a:p>
            <a:pPr algn="l" fontAlgn="auto">
              <a:lnSpc>
                <a:spcPct val="120000"/>
              </a:lnSpc>
            </a:pPr>
            <a:r>
              <a:rPr lang="zh-CN" altLang="en-US" sz="2000" b="1">
                <a:solidFill>
                  <a:srgbClr val="FF0000"/>
                </a:solidFill>
              </a:rPr>
              <a:t>黏质土</a:t>
            </a:r>
            <a:r>
              <a:rPr lang="zh-CN" altLang="en-US" sz="2000"/>
              <a:t>：土质细密，颗粒间空隙小，渗水性、透气性弱，但保水、保肥能力强，适合耐涝植物生长。</a:t>
            </a:r>
            <a:endParaRPr lang="zh-CN" altLang="en-US" sz="2000"/>
          </a:p>
          <a:p>
            <a:pPr algn="l" fontAlgn="auto">
              <a:lnSpc>
                <a:spcPct val="120000"/>
              </a:lnSpc>
            </a:pPr>
            <a:r>
              <a:rPr lang="zh-CN" altLang="en-US" sz="2000" b="1">
                <a:solidFill>
                  <a:srgbClr val="FF0000"/>
                </a:solidFill>
              </a:rPr>
              <a:t>壤土</a:t>
            </a:r>
            <a:r>
              <a:rPr lang="zh-CN" altLang="en-US" sz="2000"/>
              <a:t>：保水、保肥能力适中，渗水性、透气性适中，适合大多数植物生长。</a:t>
            </a:r>
            <a:endParaRPr lang="zh-CN" altLang="en-US" sz="2000"/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五边形 10"/>
          <p:cNvSpPr/>
          <p:nvPr/>
        </p:nvSpPr>
        <p:spPr>
          <a:xfrm>
            <a:off x="179070" y="188595"/>
            <a:ext cx="2473325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拓展活动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99"/>
          <p:cNvSpPr txBox="1"/>
          <p:nvPr/>
        </p:nvSpPr>
        <p:spPr>
          <a:xfrm>
            <a:off x="251460" y="962025"/>
            <a:ext cx="832993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交流：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不同的土壤适合不同的植物生长，这三种土壤分别适合哪些植物生长？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55" y="2576195"/>
            <a:ext cx="2565400" cy="17837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530" y="2581275"/>
            <a:ext cx="2495550" cy="17913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5600" y="2586990"/>
            <a:ext cx="2606040" cy="1805305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240030" y="4790440"/>
            <a:ext cx="8663305" cy="2019935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20000"/>
              </a:lnSpc>
            </a:pPr>
            <a:r>
              <a:rPr lang="zh-CN" altLang="en-US" sz="2000"/>
              <a:t>适合生长在</a:t>
            </a:r>
            <a:r>
              <a:rPr lang="zh-CN" altLang="en-US" sz="2000" b="1">
                <a:solidFill>
                  <a:srgbClr val="FF0000"/>
                </a:solidFill>
              </a:rPr>
              <a:t>沙质土</a:t>
            </a:r>
            <a:r>
              <a:rPr lang="zh-CN" altLang="en-US" sz="2000"/>
              <a:t>中的植物有：花生、芝麻、西瓜、沙漠玫瑰、仙人掌、土豆、红薯、萝卜、大豆等。</a:t>
            </a:r>
            <a:endParaRPr lang="zh-CN" altLang="en-US" sz="2000"/>
          </a:p>
          <a:p>
            <a:pPr algn="l" fontAlgn="auto">
              <a:lnSpc>
                <a:spcPct val="120000"/>
              </a:lnSpc>
            </a:pPr>
            <a:r>
              <a:rPr lang="zh-CN" altLang="en-US" sz="2000"/>
              <a:t>适合生长在</a:t>
            </a:r>
            <a:r>
              <a:rPr lang="zh-CN" altLang="en-US" sz="2000" b="1">
                <a:solidFill>
                  <a:srgbClr val="FF0000"/>
                </a:solidFill>
              </a:rPr>
              <a:t>黏质土</a:t>
            </a:r>
            <a:r>
              <a:rPr lang="zh-CN" altLang="en-US" sz="2000"/>
              <a:t>中的植物有：水稻、莲、铜钱草、芦苇、柳树等。</a:t>
            </a:r>
            <a:endParaRPr lang="zh-CN" altLang="en-US" sz="2000"/>
          </a:p>
          <a:p>
            <a:pPr algn="l" fontAlgn="auto">
              <a:lnSpc>
                <a:spcPct val="120000"/>
              </a:lnSpc>
            </a:pPr>
            <a:r>
              <a:rPr lang="zh-CN" altLang="en-US" sz="2000"/>
              <a:t>适合生长在</a:t>
            </a:r>
            <a:r>
              <a:rPr lang="zh-CN" altLang="en-US" sz="2000" b="1">
                <a:solidFill>
                  <a:srgbClr val="FF0000"/>
                </a:solidFill>
              </a:rPr>
              <a:t>壤土</a:t>
            </a:r>
            <a:r>
              <a:rPr lang="zh-CN" altLang="en-US" sz="2000"/>
              <a:t>中的植物有：凤仙花、蚕豆、月季、玉米、小麦、高粱、白菜等。</a:t>
            </a:r>
            <a:endParaRPr lang="zh-CN" altLang="en-US" sz="2000"/>
          </a:p>
        </p:txBody>
      </p: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五边形 10"/>
          <p:cNvSpPr/>
          <p:nvPr/>
        </p:nvSpPr>
        <p:spPr>
          <a:xfrm>
            <a:off x="179070" y="188595"/>
            <a:ext cx="2473325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拓展活动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99"/>
          <p:cNvSpPr txBox="1"/>
          <p:nvPr/>
        </p:nvSpPr>
        <p:spPr>
          <a:xfrm>
            <a:off x="251460" y="962025"/>
            <a:ext cx="832993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课后活动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：查阅资料，了解三种土壤分别适合哪些植物生长。</a:t>
            </a:r>
            <a:endParaRPr lang="zh-CN" altLang="en-US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/>
          <p:cNvSpPr txBox="1"/>
          <p:nvPr/>
        </p:nvSpPr>
        <p:spPr>
          <a:xfrm>
            <a:off x="0" y="703580"/>
            <a:ext cx="8973820" cy="60928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zh-CN" sz="2000"/>
              <a:t>（</a:t>
            </a:r>
            <a:r>
              <a:rPr lang="en-US" altLang="zh-CN" sz="2000"/>
              <a:t>1</a:t>
            </a:r>
            <a:r>
              <a:rPr lang="zh-CN" altLang="zh-CN" sz="2000"/>
              <a:t>）填空。</a:t>
            </a:r>
            <a:endParaRPr lang="zh-CN"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①土壤按成分含量不同可分为__________、__________和________。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②__________适合种植耐旱植物；  黏质土  适合种植耐涝植物；壤土几乎适合种植所有植物，是理想的土壤。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③取沙质土、黏质土和壤土三种土壤，先用肉眼观察，再用放大镜观察，比较它们的相同和不同。其中，颗粒较大，摸起来比较硬、扎手的是__________，颗粒较小，摸起来非常滑腻的是__________，颗粒大小不均匀的是________。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（2）判断下列说法是否正确，对的打“√”，错的打“×”。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①土壤颗粒大小对植物的生长没有影响。（    ）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②黏质土渗水速度快，保水性好。（    ）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③潮湿的黏性好的土壤容易被团成小球。（    ）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④壤土的通气性和保水性都较好，能保水、保肥，适合种植大部分植物。（    ）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⑤土壤和壤土是同一种物质。（    ）</a:t>
            </a:r>
            <a:endParaRPr altLang="zh-CN" sz="2000"/>
          </a:p>
        </p:txBody>
      </p:sp>
      <p:sp>
        <p:nvSpPr>
          <p:cNvPr id="11" name="五边形 10"/>
          <p:cNvSpPr/>
          <p:nvPr/>
        </p:nvSpPr>
        <p:spPr>
          <a:xfrm>
            <a:off x="179705" y="188595"/>
            <a:ext cx="1939290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基础达标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/>
          <p:cNvSpPr txBox="1"/>
          <p:nvPr/>
        </p:nvSpPr>
        <p:spPr>
          <a:xfrm>
            <a:off x="0" y="703580"/>
            <a:ext cx="8973820" cy="60928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altLang="zh-CN" sz="2000"/>
              <a:t>（3）将正确答案的序号填在括号里。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①下列植物适合生长在沙质土中的是（    ）。A.西瓜       B.苹果树       C.荷花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②土壤中（ C ）的含量越高，保水性越好。A.岩石         B.沙粒          C.黏粒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③适合种植荷花的土壤是（    ）。A.沙质土      B.黏质土         C.壤土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④关于沙质土，下列说法错误的是（    ）。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A.由较多的沙粒和较少的黏粒混合而成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B.适合仙人球等植物生长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C.呈黑色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⑤在比较不同的土壤渗水性的实验中，关于三种土壤装入漏斗中的高度的说法正确的是（    ）。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A.沙质土的最矮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B.黏质土的最矮</a:t>
            </a:r>
            <a:endParaRPr altLang="zh-CN" sz="2000"/>
          </a:p>
          <a:p>
            <a:pPr fontAlgn="auto">
              <a:lnSpc>
                <a:spcPct val="150000"/>
              </a:lnSpc>
            </a:pPr>
            <a:r>
              <a:rPr altLang="zh-CN" sz="2000"/>
              <a:t>C.三种土壤的高度相同</a:t>
            </a:r>
            <a:endParaRPr altLang="zh-CN" sz="2000"/>
          </a:p>
        </p:txBody>
      </p:sp>
      <p:sp>
        <p:nvSpPr>
          <p:cNvPr id="11" name="五边形 10"/>
          <p:cNvSpPr/>
          <p:nvPr/>
        </p:nvSpPr>
        <p:spPr>
          <a:xfrm>
            <a:off x="179705" y="188595"/>
            <a:ext cx="1939290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基础达标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35560" y="739140"/>
            <a:ext cx="8693785" cy="470789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zh-CN" sz="2000" b="1"/>
              <a:t>科学概念目标</a:t>
            </a:r>
            <a:endParaRPr lang="zh-CN" altLang="zh-CN" sz="2000" b="1"/>
          </a:p>
          <a:p>
            <a:r>
              <a:rPr lang="zh-CN" altLang="zh-CN" sz="2000"/>
              <a:t>（1）土壤按成分含量不同可分为沙质土、黏质土和壤土。</a:t>
            </a:r>
            <a:endParaRPr lang="zh-CN" altLang="zh-CN" sz="2000"/>
          </a:p>
          <a:p>
            <a:r>
              <a:rPr lang="zh-CN" altLang="zh-CN" sz="2000"/>
              <a:t>（2）不同的土壤适合种植不同的植物。</a:t>
            </a:r>
            <a:endParaRPr lang="zh-CN" altLang="zh-CN" sz="2000"/>
          </a:p>
          <a:p>
            <a:endParaRPr lang="zh-CN" altLang="zh-CN" sz="2000"/>
          </a:p>
          <a:p>
            <a:r>
              <a:rPr lang="zh-CN" altLang="zh-CN" sz="2000" b="1"/>
              <a:t>科学探究目标</a:t>
            </a:r>
            <a:endParaRPr lang="zh-CN" altLang="zh-CN" sz="2000" b="1"/>
          </a:p>
          <a:p>
            <a:r>
              <a:rPr lang="zh-CN" altLang="zh-CN" sz="2000"/>
              <a:t>（1）能够运用观察和实验的方法对三种土壤的特性进行细致地观察、比较。</a:t>
            </a:r>
            <a:endParaRPr lang="zh-CN" altLang="zh-CN" sz="2000"/>
          </a:p>
          <a:p>
            <a:r>
              <a:rPr lang="zh-CN" altLang="zh-CN" sz="2000"/>
              <a:t>（2）能够观察、描述、记录三种土壤的特性。</a:t>
            </a:r>
            <a:endParaRPr lang="zh-CN" altLang="zh-CN" sz="2000"/>
          </a:p>
          <a:p>
            <a:r>
              <a:rPr lang="zh-CN" altLang="zh-CN" sz="2000"/>
              <a:t>（3）能通过查阅资料的方法，了解不同植物的生长与土壤类型的关系。</a:t>
            </a:r>
            <a:endParaRPr lang="zh-CN" altLang="zh-CN" sz="2000"/>
          </a:p>
          <a:p>
            <a:endParaRPr lang="zh-CN" altLang="zh-CN" sz="2000"/>
          </a:p>
          <a:p>
            <a:r>
              <a:rPr lang="zh-CN" altLang="zh-CN" sz="2000" b="1"/>
              <a:t>科学态度目标</a:t>
            </a:r>
            <a:endParaRPr lang="zh-CN" altLang="zh-CN" sz="2000" b="1"/>
          </a:p>
          <a:p>
            <a:r>
              <a:rPr lang="zh-CN" altLang="zh-CN" sz="2000"/>
              <a:t>（1）认识到认真、细致的观察、比较、记录、描述是十分重要的。</a:t>
            </a:r>
            <a:endParaRPr lang="zh-CN" altLang="zh-CN" sz="2000"/>
          </a:p>
          <a:p>
            <a:r>
              <a:rPr lang="zh-CN" altLang="zh-CN" sz="2000"/>
              <a:t>（2）认识到土壤对人类的重要作用。</a:t>
            </a:r>
            <a:endParaRPr lang="zh-CN" altLang="zh-CN" sz="2000"/>
          </a:p>
          <a:p>
            <a:endParaRPr lang="zh-CN" altLang="zh-CN" sz="2000"/>
          </a:p>
          <a:p>
            <a:r>
              <a:rPr lang="zh-CN" altLang="zh-CN" sz="2000" b="1"/>
              <a:t>科学、技术、社会与环境目标</a:t>
            </a:r>
            <a:endParaRPr lang="zh-CN" altLang="zh-CN" sz="2000" b="1"/>
          </a:p>
          <a:p>
            <a:r>
              <a:rPr lang="zh-CN" altLang="zh-CN" sz="2000"/>
              <a:t>认识到人类生活的许多需求都来源于土壤。</a:t>
            </a:r>
            <a:endParaRPr lang="zh-CN" altLang="zh-CN" sz="2000"/>
          </a:p>
        </p:txBody>
      </p:sp>
      <p:sp>
        <p:nvSpPr>
          <p:cNvPr id="11" name="五边形 10"/>
          <p:cNvSpPr/>
          <p:nvPr/>
        </p:nvSpPr>
        <p:spPr>
          <a:xfrm>
            <a:off x="179705" y="188595"/>
            <a:ext cx="1981835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教学目标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/>
          <p:cNvSpPr txBox="1"/>
          <p:nvPr/>
        </p:nvSpPr>
        <p:spPr>
          <a:xfrm>
            <a:off x="0" y="703580"/>
            <a:ext cx="8973820" cy="51695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10000"/>
              </a:lnSpc>
            </a:pPr>
            <a:r>
              <a:rPr altLang="zh-CN" sz="2000"/>
              <a:t>（1）将下列植物与其适宜生长的土壤用线连起来。</a:t>
            </a:r>
            <a:endParaRPr altLang="zh-CN" sz="2000"/>
          </a:p>
          <a:p>
            <a:pPr fontAlgn="auto">
              <a:lnSpc>
                <a:spcPct val="110000"/>
              </a:lnSpc>
            </a:pPr>
            <a:r>
              <a:rPr altLang="zh-CN" sz="2000"/>
              <a:t>荷花                        </a:t>
            </a:r>
            <a:r>
              <a:rPr lang="en-US" sz="2000"/>
              <a:t>       </a:t>
            </a:r>
            <a:r>
              <a:rPr altLang="zh-CN" sz="2000"/>
              <a:t>    葡萄</a:t>
            </a:r>
            <a:endParaRPr altLang="zh-CN" sz="2000"/>
          </a:p>
          <a:p>
            <a:pPr fontAlgn="auto">
              <a:lnSpc>
                <a:spcPct val="110000"/>
              </a:lnSpc>
            </a:pPr>
            <a:r>
              <a:rPr altLang="zh-CN" sz="2000"/>
              <a:t>凤梨          沙质土            芦苇</a:t>
            </a:r>
            <a:endParaRPr altLang="zh-CN" sz="2000"/>
          </a:p>
          <a:p>
            <a:pPr fontAlgn="auto">
              <a:lnSpc>
                <a:spcPct val="110000"/>
              </a:lnSpc>
            </a:pPr>
            <a:r>
              <a:rPr altLang="zh-CN" sz="2000"/>
              <a:t>月季          壤土            </a:t>
            </a:r>
            <a:r>
              <a:rPr lang="en-US" sz="2000"/>
              <a:t>  </a:t>
            </a:r>
            <a:r>
              <a:rPr altLang="zh-CN" sz="2000"/>
              <a:t>  苹果树</a:t>
            </a:r>
            <a:endParaRPr altLang="zh-CN" sz="2000"/>
          </a:p>
          <a:p>
            <a:pPr fontAlgn="auto">
              <a:lnSpc>
                <a:spcPct val="110000"/>
              </a:lnSpc>
            </a:pPr>
            <a:r>
              <a:rPr altLang="zh-CN" sz="2000"/>
              <a:t>水稻          黏质土            芝麻</a:t>
            </a:r>
            <a:endParaRPr altLang="zh-CN" sz="2000"/>
          </a:p>
          <a:p>
            <a:pPr fontAlgn="auto">
              <a:lnSpc>
                <a:spcPct val="110000"/>
              </a:lnSpc>
            </a:pPr>
            <a:r>
              <a:rPr altLang="zh-CN" sz="2000"/>
              <a:t>蚕豆                          </a:t>
            </a:r>
            <a:r>
              <a:rPr lang="en-US" sz="2000"/>
              <a:t>        </a:t>
            </a:r>
            <a:r>
              <a:rPr altLang="zh-CN" sz="2000"/>
              <a:t>  红薯</a:t>
            </a:r>
            <a:endParaRPr altLang="zh-CN" sz="2000"/>
          </a:p>
          <a:p>
            <a:pPr fontAlgn="auto">
              <a:lnSpc>
                <a:spcPct val="110000"/>
              </a:lnSpc>
            </a:pPr>
            <a:r>
              <a:rPr altLang="zh-CN" sz="2000"/>
              <a:t>（</a:t>
            </a:r>
            <a:r>
              <a:rPr lang="en-US" sz="2000"/>
              <a:t>2</a:t>
            </a:r>
            <a:r>
              <a:rPr altLang="zh-CN" sz="2000"/>
              <a:t>）阅读材料，回答问题。</a:t>
            </a:r>
            <a:endParaRPr altLang="zh-CN" sz="2000"/>
          </a:p>
          <a:p>
            <a:pPr fontAlgn="auto">
              <a:lnSpc>
                <a:spcPct val="110000"/>
              </a:lnSpc>
            </a:pPr>
            <a:r>
              <a:rPr altLang="zh-CN" sz="2000"/>
              <a:t>我国幅员辽阔，土壤多种多样，分布较广的有东北地区的黑土地、华北地区的褐土、南方地区的红壤……黑土有深厚的腐殖质层，较厚的可达1米。</a:t>
            </a:r>
            <a:endParaRPr altLang="zh-CN" sz="2000"/>
          </a:p>
          <a:p>
            <a:pPr fontAlgn="auto">
              <a:lnSpc>
                <a:spcPct val="110000"/>
              </a:lnSpc>
            </a:pPr>
            <a:r>
              <a:rPr altLang="zh-CN" sz="2000"/>
              <a:t>①下列自然土壤中最肥沃的是（    ）。</a:t>
            </a:r>
            <a:endParaRPr altLang="zh-CN" sz="2000"/>
          </a:p>
          <a:p>
            <a:pPr fontAlgn="auto">
              <a:lnSpc>
                <a:spcPct val="110000"/>
              </a:lnSpc>
            </a:pPr>
            <a:r>
              <a:rPr altLang="zh-CN" sz="2000"/>
              <a:t>A.东北地区的黑土       </a:t>
            </a:r>
            <a:endParaRPr altLang="zh-CN" sz="2000"/>
          </a:p>
          <a:p>
            <a:pPr fontAlgn="auto">
              <a:lnSpc>
                <a:spcPct val="110000"/>
              </a:lnSpc>
            </a:pPr>
            <a:r>
              <a:rPr altLang="zh-CN" sz="2000"/>
              <a:t>B.华北地区的褐土      </a:t>
            </a:r>
            <a:endParaRPr altLang="zh-CN" sz="2000"/>
          </a:p>
          <a:p>
            <a:pPr fontAlgn="auto">
              <a:lnSpc>
                <a:spcPct val="110000"/>
              </a:lnSpc>
            </a:pPr>
            <a:r>
              <a:rPr altLang="zh-CN" sz="2000"/>
              <a:t>C.南方地区的红壤</a:t>
            </a:r>
            <a:endParaRPr altLang="zh-CN" sz="2000"/>
          </a:p>
          <a:p>
            <a:pPr fontAlgn="auto">
              <a:lnSpc>
                <a:spcPct val="110000"/>
              </a:lnSpc>
            </a:pPr>
            <a:r>
              <a:rPr altLang="zh-CN" sz="2000"/>
              <a:t>②黑土中（    ）的含量占各种土壤之首。</a:t>
            </a:r>
            <a:endParaRPr altLang="zh-CN" sz="2000"/>
          </a:p>
          <a:p>
            <a:pPr fontAlgn="auto">
              <a:lnSpc>
                <a:spcPct val="110000"/>
              </a:lnSpc>
            </a:pPr>
            <a:r>
              <a:rPr altLang="zh-CN" sz="2000"/>
              <a:t>A.粘土                 B.腐殖质              C.沙砾</a:t>
            </a:r>
            <a:endParaRPr altLang="zh-CN" sz="2000"/>
          </a:p>
        </p:txBody>
      </p:sp>
      <p:sp>
        <p:nvSpPr>
          <p:cNvPr id="11" name="五边形 10"/>
          <p:cNvSpPr/>
          <p:nvPr/>
        </p:nvSpPr>
        <p:spPr>
          <a:xfrm>
            <a:off x="179705" y="188595"/>
            <a:ext cx="1939290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综合探究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/>
          <p:cNvSpPr txBox="1"/>
          <p:nvPr/>
        </p:nvSpPr>
        <p:spPr>
          <a:xfrm>
            <a:off x="0" y="847090"/>
            <a:ext cx="8973820" cy="41541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10000"/>
              </a:lnSpc>
            </a:pPr>
            <a:r>
              <a:rPr altLang="zh-CN" sz="2000"/>
              <a:t>（</a:t>
            </a:r>
            <a:r>
              <a:rPr lang="en-US" sz="2000"/>
              <a:t>3</a:t>
            </a:r>
            <a:r>
              <a:rPr altLang="zh-CN" sz="2000"/>
              <a:t>）在比较三种土壤的渗水性的实验中，某科学小组记录的数据如下表所示。请根据记录表回答问题。</a:t>
            </a:r>
            <a:endParaRPr altLang="zh-CN" sz="2000"/>
          </a:p>
          <a:p>
            <a:pPr fontAlgn="auto">
              <a:lnSpc>
                <a:spcPct val="110000"/>
              </a:lnSpc>
            </a:pPr>
            <a:endParaRPr altLang="zh-CN" sz="2000"/>
          </a:p>
          <a:p>
            <a:pPr fontAlgn="auto">
              <a:lnSpc>
                <a:spcPct val="110000"/>
              </a:lnSpc>
            </a:pPr>
            <a:endParaRPr altLang="zh-CN" sz="2000"/>
          </a:p>
          <a:p>
            <a:pPr fontAlgn="auto">
              <a:lnSpc>
                <a:spcPct val="110000"/>
              </a:lnSpc>
            </a:pPr>
            <a:endParaRPr altLang="zh-CN" sz="2000"/>
          </a:p>
          <a:p>
            <a:pPr fontAlgn="auto">
              <a:lnSpc>
                <a:spcPct val="110000"/>
              </a:lnSpc>
            </a:pPr>
            <a:endParaRPr altLang="zh-CN" sz="2000"/>
          </a:p>
          <a:p>
            <a:pPr fontAlgn="auto">
              <a:lnSpc>
                <a:spcPct val="110000"/>
              </a:lnSpc>
            </a:pPr>
            <a:endParaRPr altLang="zh-CN" sz="2000"/>
          </a:p>
          <a:p>
            <a:pPr fontAlgn="auto">
              <a:lnSpc>
                <a:spcPct val="110000"/>
              </a:lnSpc>
            </a:pPr>
            <a:r>
              <a:rPr altLang="zh-CN" sz="2000"/>
              <a:t>①三种土壤的渗水能力由低到高依次是__________、__________、__________。</a:t>
            </a:r>
            <a:endParaRPr altLang="zh-CN" sz="2000"/>
          </a:p>
          <a:p>
            <a:pPr fontAlgn="auto">
              <a:lnSpc>
                <a:spcPct val="110000"/>
              </a:lnSpc>
            </a:pPr>
            <a:r>
              <a:rPr altLang="zh-CN" sz="2000"/>
              <a:t>②根据三种土壤的渗水能力我们可以推测，它们的保水能力由低到高依次是__________、__________、__________。</a:t>
            </a:r>
            <a:endParaRPr altLang="zh-CN" sz="2000"/>
          </a:p>
          <a:p>
            <a:pPr fontAlgn="auto">
              <a:lnSpc>
                <a:spcPct val="110000"/>
              </a:lnSpc>
            </a:pPr>
            <a:r>
              <a:rPr altLang="zh-CN" sz="2000"/>
              <a:t>③土壤的渗水性好，说明土壤颗粒间隙________（填“大”或“小”）。由此推测，三种土壤的透气能力由高到低依次是__________、__________、__________。</a:t>
            </a:r>
            <a:endParaRPr altLang="zh-CN" sz="2000"/>
          </a:p>
        </p:txBody>
      </p:sp>
      <p:sp>
        <p:nvSpPr>
          <p:cNvPr id="11" name="五边形 10"/>
          <p:cNvSpPr/>
          <p:nvPr/>
        </p:nvSpPr>
        <p:spPr>
          <a:xfrm>
            <a:off x="179705" y="188595"/>
            <a:ext cx="1939290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综合探究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971550" y="1700530"/>
          <a:ext cx="6280785" cy="1333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9720"/>
                <a:gridCol w="1569720"/>
                <a:gridCol w="1569720"/>
                <a:gridCol w="1571625"/>
              </a:tblGrid>
              <a:tr h="266700">
                <a:tc rowSpan="2"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时间/分钟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各种土壤的渗水量/毫升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 vMerge="1">
                  <a:txBody>
                    <a:bodyPr vert="horz" wrap="square"/>
                    <a:lstStyle/>
                    <a:p/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沙质土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黏质土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壤土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60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25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50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120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50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100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180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75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150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1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0769600" y="126873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8" name="组合 7"/>
          <p:cNvGrpSpPr/>
          <p:nvPr/>
        </p:nvGrpSpPr>
        <p:grpSpPr>
          <a:xfrm>
            <a:off x="4139565" y="5589270"/>
            <a:ext cx="4919345" cy="1187021"/>
            <a:chOff x="25099" y="11120"/>
            <a:chExt cx="8418" cy="4546"/>
          </a:xfrm>
        </p:grpSpPr>
        <p:sp>
          <p:nvSpPr>
            <p:cNvPr id="10" name="Cloud Callout 10"/>
            <p:cNvSpPr/>
            <p:nvPr/>
          </p:nvSpPr>
          <p:spPr bwMode="auto">
            <a:xfrm>
              <a:off x="25099" y="11120"/>
              <a:ext cx="8418" cy="4546"/>
            </a:xfrm>
            <a:prstGeom prst="cloudCallout">
              <a:avLst>
                <a:gd name="adj1" fmla="val -54466"/>
                <a:gd name="adj2" fmla="val -72307"/>
              </a:avLst>
            </a:prstGeom>
            <a:solidFill>
              <a:srgbClr val="EB7F0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2860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7432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2004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6576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5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宋体" panose="02010600030101010101" pitchFamily="2" charset="-122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2" name="文本框 8"/>
            <p:cNvSpPr txBox="1"/>
            <p:nvPr/>
          </p:nvSpPr>
          <p:spPr>
            <a:xfrm>
              <a:off x="26218" y="11646"/>
              <a:ext cx="6475" cy="36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2860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7432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2004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6576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algn="l"/>
              <a:r>
                <a:rPr lang="zh-CN" altLang="en-US" sz="2800" b="1" smtClean="0">
                  <a:solidFill>
                    <a:schemeClr val="tx1"/>
                  </a:solidFill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这三种土壤之间有哪些差别呢？</a:t>
              </a:r>
              <a:endParaRPr lang="zh-CN" altLang="en-US" sz="2800" b="1" smtClean="0">
                <a:solidFill>
                  <a:schemeClr val="tx1"/>
                </a:solidFill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" name="五边形 10"/>
          <p:cNvSpPr/>
          <p:nvPr/>
        </p:nvSpPr>
        <p:spPr>
          <a:xfrm>
            <a:off x="179705" y="188595"/>
            <a:ext cx="1981835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聚焦问题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170180" y="815340"/>
            <a:ext cx="8072120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土壤是由哪些成分组成的？</a:t>
            </a:r>
            <a:endParaRPr lang="zh-CN" altLang="en-US" sz="2800" b="1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7" name="图片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350" y="1899285"/>
            <a:ext cx="4527550" cy="305943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五边形 10"/>
          <p:cNvSpPr/>
          <p:nvPr/>
        </p:nvSpPr>
        <p:spPr>
          <a:xfrm>
            <a:off x="179070" y="188595"/>
            <a:ext cx="4347845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探索：初步观察，编号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170180" y="815340"/>
            <a:ext cx="807212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初步观察：三种土壤在颜色、粗糙程度、颗粒大小等方面有什么不同？</a:t>
            </a:r>
            <a:endParaRPr lang="zh-CN" altLang="en-US" sz="2800" b="1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3" name="图片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60" y="3500755"/>
            <a:ext cx="2018665" cy="1286510"/>
          </a:xfrm>
          <a:prstGeom prst="rect">
            <a:avLst/>
          </a:prstGeom>
        </p:spPr>
      </p:pic>
      <p:pic>
        <p:nvPicPr>
          <p:cNvPr id="54" name="图片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675" y="3485515"/>
            <a:ext cx="1652270" cy="1264285"/>
          </a:xfrm>
          <a:prstGeom prst="rect">
            <a:avLst/>
          </a:prstGeom>
        </p:spPr>
      </p:pic>
      <p:pic>
        <p:nvPicPr>
          <p:cNvPr id="55" name="图片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7945" y="3500755"/>
            <a:ext cx="2045335" cy="1249045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170180" y="5779770"/>
            <a:ext cx="5953760" cy="92964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zh-CN" altLang="en-US" sz="2400"/>
              <a:t>注意：每个小组对同类土壤的编号要一致。</a:t>
            </a:r>
            <a:endParaRPr lang="zh-CN" altLang="en-US" sz="2400"/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五边形 10"/>
          <p:cNvSpPr/>
          <p:nvPr/>
        </p:nvSpPr>
        <p:spPr>
          <a:xfrm>
            <a:off x="179070" y="188595"/>
            <a:ext cx="5937250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探索：观察三种土壤的外部特征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79070" y="1374775"/>
            <a:ext cx="8486775" cy="2834640"/>
          </a:xfrm>
          <a:prstGeom prst="roundRect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</a:rPr>
              <a:t>观察方法：</a:t>
            </a:r>
            <a:endParaRPr lang="zh-CN" altLang="en-US" sz="2400"/>
          </a:p>
          <a:p>
            <a:pPr algn="l" fontAlgn="auto">
              <a:lnSpc>
                <a:spcPct val="150000"/>
              </a:lnSpc>
            </a:pPr>
            <a:r>
              <a:rPr lang="zh-CN" altLang="en-US" sz="2400"/>
              <a:t>①用肉眼观察时，对于看不清楚的可以借助放大镜观察。</a:t>
            </a:r>
            <a:endParaRPr lang="zh-CN" altLang="en-US" sz="2400"/>
          </a:p>
          <a:p>
            <a:pPr algn="l" fontAlgn="auto">
              <a:lnSpc>
                <a:spcPct val="150000"/>
              </a:lnSpc>
            </a:pPr>
            <a:r>
              <a:rPr lang="zh-CN" altLang="en-US" sz="2400"/>
              <a:t>②用鼻子闻时，要规范操作，用扇闻的方式观察。</a:t>
            </a:r>
            <a:endParaRPr lang="zh-CN" altLang="en-US" sz="2400"/>
          </a:p>
          <a:p>
            <a:pPr algn="l" fontAlgn="auto">
              <a:lnSpc>
                <a:spcPct val="150000"/>
              </a:lnSpc>
            </a:pPr>
            <a:r>
              <a:rPr lang="zh-CN" altLang="en-US" sz="2400"/>
              <a:t>③用手摸时，可以摸一摸，捻一捻，注意手指的感觉，看看哪个粗糙、哪个滑腻、哪个介于两者之间。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394970" y="4365625"/>
            <a:ext cx="6505575" cy="23742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提示：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①不能用嘴尝土壤。</a:t>
            </a:r>
            <a:endParaRPr lang="zh-CN" altLang="en-US" sz="24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②注意用手卫生，实验后把手擦干净或洗干净。</a:t>
            </a:r>
            <a:endParaRPr lang="zh-CN" altLang="en-US" sz="24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③及时记录观察结果。</a:t>
            </a:r>
            <a:endParaRPr lang="zh-CN" altLang="en-US" sz="24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五边形 10"/>
          <p:cNvSpPr/>
          <p:nvPr/>
        </p:nvSpPr>
        <p:spPr>
          <a:xfrm>
            <a:off x="179070" y="188595"/>
            <a:ext cx="5937250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探索：观察三种土壤的外部特征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170180" y="815340"/>
            <a:ext cx="807212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交流：三种土壤有什么不同？哪种土壤颗粒最大？哪种土壤颗粒最小？</a:t>
            </a:r>
            <a:endParaRPr lang="zh-CN" altLang="en-US" sz="2800" b="1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725170" y="2322195"/>
          <a:ext cx="7205345" cy="35159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245"/>
                <a:gridCol w="1532890"/>
                <a:gridCol w="1531620"/>
                <a:gridCol w="1534795"/>
                <a:gridCol w="1534795"/>
              </a:tblGrid>
              <a:tr h="316865">
                <a:tc rowSpan="2"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土壤类别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0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土壤特点</a:t>
                      </a:r>
                      <a:endParaRPr lang="en-US" altLang="en-US" sz="10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18135">
                <a:tc vMerge="1">
                  <a:txBody>
                    <a:bodyPr vert="horz" wrap="square"/>
                    <a:lstStyle/>
                    <a:p/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用肉眼观察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用放大镜观察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用手摸、捻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用鼻子闻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2500"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1号土壤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颗粒最大，呈浅棕色，干燥，粗糙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沙粒较多，颗粒之间少有连接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坚硬，扎手，松散，比较干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有泥土气味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3135"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2号土壤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颗粒最小，呈棕色、红色或黄色，成块状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黏粒较多，颗粒之间有很多连接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不坚硬，连接紧密，比较湿润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有泥土气味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1865"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3号土壤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颗粒大小不均匀，呈暗棕色或黑色，比较粗糙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沙粒和黏粒差不多，颗粒之间有些连接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坚硬，不扎手，干湿中等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有泥土气味</a:t>
                      </a:r>
                      <a:endParaRPr lang="en-US" altLang="en-US" sz="16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五边形 10"/>
          <p:cNvSpPr/>
          <p:nvPr/>
        </p:nvSpPr>
        <p:spPr>
          <a:xfrm>
            <a:off x="179070" y="188595"/>
            <a:ext cx="5937250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探索：比较三种土壤的黏性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170180" y="815340"/>
            <a:ext cx="8072120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思考：我们可以用什么方法来观察三种土壤的黏性？</a:t>
            </a:r>
            <a:endParaRPr lang="zh-CN" altLang="en-US" sz="2800" b="1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3305" y="4580890"/>
            <a:ext cx="6505575" cy="23742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提示：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①进行团的操作时，用等量的土壤，加入适量、等量的水，看哪种更容易团成小球。</a:t>
            </a:r>
            <a:endParaRPr lang="zh-CN" altLang="en-US" sz="24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②及时洗手。</a:t>
            </a:r>
            <a:endParaRPr lang="zh-CN" altLang="en-US" sz="24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15265" y="1574165"/>
            <a:ext cx="8713470" cy="2840990"/>
          </a:xfrm>
          <a:prstGeom prst="roundRect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</a:rPr>
              <a:t>观察方法：</a:t>
            </a:r>
            <a:endParaRPr lang="zh-CN" altLang="en-US" sz="2400"/>
          </a:p>
          <a:p>
            <a:pPr algn="l" fontAlgn="auto">
              <a:lnSpc>
                <a:spcPct val="150000"/>
              </a:lnSpc>
            </a:pPr>
            <a:r>
              <a:rPr lang="zh-CN" altLang="en-US" sz="2000"/>
              <a:t>①捻——不加水，用捻一捻的方法感觉三种土壤颗粒的硬度、粗糙程度等。</a:t>
            </a:r>
            <a:endParaRPr lang="zh-CN" altLang="en-US" sz="2000"/>
          </a:p>
          <a:p>
            <a:pPr algn="l" fontAlgn="auto">
              <a:lnSpc>
                <a:spcPct val="150000"/>
              </a:lnSpc>
            </a:pPr>
            <a:r>
              <a:rPr lang="zh-CN" altLang="en-US" sz="2000"/>
              <a:t>②握——不加水，把三种土壤分别放在手里握一握，感觉它们的黏性有什么不同。</a:t>
            </a:r>
            <a:endParaRPr lang="zh-CN" altLang="en-US" sz="2000"/>
          </a:p>
          <a:p>
            <a:pPr algn="l" fontAlgn="auto">
              <a:lnSpc>
                <a:spcPct val="150000"/>
              </a:lnSpc>
            </a:pPr>
            <a:r>
              <a:rPr lang="zh-CN" altLang="en-US" sz="2000"/>
              <a:t>③团——加少量水，用手分别团潮湿的这三种土壤，看哪一种能团成小球。</a:t>
            </a:r>
            <a:endParaRPr lang="zh-CN" altLang="en-US" sz="2000"/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五边形 10"/>
          <p:cNvSpPr/>
          <p:nvPr/>
        </p:nvSpPr>
        <p:spPr>
          <a:xfrm>
            <a:off x="179070" y="188595"/>
            <a:ext cx="5937250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探索：比较三种土壤的黏性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170180" y="815340"/>
            <a:ext cx="6174105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交流：三种土壤的黏性有什么不同？</a:t>
            </a:r>
            <a:endParaRPr lang="zh-CN" altLang="en-US" sz="2800" b="1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930275" y="5805170"/>
            <a:ext cx="7284085" cy="882650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50000"/>
              </a:lnSpc>
            </a:pPr>
            <a:r>
              <a:rPr lang="zh-CN" altLang="en-US" sz="2400"/>
              <a:t>1号土壤黏性弱；2号土壤黏性强；3号土壤黏性适中。</a:t>
            </a:r>
            <a:endParaRPr lang="zh-CN" altLang="en-US" sz="2400"/>
          </a:p>
        </p:txBody>
      </p:sp>
      <p:pic>
        <p:nvPicPr>
          <p:cNvPr id="53" name="图片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60" y="3500755"/>
            <a:ext cx="2018665" cy="1286510"/>
          </a:xfrm>
          <a:prstGeom prst="rect">
            <a:avLst/>
          </a:prstGeom>
        </p:spPr>
      </p:pic>
      <p:pic>
        <p:nvPicPr>
          <p:cNvPr id="54" name="图片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675" y="3485515"/>
            <a:ext cx="1652270" cy="1264285"/>
          </a:xfrm>
          <a:prstGeom prst="rect">
            <a:avLst/>
          </a:prstGeom>
        </p:spPr>
      </p:pic>
      <p:pic>
        <p:nvPicPr>
          <p:cNvPr id="55" name="图片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7945" y="3500755"/>
            <a:ext cx="2045335" cy="124904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五边形 10"/>
          <p:cNvSpPr/>
          <p:nvPr/>
        </p:nvSpPr>
        <p:spPr>
          <a:xfrm>
            <a:off x="179070" y="188595"/>
            <a:ext cx="5937250" cy="5041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探索：比较三种土壤的渗水性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170180" y="815340"/>
            <a:ext cx="7632700" cy="2030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预测：如果我们给生长在这三种土壤中的植物浇水，它们的渗水性一样吗？你能对结果做出预测吗？说出你的理由。</a:t>
            </a:r>
            <a:endParaRPr lang="zh-CN" altLang="en-US" sz="2800" b="1" smtClea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3" name="图片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60" y="3500755"/>
            <a:ext cx="2018665" cy="1286510"/>
          </a:xfrm>
          <a:prstGeom prst="rect">
            <a:avLst/>
          </a:prstGeom>
        </p:spPr>
      </p:pic>
      <p:pic>
        <p:nvPicPr>
          <p:cNvPr id="54" name="图片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675" y="3485515"/>
            <a:ext cx="1652270" cy="1264285"/>
          </a:xfrm>
          <a:prstGeom prst="rect">
            <a:avLst/>
          </a:prstGeom>
        </p:spPr>
      </p:pic>
      <p:pic>
        <p:nvPicPr>
          <p:cNvPr id="55" name="图片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7945" y="3500755"/>
            <a:ext cx="2045335" cy="124904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KSO_WM_UNIT_TABLE_BEAUTIFY" val="smartTable{622a36ad-38dd-4481-bee8-e1b7aef314c4}"/>
  <p:tag name="TABLE_ENDDRAG_ORIGIN_RECT" val="567*274"/>
  <p:tag name="TABLE_ENDDRAG_RECT" val="57*182*567*275"/>
</p:tagLst>
</file>

<file path=ppt/tags/tag2.xml><?xml version="1.0" encoding="utf-8"?>
<p:tagLst xmlns:p="http://schemas.openxmlformats.org/presentationml/2006/main">
  <p:tag name="KSO_WM_UNIT_TABLE_BEAUTIFY" val="smartTable{08edfe7f-46d3-41ae-830c-a39ad9f8ccc7}"/>
  <p:tag name="TABLE_ENDDRAG_ORIGIN_RECT" val="592*142"/>
  <p:tag name="TABLE_ENDDRAG_RECT" val="47*178*592*142"/>
</p:tagLst>
</file>

<file path=ppt/tags/tag3.xml><?xml version="1.0" encoding="utf-8"?>
<p:tagLst xmlns:p="http://schemas.openxmlformats.org/presentationml/2006/main">
  <p:tag name="KSO_WM_UNIT_TABLE_BEAUTIFY" val="smartTable{84cdb23a-da2e-4ff6-aad4-aca003fbf8b2}"/>
  <p:tag name="TABLE_ENDDRAG_ORIGIN_RECT" val="494*104"/>
  <p:tag name="TABLE_ENDDRAG_RECT" val="78*195*494*104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OGM0MWVlNGQwYzc3ZDQxNGNhN2Y2NmYxZTQzZDEyNDgifQ=="/>
  <p:tag name="KSO_WPP_MARK_KEY" val="996c9544-dcf7-494b-a150-c736f3a20974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resentationFormat>On-screen Show (4:3)</PresentationFormat>
  <Paragraphs>134</Paragraphs>
  <Slides>21</Slides>
  <Notes>5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baseType="lpstr" size="31">
      <vt:lpstr>Arial</vt:lpstr>
      <vt:lpstr>Calibri</vt:lpstr>
      <vt:lpstr>方正小标宋简体</vt:lpstr>
      <vt:lpstr>微软雅黑</vt:lpstr>
      <vt:lpstr>Gill Sans</vt:lpstr>
      <vt:lpstr>ヒラギノ角ゴ ProN W3</vt:lpstr>
      <vt:lpstr>宋体</vt:lpstr>
      <vt:lpstr>楷体</vt:lpstr>
      <vt:lpstr>黑体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2023-03-12T10:32:57.202</cp:lastPrinted>
  <dcterms:created xsi:type="dcterms:W3CDTF">2023-03-12T10:32:57Z</dcterms:created>
  <dcterms:modified xsi:type="dcterms:W3CDTF">2023-03-12T02:32:57Z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