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4"/>
    <p:sldId id="289" r:id="rId5"/>
    <p:sldId id="259" r:id="rId6"/>
    <p:sldId id="311" r:id="rId7"/>
    <p:sldId id="348" r:id="rId8"/>
    <p:sldId id="315" r:id="rId9"/>
    <p:sldId id="356" r:id="rId10"/>
    <p:sldId id="350" r:id="rId11"/>
    <p:sldId id="352" r:id="rId12"/>
    <p:sldId id="351" r:id="rId13"/>
    <p:sldId id="353" r:id="rId14"/>
    <p:sldId id="359" r:id="rId15"/>
    <p:sldId id="355" r:id="rId16"/>
    <p:sldId id="300" r:id="rId17"/>
    <p:sldId id="361" r:id="rId18"/>
    <p:sldId id="360" r:id="rId19"/>
    <p:sldId id="362" r:id="rId20"/>
    <p:sldId id="258" r:id="rId21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tags" Target="tags/tag1.xml" /><Relationship Id="rId23" Type="http://schemas.openxmlformats.org/officeDocument/2006/relationships/presProps" Target="presProps.xml" /><Relationship Id="rId24" Type="http://schemas.openxmlformats.org/officeDocument/2006/relationships/viewProps" Target="viewProps.xml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79576"/>
            <a:ext cx="10515600" cy="499738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797040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file:///D:\qq&#25991;&#20214;\712321467\Image\C2C\Image2\%7b75232B38-A165-1FB7-499C-2E1C792CACB5%7d.png" TargetMode="External" /><Relationship Id="rId6" Type="http://schemas.openxmlformats.org/officeDocument/2006/relationships/image" Target="../media/image1.png" /><Relationship Id="rId7" Type="http://schemas.openxmlformats.org/officeDocument/2006/relationships/image" Target="../media/image2.jpeg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6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iming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png" /><Relationship Id="rId3" Type="http://schemas.openxmlformats.org/officeDocument/2006/relationships/image" Target="../media/image9.png" /><Relationship Id="rId4" Type="http://schemas.openxmlformats.org/officeDocument/2006/relationships/image" Target="../media/image10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4405" y="2194369"/>
            <a:ext cx="7315200" cy="1307275"/>
          </a:xfrm>
        </p:spPr>
        <p:txBody>
          <a:bodyPr/>
          <a:lstStyle/>
          <a:p>
            <a:r>
              <a:rPr lang="zh-CN" altLang="en-US" smtClean="0"/>
              <a:t>观察土壤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29815" y="4123944"/>
            <a:ext cx="7315200" cy="759650"/>
          </a:xfrm>
        </p:spPr>
        <p:txBody>
          <a:bodyPr/>
          <a:lstStyle/>
          <a:p>
            <a:r>
              <a:rPr lang="zh-CN" altLang="en-US" smtClean="0"/>
              <a:t>第三单元 岩石和土壤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09270" y="1095375"/>
            <a:ext cx="3590290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根据颗粒大小，可以对土壤的微粒进行分类。最大的土壤颗粒是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沙砾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（小石子），其次是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沙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，接着是比沙还小的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粉沙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，最小的土壤微粒是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黏土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。以上这些统称为岩石的微粒。沙砾直径大于</a:t>
            </a:r>
            <a:r>
              <a:rPr lang="en-US" altLang="zh-CN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毫米，黏土的微粒很小，甚至用肉眼都没有办法看清楚。</a:t>
            </a:r>
            <a:endParaRPr lang="zh-CN" altLang="en-US" sz="2800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1480185"/>
            <a:ext cx="7510780" cy="413067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654685" y="1174750"/>
            <a:ext cx="5324475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</a:t>
            </a: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：采集并观察、描述土壤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824605" y="1838960"/>
            <a:ext cx="49790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沉积实验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73455" y="2668905"/>
            <a:ext cx="6532880" cy="310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把水倒进盛有土壤的玻璃杯里，用小棒搅拌后静置，观察整个过程中出现的现象，并记录下来。</a:t>
            </a:r>
            <a:endParaRPr lang="zh-CN" altLang="en-US" sz="2800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endParaRPr lang="zh-CN" altLang="en-US" sz="2800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注意：</a:t>
            </a:r>
            <a:r>
              <a:rPr lang="en-US" altLang="zh-CN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将土壤装到容器内约1/3处效果比较好。</a:t>
            </a:r>
            <a:endParaRPr lang="zh-CN" altLang="en-US" sz="2800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容器应是无色透明的，</a:t>
            </a:r>
            <a:endParaRPr lang="zh-CN" altLang="en-US" sz="2800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750" y="2668905"/>
            <a:ext cx="2839085" cy="34601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38835" y="2576195"/>
            <a:ext cx="10515600" cy="364363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二、土壤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20" y="1856740"/>
            <a:ext cx="3733800" cy="368617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1939290" y="2727960"/>
            <a:ext cx="2792095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923" name="矩形 17"/>
          <p:cNvSpPr>
            <a:spLocks noChangeArrowheads="1"/>
          </p:cNvSpPr>
          <p:nvPr/>
        </p:nvSpPr>
        <p:spPr bwMode="auto">
          <a:xfrm>
            <a:off x="5108158" y="2475230"/>
            <a:ext cx="2473742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气泡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799580" y="3212465"/>
            <a:ext cx="37680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产生气泡的现象，说明土壤中含有空气。</a:t>
            </a:r>
            <a:endParaRPr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17005" y="2960370"/>
            <a:ext cx="4256405" cy="158369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探索</a:t>
            </a:r>
            <a:endParaRPr lang="zh-CN" altLang="en-US"/>
          </a:p>
        </p:txBody>
      </p:sp>
      <p:pic>
        <p:nvPicPr>
          <p:cNvPr id="39937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30053" y="2234248"/>
            <a:ext cx="3732212" cy="402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632190" y="5499100"/>
            <a:ext cx="1071563" cy="58261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chemeClr val="accent6">
                    <a:lumMod val="75000"/>
                  </a:schemeClr>
                </a:solidFill>
                <a:ea typeface="等线" panose="02010600030101010101" charset="-122"/>
              </a:rPr>
              <a:t>沙砾</a:t>
            </a:r>
            <a:endParaRPr lang="zh-CN" altLang="en-US" b="1">
              <a:solidFill>
                <a:schemeClr val="accent6">
                  <a:lumMod val="75000"/>
                </a:schemeClr>
              </a:solidFill>
              <a:ea typeface="等线" panose="02010600030101010101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763520" y="5095875"/>
            <a:ext cx="1008063" cy="58420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chemeClr val="accent6">
                    <a:lumMod val="75000"/>
                  </a:schemeClr>
                </a:solidFill>
                <a:ea typeface="等线" panose="02010600030101010101" charset="-122"/>
              </a:rPr>
              <a:t>沙</a:t>
            </a:r>
            <a:endParaRPr lang="zh-CN" altLang="en-US" b="1">
              <a:solidFill>
                <a:schemeClr val="accent6">
                  <a:lumMod val="75000"/>
                </a:schemeClr>
              </a:solidFill>
              <a:ea typeface="等线" panose="02010600030101010101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571230" y="4350703"/>
            <a:ext cx="1071563" cy="583565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chemeClr val="accent6">
                    <a:lumMod val="75000"/>
                  </a:schemeClr>
                </a:solidFill>
                <a:ea typeface="等线" panose="02010600030101010101" charset="-122"/>
              </a:rPr>
              <a:t>粉沙</a:t>
            </a:r>
            <a:endParaRPr lang="zh-CN" altLang="en-US" b="1">
              <a:solidFill>
                <a:schemeClr val="accent6">
                  <a:lumMod val="75000"/>
                </a:schemeClr>
              </a:solidFill>
              <a:ea typeface="等线" panose="02010600030101010101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873250" y="4047490"/>
            <a:ext cx="1071563" cy="58261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chemeClr val="accent6">
                    <a:lumMod val="75000"/>
                  </a:schemeClr>
                </a:solidFill>
                <a:ea typeface="等线" panose="02010600030101010101" charset="-122"/>
              </a:rPr>
              <a:t>黏土</a:t>
            </a:r>
            <a:endParaRPr lang="zh-CN" altLang="en-US" b="1">
              <a:solidFill>
                <a:schemeClr val="accent6">
                  <a:lumMod val="75000"/>
                </a:schemeClr>
              </a:solidFill>
              <a:ea typeface="等线" panose="02010600030101010101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6437313" y="5869305"/>
            <a:ext cx="1792287" cy="2381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678815" y="1268095"/>
            <a:ext cx="101346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搅拌后静置一段时间，土壤按颗粒大小先后沉积下来。</a:t>
            </a:r>
            <a:endParaRPr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4230053" y="5285105"/>
            <a:ext cx="1792287" cy="2381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6568758" y="4631055"/>
            <a:ext cx="1792287" cy="2381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944813" y="4236720"/>
            <a:ext cx="1792287" cy="2381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三、研讨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2995" y="1788795"/>
            <a:ext cx="998601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在水倒入土壤的整个实验过程中，有什么现象发生？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这些现象说明了什么？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fontAlgn="auto">
              <a:lnSpc>
                <a:spcPct val="100000"/>
              </a:lnSpc>
            </a:pP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02995" y="3197860"/>
            <a:ext cx="998601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产生气泡的现象，说明土壤中含有空气。搅拌后静置一段时间，我们明显的看到土壤按颗粒大小先后沉积下来，并分为几层沉积物，最上面的一层是粘土，其次是细沙，越到底下，颗粒越来越粗，漂浮在水面上的是植物的残体。</a:t>
            </a:r>
            <a:endParaRPr lang="zh-CN" altLang="en-US" sz="280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三、研讨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2995" y="1788795"/>
            <a:ext cx="9986010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根据观察和实验，你认为土壤是由什么组成的？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02995" y="2620010"/>
            <a:ext cx="976884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土壤是由岩石风化而成的大小不同的颗粒（小石子、沙、黏土）以及腐殖质、水和空气等组成的混合物。</a:t>
            </a:r>
            <a:endParaRPr lang="zh-CN" altLang="en-US" sz="280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三、研讨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554730" y="3060065"/>
            <a:ext cx="5082540" cy="637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3.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你对土壤有哪些新认识？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06015" y="2802255"/>
            <a:ext cx="7485380" cy="151003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四、拓展</a:t>
            </a:r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69894" y="2438755"/>
            <a:ext cx="10348049" cy="2049676"/>
            <a:chOff x="788576" y="3155515"/>
            <a:chExt cx="10348049" cy="2445489"/>
          </a:xfrm>
        </p:grpSpPr>
        <p:pic>
          <p:nvPicPr>
            <p:cNvPr id="6" name="图片 5" descr="形状, 矩形&#10;&#10;描述已自动生成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74" b="34838"/>
            <a:stretch>
              <a:fillRect/>
            </a:stretch>
          </p:blipFill>
          <p:spPr>
            <a:xfrm>
              <a:off x="788576" y="3155515"/>
              <a:ext cx="10348049" cy="244548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487169" y="3442096"/>
              <a:ext cx="7623544" cy="15319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观察校园植物生长繁茂的地方，这里的土壤有什么特点？</a:t>
              </a:r>
              <a:endPara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再 见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433300" y="115062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一、聚焦</a:t>
            </a:r>
            <a:endParaRPr lang="zh-CN" altLang="en-US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899986" y="1104582"/>
            <a:ext cx="10392027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800">
                <a:solidFill>
                  <a:srgbClr val="4C4D4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我们吃的许多食物都来自在土壤中生长的植物。  </a:t>
            </a:r>
            <a:endParaRPr lang="zh-CN" altLang="en-US" sz="2800" smtClean="0">
              <a:solidFill>
                <a:srgbClr val="4C4D4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8300" y="5650865"/>
            <a:ext cx="942848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【思考】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植物为什么能种植在土壤里？土壤里面有什么呢？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023" y="2012791"/>
            <a:ext cx="6267450" cy="34671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654685" y="1174750"/>
            <a:ext cx="2910205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</a:t>
            </a: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：交流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697" name="文本框 2"/>
          <p:cNvSpPr txBox="1">
            <a:spLocks noChangeArrowheads="1"/>
          </p:cNvSpPr>
          <p:nvPr/>
        </p:nvSpPr>
        <p:spPr bwMode="auto">
          <a:xfrm>
            <a:off x="408268" y="2650585"/>
            <a:ext cx="26576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说说我们对土壤组成的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猜测。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63116" y="997772"/>
            <a:ext cx="7549590" cy="566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654685" y="1174750"/>
            <a:ext cx="5324475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</a:t>
            </a: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：采集并观察、描述土壤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24705" y="1986280"/>
            <a:ext cx="294195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采集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新鲜土壤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18030" y="3376930"/>
            <a:ext cx="405765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在校园绿植地挖一块土壤，用塑料袋装好，带回教室。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31925" y="2724150"/>
            <a:ext cx="9606280" cy="295148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60236" y="1986280"/>
            <a:ext cx="3675828" cy="355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1083" y="3540168"/>
            <a:ext cx="4772286" cy="305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654685" y="1174750"/>
            <a:ext cx="5324475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</a:t>
            </a: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：采集并观察、描述土壤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24705" y="1869440"/>
            <a:ext cx="294195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观察新鲜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土壤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479233" y="2781095"/>
            <a:ext cx="973137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把土壤放在一张白纸上。先用肉眼观察，再用放大镜进行细致观察。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8367395" y="3678555"/>
            <a:ext cx="2986405" cy="1643380"/>
          </a:xfrm>
          <a:prstGeom prst="wedgeEllipseCallout">
            <a:avLst>
              <a:gd name="adj1" fmla="val -54741"/>
              <a:gd name="adj2" fmla="val 44783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8510270" y="4114165"/>
            <a:ext cx="2700338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触摸过土壤的手一定要洗干净</a:t>
            </a:r>
            <a:endParaRPr lang="zh-CN" altLang="en-US" sz="2800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9755" y="4561840"/>
            <a:ext cx="2626360" cy="11728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318635" y="1162050"/>
            <a:ext cx="426656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【说一说】</a:t>
            </a:r>
            <a:r>
              <a:rPr 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土壤有什么？</a:t>
            </a:r>
            <a:endParaRPr lang="zh-CN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1293052" y="1899541"/>
            <a:ext cx="10318366" cy="480202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smtClean="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生命物质：</a:t>
            </a:r>
            <a:endParaRPr lang="en-US" altLang="zh-CN" sz="2400" smtClean="0">
              <a:solidFill>
                <a:srgbClr val="FF0000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动物、植物、微生物。</a:t>
            </a:r>
            <a:endParaRPr lang="en-US" altLang="zh-CN" sz="2400" i="1" smtClean="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fontAlgn="auto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非生命</a:t>
            </a:r>
            <a:r>
              <a:rPr lang="zh-CN" altLang="en-US" sz="2400" smtClean="0">
                <a:solidFill>
                  <a:srgbClr val="FF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物质：</a:t>
            </a:r>
            <a:endParaRPr lang="en-US" altLang="zh-CN" sz="2400">
              <a:solidFill>
                <a:srgbClr val="FF0000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i="1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   1.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空气：空气是植物根呼吸氧气的来源。</a:t>
            </a:r>
            <a:endParaRPr lang="en-US" altLang="zh-CN" sz="2400" smtClean="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400" i="1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水：水是植物生长的必要条件。</a:t>
            </a:r>
            <a:endParaRPr lang="en-US" altLang="zh-CN" sz="2400" smtClean="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400" i="1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腐殖质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（有机物）：土壤中的有机物来自于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生物的排泄物和死亡的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生物体，它能够为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土壤动物提供食物，为植物提供养分，增强土壤肥力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400" smtClean="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400" i="1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盐分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（无机物）：是溶解在水中的矿物质，能为植物生长提供养分。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400" smtClean="0">
              <a:solidFill>
                <a:schemeClr val="tx1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2290" y="1899285"/>
            <a:ext cx="11340465" cy="451485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843" y="2556600"/>
            <a:ext cx="3009453" cy="27565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689" y="2556600"/>
            <a:ext cx="2994766" cy="27565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1684" y="2556601"/>
            <a:ext cx="2010656" cy="2756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文本框 10"/>
          <p:cNvSpPr txBox="1"/>
          <p:nvPr/>
        </p:nvSpPr>
        <p:spPr>
          <a:xfrm>
            <a:off x="977900" y="1520825"/>
            <a:ext cx="71697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土壤中含有水分，水分是从哪里来的呢？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34473" y="5464125"/>
            <a:ext cx="11974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降 雨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73373" y="5464124"/>
            <a:ext cx="11974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灌 溉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03198" y="5464124"/>
            <a:ext cx="225622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地下水上升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654685" y="1174750"/>
            <a:ext cx="5324475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</a:t>
            </a: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：采集并观察、描述土壤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779520" y="2098040"/>
            <a:ext cx="49790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观察干燥、捻碎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的土壤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23695" y="3653155"/>
            <a:ext cx="435546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用牙签把土壤颗粒分开，借助放大镜仔细观察颗粒的大小，并描述。</a:t>
            </a:r>
            <a:endParaRPr 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590" y="3187065"/>
            <a:ext cx="4068445" cy="23164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51585" y="2960370"/>
            <a:ext cx="9521825" cy="303276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920365" y="2368550"/>
            <a:ext cx="57359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【发现】土壤中有大小不同的颗粒。</a:t>
            </a:r>
            <a:endParaRPr 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20365" y="3469640"/>
            <a:ext cx="57359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【思考】这些颗粒分别是什么？</a:t>
            </a:r>
            <a:endParaRPr 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34770" y="1912620"/>
            <a:ext cx="9521825" cy="303276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90f60344-91f2-4d3f-b7a1-1c3b010b9026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67</Paragraphs>
  <Slides>18</Slides>
  <Notes>1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8">
      <vt:lpstr>Arial</vt:lpstr>
      <vt:lpstr>Times New Roman</vt:lpstr>
      <vt:lpstr>宋体</vt:lpstr>
      <vt:lpstr>Calibri</vt:lpstr>
      <vt:lpstr>黑体</vt:lpstr>
      <vt:lpstr>楷体</vt:lpstr>
      <vt:lpstr>Calibri Light</vt:lpstr>
      <vt:lpstr>等线</vt:lpstr>
      <vt:lpstr>微软雅黑</vt:lpstr>
      <vt:lpstr>Office 主题</vt:lpstr>
      <vt:lpstr>观察土壤</vt:lpstr>
      <vt:lpstr>一、聚焦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二、土壤</vt:lpstr>
      <vt:lpstr>探索</vt:lpstr>
      <vt:lpstr>三、研讨</vt:lpstr>
      <vt:lpstr>三、研讨</vt:lpstr>
      <vt:lpstr>三、研讨</vt:lpstr>
      <vt:lpstr>四、拓展</vt:lpstr>
      <vt:lpstr>再 见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2022-09-26T17:47:50.700</cp:lastPrinted>
  <dcterms:created xsi:type="dcterms:W3CDTF">2022-09-26T17:47:50Z</dcterms:created>
  <dcterms:modified xsi:type="dcterms:W3CDTF">2022-09-26T09:47:51Z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