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av" ContentType="audio/x-wav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6" r:id="rId4"/>
    <p:sldId id="409" r:id="rId5"/>
    <p:sldId id="422" r:id="rId6"/>
    <p:sldId id="419" r:id="rId7"/>
    <p:sldId id="420" r:id="rId8"/>
    <p:sldId id="421" r:id="rId9"/>
    <p:sldId id="423" r:id="rId10"/>
    <p:sldId id="424" r:id="rId11"/>
    <p:sldId id="425" r:id="rId12"/>
    <p:sldId id="427" r:id="rId13"/>
    <p:sldId id="428" r:id="rId14"/>
    <p:sldId id="429" r:id="rId15"/>
    <p:sldId id="430" r:id="rId16"/>
    <p:sldId id="426" r:id="rId17"/>
    <p:sldId id="299" r:id="rId18"/>
    <p:sldId id="258" r:id="rId19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4" autoAdjust="0"/>
    <p:restoredTop sz="93503" autoAdjust="0"/>
  </p:normalViewPr>
  <p:slideViewPr>
    <p:cSldViewPr snapToGrid="0">
      <p:cViewPr varScale="1">
        <p:scale>
          <a:sx n="65" d="100"/>
          <a:sy n="65" d="100"/>
        </p:scale>
        <p:origin x="83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notesMaster" Target="notesMasters/notesMaster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handoutMaster" Target="handoutMasters/handout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54B23CFE-E85A-4CB1-B388-FD452395EFF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7313E388-8A17-44FA-AE8B-AAB64D773570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黑体" panose="02010609060101010101" pitchFamily="49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黑体" panose="02010609060101010101" pitchFamily="49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黑体" panose="02010609060101010101" pitchFamily="49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黑体" panose="02010609060101010101" pitchFamily="49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黑体" panose="02010609060101010101" pitchFamily="49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audio" Target="../media/hammer1.wav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79576"/>
            <a:ext cx="10515600" cy="499738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797040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</p:spPr>
        <p:txBody>
          <a:bodyPr/>
          <a:lstStyle>
            <a:lvl4pPr>
              <a:defRPr>
                <a:cs typeface="黑体" panose="02010609060101010101" pitchFamily="49" charset="-122"/>
              </a:defRPr>
            </a:lvl4pPr>
            <a:lvl5pPr>
              <a:defRPr>
                <a:cs typeface="黑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advTm="8000">
    <p:sndAc>
      <p:stSnd>
        <p:snd r:embed="rId1" name="hammer.wav"/>
      </p:stSnd>
    </p:sndAc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image" Target="file:///D:\qq&#25991;&#20214;\712321467\Image\C2C\Image2\%7b75232B38-A165-1FB7-499C-2E1C792CACB5%7d.png" TargetMode="External" /><Relationship Id="rId7" Type="http://schemas.openxmlformats.org/officeDocument/2006/relationships/image" Target="../media/image1.png" /><Relationship Id="rId8" Type="http://schemas.openxmlformats.org/officeDocument/2006/relationships/image" Target="../media/image2.jpeg" /><Relationship Id="rId9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iming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黑体" panose="02010609060101010101" pitchFamily="49" charset="-122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黑体" panose="02010609060101010101" pitchFamily="49" charset="-122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黑体" panose="02010609060101010101" pitchFamily="49" charset="-122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png" /><Relationship Id="rId3" Type="http://schemas.openxmlformats.org/officeDocument/2006/relationships/image" Target="../media/image18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png" /><Relationship Id="rId3" Type="http://schemas.openxmlformats.org/officeDocument/2006/relationships/image" Target="../media/image22.png" /><Relationship Id="rId4" Type="http://schemas.openxmlformats.org/officeDocument/2006/relationships/image" Target="../media/image23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4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image" Target="../media/image4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png" /><Relationship Id="rId3" Type="http://schemas.openxmlformats.org/officeDocument/2006/relationships/image" Target="../media/image7.png" /><Relationship Id="rId4" Type="http://schemas.openxmlformats.org/officeDocument/2006/relationships/image" Target="../media/image8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png" /><Relationship Id="rId3" Type="http://schemas.openxmlformats.org/officeDocument/2006/relationships/image" Target="../media/image13.png" /><Relationship Id="rId4" Type="http://schemas.openxmlformats.org/officeDocument/2006/relationships/image" Target="../media/image14.png" /><Relationship Id="rId5" Type="http://schemas.openxmlformats.org/officeDocument/2006/relationships/image" Target="../media/image15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38680" y="1711769"/>
            <a:ext cx="7315200" cy="1307275"/>
          </a:xfrm>
        </p:spPr>
        <p:txBody>
          <a:bodyPr/>
          <a:lstStyle/>
          <a:p>
            <a:r>
              <a:rPr lang="zh-CN" altLang="en-US" sz="4000" b="0" smtClean="0">
                <a:solidFill>
                  <a:schemeClr val="tx1"/>
                </a:solidFill>
              </a:rPr>
              <a:t>第二单元 岩石与矿产</a:t>
            </a:r>
            <a:endParaRPr lang="zh-CN" altLang="en-US" sz="4000" b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27215" y="3705019"/>
            <a:ext cx="5439688" cy="1074908"/>
          </a:xfrm>
        </p:spPr>
        <p:txBody>
          <a:bodyPr>
            <a:noAutofit/>
          </a:bodyPr>
          <a:lstStyle/>
          <a:p>
            <a:r>
              <a:rPr lang="en-US" altLang="zh-CN" sz="6000" b="1" smtClean="0">
                <a:solidFill>
                  <a:schemeClr val="tx1"/>
                </a:solidFill>
              </a:rPr>
              <a:t>3 </a:t>
            </a:r>
            <a:r>
              <a:rPr lang="zh-CN" altLang="en-US" sz="6000" b="1" smtClean="0">
                <a:solidFill>
                  <a:schemeClr val="tx1"/>
                </a:solidFill>
              </a:rPr>
              <a:t>岩石的组成</a:t>
            </a:r>
            <a:endParaRPr lang="zh-CN" altLang="en-US" sz="60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951379" y="1143135"/>
            <a:ext cx="2548646" cy="680536"/>
            <a:chOff x="4679005" y="1303908"/>
            <a:chExt cx="2459506" cy="680536"/>
          </a:xfrm>
        </p:grpSpPr>
        <p:sp>
          <p:nvSpPr>
            <p:cNvPr id="4" name="文本框 3"/>
            <p:cNvSpPr txBox="1"/>
            <p:nvPr/>
          </p:nvSpPr>
          <p:spPr>
            <a:xfrm>
              <a:off x="4967230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搜集证据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38861" y="2637722"/>
            <a:ext cx="4639388" cy="2899865"/>
            <a:chOff x="6138861" y="2637722"/>
            <a:chExt cx="4639388" cy="289986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8861" y="2637722"/>
              <a:ext cx="4639388" cy="2887588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6293796" y="2859931"/>
              <a:ext cx="436771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smtClean="0"/>
                <a:t>花岗岩花纹</a:t>
              </a:r>
              <a:r>
                <a:rPr lang="zh-CN" altLang="en-US" sz="2800"/>
                <a:t>美丽，质地</a:t>
              </a:r>
              <a:r>
                <a:rPr lang="zh-CN" altLang="en-US" sz="2800" smtClean="0"/>
                <a:t>坚硬</a:t>
              </a:r>
              <a:r>
                <a:rPr lang="zh-CN" altLang="en-US" sz="2800"/>
                <a:t>，经常用作</a:t>
              </a:r>
              <a:r>
                <a:rPr lang="zh-CN" altLang="en-US" sz="2800" smtClean="0"/>
                <a:t>建筑材料。花岗岩</a:t>
              </a:r>
              <a:r>
                <a:rPr lang="zh-CN" altLang="en-US" sz="2800"/>
                <a:t>由</a:t>
              </a:r>
              <a:r>
                <a:rPr lang="zh-CN" altLang="en-US" sz="2800">
                  <a:solidFill>
                    <a:srgbClr val="FF0000"/>
                  </a:solidFill>
                </a:rPr>
                <a:t>石英、</a:t>
              </a:r>
              <a:r>
                <a:rPr lang="zh-CN" altLang="en-US" sz="2800" smtClean="0">
                  <a:solidFill>
                    <a:srgbClr val="FF0000"/>
                  </a:solidFill>
                </a:rPr>
                <a:t>长石和云母</a:t>
              </a:r>
              <a:r>
                <a:rPr lang="zh-CN" altLang="en-US" sz="2800" smtClean="0"/>
                <a:t>等矿物</a:t>
              </a:r>
              <a:r>
                <a:rPr lang="zh-CN" altLang="en-US" sz="2800"/>
                <a:t>组成</a:t>
              </a:r>
              <a:r>
                <a:rPr lang="zh-CN" altLang="en-US" sz="2800" smtClean="0"/>
                <a:t>。</a:t>
              </a:r>
              <a:endParaRPr lang="zh-CN" altLang="en-US" sz="2800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990" y="2829940"/>
            <a:ext cx="3954169" cy="284272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951379" y="1143135"/>
            <a:ext cx="2402732" cy="680536"/>
            <a:chOff x="4679005" y="1303908"/>
            <a:chExt cx="2459506" cy="680536"/>
          </a:xfrm>
        </p:grpSpPr>
        <p:sp>
          <p:nvSpPr>
            <p:cNvPr id="4" name="文本框 3"/>
            <p:cNvSpPr txBox="1"/>
            <p:nvPr/>
          </p:nvSpPr>
          <p:spPr>
            <a:xfrm>
              <a:off x="5007062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搜集证据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0741" y="2461097"/>
            <a:ext cx="5671226" cy="3120025"/>
            <a:chOff x="330741" y="2461097"/>
            <a:chExt cx="5671226" cy="312002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741" y="2461097"/>
              <a:ext cx="5671226" cy="3054485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496110" y="2626467"/>
              <a:ext cx="5505855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smtClean="0"/>
                <a:t>    </a:t>
              </a:r>
              <a:r>
                <a:rPr lang="zh-CN" altLang="en-US" sz="2400" smtClean="0"/>
                <a:t>砂岩</a:t>
              </a:r>
              <a:r>
                <a:rPr lang="zh-CN" altLang="en-US" sz="2400"/>
                <a:t>有很多种，</a:t>
              </a:r>
              <a:r>
                <a:rPr lang="zh-CN" altLang="en-US" sz="2400" smtClean="0"/>
                <a:t>颜色也</a:t>
              </a:r>
              <a:r>
                <a:rPr lang="zh-CN" altLang="en-US" sz="2400"/>
                <a:t>各不相同，大部分</a:t>
              </a:r>
              <a:r>
                <a:rPr lang="zh-CN" altLang="en-US" sz="2400" smtClean="0"/>
                <a:t>砂岩由</a:t>
              </a:r>
              <a:r>
                <a:rPr lang="zh-CN" altLang="en-US" sz="2400">
                  <a:solidFill>
                    <a:schemeClr val="accent2">
                      <a:lumMod val="75000"/>
                    </a:schemeClr>
                  </a:solidFill>
                </a:rPr>
                <a:t>石英或长石</a:t>
              </a:r>
              <a:r>
                <a:rPr lang="zh-CN" altLang="en-US" sz="2400"/>
                <a:t>组成。有</a:t>
              </a:r>
              <a:r>
                <a:rPr lang="zh-CN" altLang="en-US" sz="2400" smtClean="0"/>
                <a:t>的砂岩</a:t>
              </a:r>
              <a:r>
                <a:rPr lang="zh-CN" altLang="en-US" sz="2400"/>
                <a:t>容易切割，可用作</a:t>
              </a:r>
              <a:r>
                <a:rPr lang="zh-CN" altLang="en-US" sz="2400" smtClean="0"/>
                <a:t>建筑材料</a:t>
              </a:r>
              <a:r>
                <a:rPr lang="zh-CN" altLang="en-US" sz="2400"/>
                <a:t>和铺路材料；有</a:t>
              </a:r>
              <a:r>
                <a:rPr lang="zh-CN" altLang="en-US" sz="2400" smtClean="0"/>
                <a:t>的砂岩</a:t>
              </a:r>
              <a:r>
                <a:rPr lang="zh-CN" altLang="en-US" sz="2400"/>
                <a:t>比较坚硬，可用来</a:t>
              </a:r>
              <a:r>
                <a:rPr lang="zh-CN" altLang="en-US" sz="2400" smtClean="0"/>
                <a:t>做磨削工具。</a:t>
              </a:r>
              <a:endParaRPr lang="zh-CN" altLang="en-US" sz="240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83550" y="2389761"/>
            <a:ext cx="5671226" cy="3155005"/>
            <a:chOff x="6183550" y="2389761"/>
            <a:chExt cx="5671226" cy="3155005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3550" y="2389761"/>
              <a:ext cx="5671226" cy="315500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6274341" y="2947480"/>
              <a:ext cx="5401095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mtClean="0"/>
                <a:t>   大理岩</a:t>
              </a:r>
              <a:r>
                <a:rPr lang="zh-CN" altLang="en-US" sz="2400"/>
                <a:t>因盛产于 云南大理而得名，</a:t>
              </a:r>
              <a:r>
                <a:rPr lang="zh-CN" altLang="en-US" sz="2400" smtClean="0"/>
                <a:t>主要</a:t>
              </a:r>
              <a:r>
                <a:rPr lang="zh-CN" altLang="en-US" sz="2400"/>
                <a:t>含有</a:t>
              </a:r>
              <a:r>
                <a:rPr lang="zh-CN" altLang="en-US" sz="2400">
                  <a:solidFill>
                    <a:schemeClr val="accent2">
                      <a:lumMod val="75000"/>
                    </a:schemeClr>
                  </a:solidFill>
                </a:rPr>
                <a:t>方解石</a:t>
              </a:r>
              <a:r>
                <a:rPr lang="zh-CN" altLang="en-US" sz="2400"/>
                <a:t>和</a:t>
              </a:r>
              <a:r>
                <a:rPr lang="zh-CN" altLang="en-US" sz="2400" smtClean="0">
                  <a:solidFill>
                    <a:schemeClr val="accent2">
                      <a:lumMod val="75000"/>
                    </a:schemeClr>
                  </a:solidFill>
                </a:rPr>
                <a:t>白云石</a:t>
              </a:r>
              <a:r>
                <a:rPr lang="zh-CN" altLang="en-US" sz="2400"/>
                <a:t>，也可用作</a:t>
              </a:r>
              <a:r>
                <a:rPr lang="zh-CN" altLang="en-US" sz="2400" smtClean="0"/>
                <a:t>建筑材料</a:t>
              </a:r>
              <a:r>
                <a:rPr lang="zh-CN" altLang="en-US" sz="2400"/>
                <a:t>。纯白的大理岩又 称汉白玉，可用来</a:t>
              </a:r>
              <a:r>
                <a:rPr lang="zh-CN" altLang="en-US" sz="2400" smtClean="0"/>
                <a:t>做雕塑</a:t>
              </a:r>
              <a:r>
                <a:rPr lang="zh-CN" altLang="en-US" sz="2400"/>
                <a:t>。 </a:t>
              </a:r>
              <a:endParaRPr lang="zh-CN" altLang="en-US" sz="24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4951379" y="1143135"/>
            <a:ext cx="2402732" cy="680536"/>
            <a:chOff x="4679005" y="1303908"/>
            <a:chExt cx="2459506" cy="680536"/>
          </a:xfrm>
        </p:grpSpPr>
        <p:sp>
          <p:nvSpPr>
            <p:cNvPr id="12" name="文本框 11"/>
            <p:cNvSpPr txBox="1"/>
            <p:nvPr/>
          </p:nvSpPr>
          <p:spPr>
            <a:xfrm>
              <a:off x="5007062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处理信息</a:t>
              </a:r>
              <a:endParaRPr lang="zh-CN" altLang="en-US" sz="2800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10119" y="1896893"/>
            <a:ext cx="987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结合学习的内容，给花岗岩、大理岩、砂岩制作“身份证”。</a:t>
            </a:r>
            <a:endParaRPr lang="zh-CN" altLang="en-US" sz="280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9538" y="2761239"/>
            <a:ext cx="7317949" cy="339636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4951379" y="1143135"/>
            <a:ext cx="2402732" cy="680536"/>
            <a:chOff x="4679005" y="1303908"/>
            <a:chExt cx="2459506" cy="680536"/>
          </a:xfrm>
        </p:grpSpPr>
        <p:sp>
          <p:nvSpPr>
            <p:cNvPr id="12" name="文本框 11"/>
            <p:cNvSpPr txBox="1"/>
            <p:nvPr/>
          </p:nvSpPr>
          <p:spPr>
            <a:xfrm>
              <a:off x="5007062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处理信息</a:t>
              </a:r>
              <a:endParaRPr lang="zh-CN" altLang="en-US" sz="2800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10119" y="1896893"/>
            <a:ext cx="987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结合学习的内容，给花岗岩、大理岩、砂岩制作“身份证”。</a:t>
            </a:r>
            <a:endParaRPr lang="zh-CN" altLang="en-US" sz="28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940" y="2756676"/>
            <a:ext cx="9138022" cy="29267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951379" y="1143135"/>
            <a:ext cx="2548646" cy="680536"/>
            <a:chOff x="4679005" y="1303908"/>
            <a:chExt cx="2459506" cy="680536"/>
          </a:xfrm>
        </p:grpSpPr>
        <p:sp>
          <p:nvSpPr>
            <p:cNvPr id="5" name="文本框 4"/>
            <p:cNvSpPr txBox="1"/>
            <p:nvPr/>
          </p:nvSpPr>
          <p:spPr>
            <a:xfrm>
              <a:off x="4967230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处理信息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15867" y="2334638"/>
            <a:ext cx="10609864" cy="2592544"/>
            <a:chOff x="715867" y="2334638"/>
            <a:chExt cx="10609864" cy="259254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5867" y="2334638"/>
              <a:ext cx="2970916" cy="259254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9547" y="2384774"/>
              <a:ext cx="2918299" cy="24469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46062" y="2455317"/>
              <a:ext cx="2879669" cy="235987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14" name="组合 13"/>
          <p:cNvGrpSpPr/>
          <p:nvPr/>
        </p:nvGrpSpPr>
        <p:grpSpPr>
          <a:xfrm>
            <a:off x="893317" y="5566842"/>
            <a:ext cx="10602974" cy="986358"/>
            <a:chOff x="893317" y="5566842"/>
            <a:chExt cx="10602974" cy="986358"/>
          </a:xfrm>
        </p:grpSpPr>
        <p:sp>
          <p:nvSpPr>
            <p:cNvPr id="11" name="矩形 10"/>
            <p:cNvSpPr/>
            <p:nvPr/>
          </p:nvSpPr>
          <p:spPr>
            <a:xfrm>
              <a:off x="893317" y="5639350"/>
              <a:ext cx="1056423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smtClean="0"/>
                <a:t>    花岗岩</a:t>
              </a:r>
              <a:r>
                <a:rPr lang="zh-CN" altLang="en-US" sz="2400"/>
                <a:t>主要由长石、石英和云母组成。大理岩主要由</a:t>
              </a:r>
              <a:r>
                <a:rPr lang="zh-CN" altLang="en-US" sz="2400" smtClean="0"/>
                <a:t>方解石</a:t>
              </a:r>
              <a:r>
                <a:rPr lang="zh-CN" altLang="en-US" sz="2400"/>
                <a:t>和白云石组成。绝大部分砂岩由石英或长石组成。</a:t>
              </a:r>
              <a:endParaRPr lang="zh-CN" altLang="en-US" sz="2400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912598" y="5566842"/>
              <a:ext cx="10583693" cy="986358"/>
            </a:xfrm>
            <a:prstGeom prst="roundRect">
              <a:avLst/>
            </a:prstGeom>
            <a:noFill/>
            <a:ln w="19050">
              <a:solidFill>
                <a:srgbClr val="3381A0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三、课堂小结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30304" y="1837459"/>
            <a:ext cx="10131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/>
              <a:t>     </a:t>
            </a:r>
            <a:r>
              <a:rPr lang="zh-CN" altLang="zh-CN" sz="2800" smtClean="0"/>
              <a:t>通过</a:t>
            </a:r>
            <a:r>
              <a:rPr lang="zh-CN" altLang="zh-CN" sz="2800"/>
              <a:t>这一节课的学习</a:t>
            </a:r>
            <a:r>
              <a:rPr lang="zh-CN" altLang="zh-CN" sz="2800" smtClean="0"/>
              <a:t>，</a:t>
            </a:r>
            <a:r>
              <a:rPr lang="zh-CN" altLang="en-US" sz="2800"/>
              <a:t>我们知道了岩石是</a:t>
            </a:r>
            <a:r>
              <a:rPr lang="zh-CN" altLang="en-US" sz="2800">
                <a:solidFill>
                  <a:schemeClr val="accent2">
                    <a:lumMod val="75000"/>
                  </a:schemeClr>
                </a:solidFill>
              </a:rPr>
              <a:t>由不同的矿物组成的</a:t>
            </a:r>
            <a:r>
              <a:rPr lang="zh-CN" altLang="en-US" sz="2800"/>
              <a:t>，学会了如何从阅读资料等渠道获取重要信息，通过制作岩石身份证，更全面的理解了岩石的基本特征。</a:t>
            </a:r>
            <a:endParaRPr lang="zh-CN" altLang="en-US" sz="2800"/>
          </a:p>
        </p:txBody>
      </p:sp>
    </p:spTree>
  </p:cSld>
  <p:clrMapOvr>
    <a:masterClrMapping/>
  </p:clrMapOvr>
  <p:transition advTm="8000"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框 2"/>
          <p:cNvSpPr txBox="1"/>
          <p:nvPr/>
        </p:nvSpPr>
        <p:spPr>
          <a:xfrm>
            <a:off x="2880995" y="2660650"/>
            <a:ext cx="24707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再 见</a:t>
            </a:r>
            <a:endParaRPr lang="zh-CN" altLang="en-US" sz="6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087100" y="110871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一、新课导入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104093" y="5100212"/>
            <a:ext cx="1563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/>
              <a:t>石墨</a:t>
            </a:r>
            <a:endParaRPr lang="zh-CN" altLang="en-US" sz="2800"/>
          </a:p>
        </p:txBody>
      </p:sp>
      <p:sp>
        <p:nvSpPr>
          <p:cNvPr id="16" name="文本框 15"/>
          <p:cNvSpPr txBox="1"/>
          <p:nvPr/>
        </p:nvSpPr>
        <p:spPr>
          <a:xfrm>
            <a:off x="8731871" y="5210461"/>
            <a:ext cx="1563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/>
              <a:t>石膏</a:t>
            </a:r>
            <a:endParaRPr lang="zh-CN" altLang="en-US" sz="28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377" y="1875412"/>
            <a:ext cx="3819525" cy="300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244" y="2107202"/>
            <a:ext cx="4245382" cy="3093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文本框 5"/>
          <p:cNvSpPr txBox="1"/>
          <p:nvPr/>
        </p:nvSpPr>
        <p:spPr>
          <a:xfrm>
            <a:off x="2101175" y="5787957"/>
            <a:ext cx="8084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C00000"/>
                </a:solidFill>
              </a:rPr>
              <a:t>石墨可用于制作铅笔芯，而石膏可用于制作粉笔。</a:t>
            </a:r>
            <a:endParaRPr lang="zh-CN" altLang="en-US" sz="28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723" y="2016021"/>
            <a:ext cx="7125959" cy="405144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951379" y="1143135"/>
            <a:ext cx="2548646" cy="680536"/>
            <a:chOff x="4679005" y="1303908"/>
            <a:chExt cx="2459506" cy="680536"/>
          </a:xfrm>
        </p:grpSpPr>
        <p:sp>
          <p:nvSpPr>
            <p:cNvPr id="4" name="文本框 3"/>
            <p:cNvSpPr txBox="1"/>
            <p:nvPr/>
          </p:nvSpPr>
          <p:spPr>
            <a:xfrm>
              <a:off x="4967230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美丽的矿物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931981" y="2713481"/>
            <a:ext cx="59591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solidFill>
                  <a:schemeClr val="bg1"/>
                </a:solidFill>
              </a:rPr>
              <a:t>    岩石</a:t>
            </a:r>
            <a:r>
              <a:rPr lang="zh-CN" altLang="en-US" sz="2400">
                <a:solidFill>
                  <a:schemeClr val="bg1"/>
                </a:solidFill>
              </a:rPr>
              <a:t>是</a:t>
            </a:r>
            <a:r>
              <a:rPr lang="zh-CN" altLang="en-US" sz="2400" smtClean="0">
                <a:solidFill>
                  <a:schemeClr val="bg1"/>
                </a:solidFill>
              </a:rPr>
              <a:t>由一</a:t>
            </a:r>
            <a:r>
              <a:rPr lang="zh-CN" altLang="en-US" sz="2400">
                <a:solidFill>
                  <a:schemeClr val="bg1"/>
                </a:solidFill>
              </a:rPr>
              <a:t>种或者多种矿物组成的。矿物的种类有很多，例如长石、石英、云母、方解石、白云石，以及做铅笔芯用的石墨、做粉笔用的石膏等，都是矿物。</a:t>
            </a:r>
            <a:endParaRPr lang="zh-CN" altLang="en-US" sz="240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951379" y="1143135"/>
            <a:ext cx="2548646" cy="680536"/>
            <a:chOff x="4679005" y="1303908"/>
            <a:chExt cx="2459506" cy="680536"/>
          </a:xfrm>
        </p:grpSpPr>
        <p:sp>
          <p:nvSpPr>
            <p:cNvPr id="4" name="文本框 3"/>
            <p:cNvSpPr txBox="1"/>
            <p:nvPr/>
          </p:nvSpPr>
          <p:spPr>
            <a:xfrm>
              <a:off x="4967230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美丽的矿物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480" y="2190544"/>
            <a:ext cx="3556183" cy="2768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0988" y="2276872"/>
            <a:ext cx="3787890" cy="23800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792" y="2321822"/>
            <a:ext cx="3218025" cy="2717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文本框 13"/>
          <p:cNvSpPr txBox="1"/>
          <p:nvPr/>
        </p:nvSpPr>
        <p:spPr>
          <a:xfrm>
            <a:off x="1799617" y="503892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</a:rPr>
              <a:t>石英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74988" y="501622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C00000"/>
                </a:solidFill>
              </a:rPr>
              <a:t>长石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76818" y="504216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C00000"/>
                </a:solidFill>
              </a:rPr>
              <a:t>云母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6356" y="5622988"/>
            <a:ext cx="34500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400">
                <a:latin typeface="Times New Roman" panose="02020603050405020304" pitchFamily="18" charset="0"/>
              </a:rPr>
              <a:t>无色、透明、闪闪</a:t>
            </a:r>
            <a:r>
              <a:rPr lang="zh-CN" altLang="en-US" sz="2400" smtClean="0">
                <a:latin typeface="Times New Roman" panose="02020603050405020304" pitchFamily="18" charset="0"/>
              </a:rPr>
              <a:t>发光</a:t>
            </a:r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32442" y="5722575"/>
            <a:ext cx="2613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400" smtClean="0">
                <a:latin typeface="Times New Roman" panose="02020603050405020304" pitchFamily="18" charset="0"/>
              </a:rPr>
              <a:t>肉红色</a:t>
            </a:r>
            <a:r>
              <a:rPr lang="zh-CN" altLang="en-US" sz="2400">
                <a:latin typeface="Times New Roman" panose="02020603050405020304" pitchFamily="18" charset="0"/>
              </a:rPr>
              <a:t>或浅色</a:t>
            </a:r>
            <a:r>
              <a:rPr lang="zh-CN" altLang="en-US" sz="2400" smtClean="0">
                <a:latin typeface="Times New Roman" panose="02020603050405020304" pitchFamily="18" charset="0"/>
              </a:rPr>
              <a:t>调</a:t>
            </a:r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80159" y="5783254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2400">
                <a:latin typeface="Times New Roman" panose="02020603050405020304" pitchFamily="18" charset="0"/>
              </a:rPr>
              <a:t>白色或黑色片状</a:t>
            </a:r>
            <a:endParaRPr lang="zh-CN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951379" y="1143135"/>
            <a:ext cx="2548646" cy="680536"/>
            <a:chOff x="4679005" y="1303908"/>
            <a:chExt cx="2459506" cy="680536"/>
          </a:xfrm>
        </p:grpSpPr>
        <p:sp>
          <p:nvSpPr>
            <p:cNvPr id="4" name="文本框 3"/>
            <p:cNvSpPr txBox="1"/>
            <p:nvPr/>
          </p:nvSpPr>
          <p:spPr>
            <a:xfrm>
              <a:off x="4967230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美丽的矿物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587" y="2643652"/>
            <a:ext cx="4357657" cy="285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组合 4"/>
          <p:cNvGrpSpPr/>
          <p:nvPr/>
        </p:nvGrpSpPr>
        <p:grpSpPr>
          <a:xfrm>
            <a:off x="6069353" y="2699529"/>
            <a:ext cx="4667073" cy="3059042"/>
            <a:chOff x="6069353" y="2699529"/>
            <a:chExt cx="4667073" cy="3059042"/>
          </a:xfrm>
        </p:grpSpPr>
        <p:sp>
          <p:nvSpPr>
            <p:cNvPr id="8" name="矩形 7"/>
            <p:cNvSpPr/>
            <p:nvPr/>
          </p:nvSpPr>
          <p:spPr>
            <a:xfrm>
              <a:off x="6069353" y="2699529"/>
              <a:ext cx="4667073" cy="2670139"/>
            </a:xfrm>
            <a:prstGeom prst="rect">
              <a:avLst/>
            </a:prstGeom>
            <a:solidFill>
              <a:schemeClr val="bg1"/>
            </a:solidFill>
            <a:ln w="25400" cmpd="dbl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182738" y="2711583"/>
              <a:ext cx="4507959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accent2">
                      <a:lumMod val="75000"/>
                    </a:schemeClr>
                  </a:solidFill>
                </a:rPr>
                <a:t>石英</a:t>
              </a:r>
              <a:endParaRPr lang="zh-CN" altLang="en-US" sz="2400">
                <a:solidFill>
                  <a:schemeClr val="accent2">
                    <a:lumMod val="75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/>
                <a:t>石英是地球表面分布最广的矿物之一，纯净的石英</a:t>
              </a:r>
              <a:r>
                <a:rPr lang="zh-CN" altLang="en-US" sz="2400">
                  <a:solidFill>
                    <a:schemeClr val="accent2">
                      <a:lumMod val="75000"/>
                    </a:schemeClr>
                  </a:solidFill>
                </a:rPr>
                <a:t>无色透明</a:t>
              </a:r>
              <a:r>
                <a:rPr lang="zh-CN" altLang="en-US" sz="2400"/>
                <a:t>，通常含有少量杂质成分，而变为</a:t>
              </a:r>
              <a:r>
                <a:rPr lang="zh-CN" altLang="en-US" sz="2400">
                  <a:solidFill>
                    <a:schemeClr val="accent2">
                      <a:lumMod val="75000"/>
                    </a:schemeClr>
                  </a:solidFill>
                </a:rPr>
                <a:t>半透明或不透明</a:t>
              </a:r>
              <a:r>
                <a:rPr lang="zh-CN" altLang="en-US" sz="2400"/>
                <a:t>的晶体，质地较硬。</a:t>
              </a:r>
              <a:endParaRPr lang="zh-CN" altLang="en-US" sz="2400"/>
            </a:p>
            <a:p>
              <a:endParaRPr lang="zh-CN" altLang="en-US" sz="24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951379" y="1143135"/>
            <a:ext cx="2548646" cy="680536"/>
            <a:chOff x="4679005" y="1303908"/>
            <a:chExt cx="2459506" cy="680536"/>
          </a:xfrm>
        </p:grpSpPr>
        <p:sp>
          <p:nvSpPr>
            <p:cNvPr id="4" name="文本框 3"/>
            <p:cNvSpPr txBox="1"/>
            <p:nvPr/>
          </p:nvSpPr>
          <p:spPr>
            <a:xfrm>
              <a:off x="4967230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美丽的矿物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677" y="2681136"/>
            <a:ext cx="4195532" cy="2931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组合 4"/>
          <p:cNvGrpSpPr/>
          <p:nvPr/>
        </p:nvGrpSpPr>
        <p:grpSpPr>
          <a:xfrm>
            <a:off x="6030442" y="2680073"/>
            <a:ext cx="4667073" cy="2670139"/>
            <a:chOff x="6069353" y="2699529"/>
            <a:chExt cx="4667073" cy="2670139"/>
          </a:xfrm>
        </p:grpSpPr>
        <p:sp>
          <p:nvSpPr>
            <p:cNvPr id="8" name="矩形 7"/>
            <p:cNvSpPr/>
            <p:nvPr/>
          </p:nvSpPr>
          <p:spPr>
            <a:xfrm>
              <a:off x="6069353" y="2699529"/>
              <a:ext cx="4667073" cy="2670139"/>
            </a:xfrm>
            <a:prstGeom prst="rect">
              <a:avLst/>
            </a:prstGeom>
            <a:solidFill>
              <a:schemeClr val="bg1"/>
            </a:solidFill>
            <a:ln w="25400" cmpd="dbl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182738" y="3314700"/>
              <a:ext cx="436204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solidFill>
                    <a:schemeClr val="accent2">
                      <a:lumMod val="75000"/>
                    </a:schemeClr>
                  </a:solidFill>
                </a:rPr>
                <a:t>云母</a:t>
              </a:r>
              <a:endParaRPr lang="zh-CN" altLang="en-US" sz="240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/>
                <a:t>云母是层状结构，有玻璃光泽，含有杂质时颜色变深</a:t>
              </a:r>
              <a:r>
                <a:rPr lang="zh-CN" altLang="en-US" sz="2400" smtClean="0"/>
                <a:t>。</a:t>
              </a:r>
              <a:endParaRPr lang="zh-CN" altLang="en-US" sz="24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951379" y="1143135"/>
            <a:ext cx="2548646" cy="680536"/>
            <a:chOff x="4679005" y="1303908"/>
            <a:chExt cx="2459506" cy="680536"/>
          </a:xfrm>
        </p:grpSpPr>
        <p:sp>
          <p:nvSpPr>
            <p:cNvPr id="4" name="文本框 3"/>
            <p:cNvSpPr txBox="1"/>
            <p:nvPr/>
          </p:nvSpPr>
          <p:spPr>
            <a:xfrm>
              <a:off x="4967230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美丽的矿物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27096" y="2682402"/>
            <a:ext cx="4790062" cy="3231654"/>
            <a:chOff x="6027096" y="2682402"/>
            <a:chExt cx="4790062" cy="3231654"/>
          </a:xfrm>
        </p:grpSpPr>
        <p:sp>
          <p:nvSpPr>
            <p:cNvPr id="8" name="矩形 7"/>
            <p:cNvSpPr/>
            <p:nvPr/>
          </p:nvSpPr>
          <p:spPr>
            <a:xfrm>
              <a:off x="6069353" y="2699529"/>
              <a:ext cx="4667073" cy="2670139"/>
            </a:xfrm>
            <a:prstGeom prst="rect">
              <a:avLst/>
            </a:prstGeom>
            <a:solidFill>
              <a:schemeClr val="bg1"/>
            </a:solidFill>
            <a:ln w="25400" cmpd="dbl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27096" y="2682402"/>
              <a:ext cx="4790062" cy="323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solidFill>
                    <a:schemeClr val="accent2">
                      <a:lumMod val="75000"/>
                    </a:schemeClr>
                  </a:solidFill>
                </a:rPr>
                <a:t>长石</a:t>
              </a:r>
              <a:endParaRPr lang="zh-CN" altLang="en-US" sz="240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/>
                <a:t>长石是地壳中最常见的矿物，常见是</a:t>
              </a:r>
              <a:r>
                <a:rPr lang="zh-CN" altLang="en-US" sz="2400">
                  <a:solidFill>
                    <a:schemeClr val="accent2">
                      <a:lumMod val="75000"/>
                    </a:schemeClr>
                  </a:solidFill>
                </a:rPr>
                <a:t>乳白色</a:t>
              </a:r>
              <a:r>
                <a:rPr lang="zh-CN" altLang="en-US" sz="2400"/>
                <a:t>，但常因含有多种杂质而成</a:t>
              </a:r>
              <a:r>
                <a:rPr lang="zh-CN" altLang="en-US" sz="2400">
                  <a:solidFill>
                    <a:schemeClr val="accent2">
                      <a:lumMod val="75000"/>
                    </a:schemeClr>
                  </a:solidFill>
                </a:rPr>
                <a:t>黄、褐、浅红、深灰</a:t>
              </a:r>
              <a:r>
                <a:rPr lang="zh-CN" altLang="en-US" sz="2400"/>
                <a:t>等色，有的还有美丽的变彩或晕色。</a:t>
              </a:r>
              <a:endParaRPr lang="zh-CN" altLang="en-US" sz="2400"/>
            </a:p>
            <a:p>
              <a:pPr>
                <a:lnSpc>
                  <a:spcPct val="150000"/>
                </a:lnSpc>
              </a:pPr>
              <a:endParaRPr lang="zh-CN" altLang="en-US" sz="2400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237" y="2752927"/>
            <a:ext cx="4312508" cy="26333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951379" y="1143135"/>
            <a:ext cx="2548646" cy="680536"/>
            <a:chOff x="4679005" y="1303908"/>
            <a:chExt cx="2459506" cy="680536"/>
          </a:xfrm>
        </p:grpSpPr>
        <p:sp>
          <p:nvSpPr>
            <p:cNvPr id="4" name="文本框 3"/>
            <p:cNvSpPr txBox="1"/>
            <p:nvPr/>
          </p:nvSpPr>
          <p:spPr>
            <a:xfrm>
              <a:off x="4967230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美丽的矿物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3471" y="2344794"/>
            <a:ext cx="11536453" cy="2517768"/>
            <a:chOff x="282654" y="2617169"/>
            <a:chExt cx="11536453" cy="251776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2654" y="2636018"/>
              <a:ext cx="3024750" cy="229705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6764" y="2655674"/>
              <a:ext cx="2966428" cy="226652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44447" y="2683644"/>
              <a:ext cx="3071850" cy="22871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26010" y="2617169"/>
              <a:ext cx="1793097" cy="25177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4" name="文本框 13"/>
          <p:cNvSpPr txBox="1"/>
          <p:nvPr/>
        </p:nvSpPr>
        <p:spPr>
          <a:xfrm>
            <a:off x="914400" y="4844374"/>
            <a:ext cx="10418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/>
              <a:t>白云石             方解石             石墨           石膏</a:t>
            </a:r>
            <a:endParaRPr lang="zh-CN" altLang="en-US" sz="2800"/>
          </a:p>
        </p:txBody>
      </p:sp>
      <p:sp>
        <p:nvSpPr>
          <p:cNvPr id="16" name="圆角矩形 15"/>
          <p:cNvSpPr/>
          <p:nvPr/>
        </p:nvSpPr>
        <p:spPr>
          <a:xfrm>
            <a:off x="1867710" y="5481964"/>
            <a:ext cx="8501974" cy="61727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/>
              <a:t>请你课下查找资料，了解以上几种常见矿物的信息。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二、新课讲解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951379" y="1143135"/>
            <a:ext cx="2548646" cy="680536"/>
            <a:chOff x="4679005" y="1303908"/>
            <a:chExt cx="2459506" cy="680536"/>
          </a:xfrm>
        </p:grpSpPr>
        <p:sp>
          <p:nvSpPr>
            <p:cNvPr id="4" name="文本框 3"/>
            <p:cNvSpPr txBox="1"/>
            <p:nvPr/>
          </p:nvSpPr>
          <p:spPr>
            <a:xfrm>
              <a:off x="4967230" y="1366255"/>
              <a:ext cx="1925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/>
                <a:t>猜想与假设</a:t>
              </a:r>
              <a:endParaRPr lang="zh-CN" altLang="en-US" sz="280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679005" y="1303908"/>
              <a:ext cx="2459506" cy="680536"/>
            </a:xfrm>
            <a:prstGeom prst="roundRect">
              <a:avLst/>
            </a:prstGeom>
            <a:noFill/>
            <a:ln w="381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4092" y="2548424"/>
            <a:ext cx="8404697" cy="430957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52919" y="1838524"/>
            <a:ext cx="11099261" cy="1667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/>
              <a:t>    观察</a:t>
            </a:r>
            <a:r>
              <a:rPr lang="zh-CN" altLang="en-US" sz="2400"/>
              <a:t>花岗岩、砂岩、大理岩，对比矿物图片，猜猜它们可能包含哪些矿物，把自己的猜想记录下来。</a:t>
            </a:r>
            <a:endParaRPr lang="zh-CN" altLang="en-US" sz="2400"/>
          </a:p>
          <a:p>
            <a:pPr>
              <a:lnSpc>
                <a:spcPct val="150000"/>
              </a:lnSpc>
            </a:pPr>
            <a:endParaRPr lang="zh-CN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41e35462-4e36-48b2-8e68-830aaf89275a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黑体"/>
        <a:cs typeface="Arial"/>
      </a:majorFont>
      <a:minorFont>
        <a:latin typeface="黑体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Arial"/>
        <a:cs typeface="Arial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Arial"/>
        <a:cs typeface="Arial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55</Paragraphs>
  <Slides>16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3">
      <vt:lpstr>Arial</vt:lpstr>
      <vt:lpstr>Times New Roman</vt:lpstr>
      <vt:lpstr>黑体</vt:lpstr>
      <vt:lpstr>楷体</vt:lpstr>
      <vt:lpstr>Calibri Light</vt:lpstr>
      <vt:lpstr>微软雅黑</vt:lpstr>
      <vt:lpstr>Office 主题</vt:lpstr>
      <vt:lpstr>第二单元 岩石与矿产</vt:lpstr>
      <vt:lpstr>一、新课导入</vt:lpstr>
      <vt:lpstr>二、新课讲解</vt:lpstr>
      <vt:lpstr>二、新课讲解</vt:lpstr>
      <vt:lpstr>二、新课讲解</vt:lpstr>
      <vt:lpstr>二、新课讲解</vt:lpstr>
      <vt:lpstr>二、新课讲解</vt:lpstr>
      <vt:lpstr>二、新课讲解</vt:lpstr>
      <vt:lpstr>二、新课讲解</vt:lpstr>
      <vt:lpstr>二、新课讲解</vt:lpstr>
      <vt:lpstr>二、新课讲解</vt:lpstr>
      <vt:lpstr>二、新课讲解</vt:lpstr>
      <vt:lpstr>二、新课讲解</vt:lpstr>
      <vt:lpstr>二、新课讲解</vt:lpstr>
      <vt:lpstr>三、课堂小结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2022-09-27T17:18:32.336</cp:lastPrinted>
  <dcterms:created xsi:type="dcterms:W3CDTF">2022-09-27T17:18:32Z</dcterms:created>
  <dcterms:modified xsi:type="dcterms:W3CDTF">2022-09-27T09:18:32Z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