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 autoCompressPictures="0">
  <p:sldMasterIdLst>
    <p:sldMasterId id="2147483648" r:id="rId1"/>
    <p:sldMasterId id="2147483653" r:id="rId2"/>
  </p:sldMasterIdLst>
  <p:notesMasterIdLst>
    <p:notesMasterId r:id="rId3"/>
  </p:notesMasterIdLst>
  <p:sldIdLst>
    <p:sldId id="493" r:id="rId4"/>
    <p:sldId id="467" r:id="rId5"/>
    <p:sldId id="432" r:id="rId6"/>
    <p:sldId id="450" r:id="rId7"/>
    <p:sldId id="447" r:id="rId8"/>
    <p:sldId id="483" r:id="rId9"/>
    <p:sldId id="494" r:id="rId10"/>
    <p:sldId id="441" r:id="rId11"/>
    <p:sldId id="448" r:id="rId12"/>
    <p:sldId id="484" r:id="rId13"/>
    <p:sldId id="438" r:id="rId14"/>
    <p:sldId id="436" r:id="rId15"/>
    <p:sldId id="410" r:id="rId16"/>
    <p:sldId id="462" r:id="rId17"/>
    <p:sldId id="463" r:id="rId18"/>
    <p:sldId id="446" r:id="rId19"/>
  </p:sldIdLst>
  <p:sldSz cx="12192000" cy="6858000"/>
  <p:notesSz cx="6858000" cy="9144000"/>
  <p:custDataLst>
    <p:tags r:id="rId2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fill>
          <a:solidFill>
            <a:schemeClr val="accent1">
              <a:tint val="40000"/>
            </a:schemeClr>
          </a:solidFill>
        </a:fill>
      </a:tcStyle>
    </a:band1H>
    <a:band1V>
      <a:tcStyle>
        <a:fill>
          <a:solidFill>
            <a:schemeClr val="accent1">
              <a:tint val="40000"/>
            </a:schemeClr>
          </a:solidFill>
        </a:fill>
      </a:tcStyle>
    </a:band1V>
    <a:lastCol>
      <a:tcTxStyle b="on">
        <a:fontRef idx="minor">
          <a:prstClr val="black"/>
        </a:fontRef>
        <a:schemeClr val="lt1"/>
      </a:tcTxStyle>
      <a:tcStyle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357"/>
    <p:restoredTop sz="94674"/>
  </p:normalViewPr>
  <p:slideViewPr>
    <p:cSldViewPr snapToGrid="0" snapToObjects="1">
      <p:cViewPr varScale="1">
        <p:scale>
          <a:sx n="108" d="100"/>
          <a:sy n="108" d="100"/>
        </p:scale>
        <p:origin x="750" y="108"/>
      </p:cViewPr>
      <p:guideLst>
        <p:guide orient="horz" pos="2160"/>
        <p:guide pos="375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slideMaster" Target="slideMasters/slideMaster2.xml" /><Relationship Id="rId20" Type="http://schemas.openxmlformats.org/officeDocument/2006/relationships/tags" Target="tags/tag17.xml" /><Relationship Id="rId21" Type="http://schemas.openxmlformats.org/officeDocument/2006/relationships/presProps" Target="presProps.xml" /><Relationship Id="rId22" Type="http://schemas.openxmlformats.org/officeDocument/2006/relationships/viewProps" Target="viewProps.xml" /><Relationship Id="rId23" Type="http://schemas.openxmlformats.org/officeDocument/2006/relationships/theme" Target="theme/theme1.xml" /><Relationship Id="rId24" Type="http://schemas.openxmlformats.org/officeDocument/2006/relationships/tableStyles" Target="tableStyles.xml" /><Relationship Id="rId3" Type="http://schemas.openxmlformats.org/officeDocument/2006/relationships/notesMaster" Target="notesMasters/notesMaster1.xml" /><Relationship Id="rId4" Type="http://schemas.openxmlformats.org/officeDocument/2006/relationships/slide" Target="slides/slide1.xml" /><Relationship Id="rId5" Type="http://schemas.openxmlformats.org/officeDocument/2006/relationships/slide" Target="slides/slide2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66116F1-07E0-3F44-BE9C-05FCBA20FEA7}" type="datetimeFigureOut">
              <a:rPr kumimoji="1" lang="zh-CN" altLang="en-US" smtClean="0"/>
              <a:t/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kumimoji="1" lang="zh-CN" altLang="en-US"/>
              <a:t>编辑母版文本样式
第二级
第三级
第四级
第五级</a:t>
            </a:r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A0AEF1-932A-C042-BC91-E716033D2980}" type="slidenum">
              <a:rPr kumimoji="1" lang="zh-CN" altLang="en-US" smtClean="0"/>
              <a:t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标题 9"/>
          <p:cNvSpPr>
            <a:spLocks noGrp="1"/>
          </p:cNvSpPr>
          <p:nvPr>
            <p:ph type="title"/>
          </p:nvPr>
        </p:nvSpPr>
        <p:spPr>
          <a:xfrm>
            <a:off x="658800" y="337564"/>
            <a:ext cx="5158339" cy="572741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333498" y="319698"/>
            <a:ext cx="5232415" cy="404698"/>
          </a:xfrm>
        </p:spPr>
        <p:txBody>
          <a:bodyPr anchor="ctr" anchorCtr="0"/>
          <a:lstStyle>
            <a:lvl1pPr>
              <a:defRPr/>
            </a:lvl1pPr>
          </a:lstStyle>
          <a:p>
            <a:r>
              <a:rPr kumimoji="1" lang="zh-CN" altLang="en-US"/>
              <a:t>封面标题文本样式</a:t>
            </a:r>
            <a:endParaRPr kumimoji="1"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image" Target="../media/image1.png" /><Relationship Id="rId6" Type="http://schemas.openxmlformats.org/officeDocument/2006/relationships/image" Target="file:///D:\qq&#25991;&#20214;\712321467\Image\C2C\Image2\%7b75232B38-A165-1FB7-499C-2E1C792CACB5%7d.png" TargetMode="External" /><Relationship Id="rId7" Type="http://schemas.openxmlformats.org/officeDocument/2006/relationships/image" Target="../media/image2.png" /><Relationship Id="rId8" Type="http://schemas.openxmlformats.org/officeDocument/2006/relationships/theme" Target="../theme/theme1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image" Target="../media/image3.png" /><Relationship Id="rId3" Type="http://schemas.openxmlformats.org/officeDocument/2006/relationships/image" Target="file:///D:\qq&#25991;&#20214;\712321467\Image\C2C\Image2\%7b75232B38-A165-1FB7-499C-2E1C792CACB5%7d.png" TargetMode="External" /><Relationship Id="rId4" Type="http://schemas.openxmlformats.org/officeDocument/2006/relationships/image" Target="../media/image2.png" /><Relationship Id="rId5" Type="http://schemas.openxmlformats.org/officeDocument/2006/relationships/theme" Target="../theme/theme2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标题占位符 10"/>
          <p:cNvSpPr>
            <a:spLocks noGrp="1"/>
          </p:cNvSpPr>
          <p:nvPr>
            <p:ph type="title"/>
          </p:nvPr>
        </p:nvSpPr>
        <p:spPr>
          <a:xfrm>
            <a:off x="658800" y="337564"/>
            <a:ext cx="5158339" cy="57274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pic>
        <p:nvPicPr>
          <p:cNvPr id="12" name="图片 1073743875" descr="学科网 zxxk.com"/>
          <p:cNvPicPr>
            <a:picLocks noChangeAspect="1"/>
          </p:cNvPicPr>
          <p:nvPr/>
        </p:nvPicPr>
        <p:blipFill>
          <a:blip r:embed="rId7" r:link="rId6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9" name="图片 1073743875" descr="学科网 zxxk.com"/>
          <p:cNvPicPr>
            <a:picLocks noChangeAspect="1"/>
          </p:cNvPicPr>
          <p:nvPr/>
        </p:nvPicPr>
        <p:blipFill>
          <a:blip r:embed="rId4" r:link="rId3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4.jpeg" /><Relationship Id="rId3" Type="http://schemas.openxmlformats.org/officeDocument/2006/relationships/image" Target="../media/image5.jpe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9.jpeg" /><Relationship Id="rId3" Type="http://schemas.openxmlformats.org/officeDocument/2006/relationships/image" Target="../media/image20.jpeg" /><Relationship Id="rId4" Type="http://schemas.openxmlformats.org/officeDocument/2006/relationships/image" Target="../media/image12.png" /><Relationship Id="rId5" Type="http://schemas.openxmlformats.org/officeDocument/2006/relationships/tags" Target="../tags/tag9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1.png" /><Relationship Id="rId3" Type="http://schemas.openxmlformats.org/officeDocument/2006/relationships/image" Target="../media/image18.png" /><Relationship Id="rId4" Type="http://schemas.openxmlformats.org/officeDocument/2006/relationships/image" Target="../media/image12.png" /><Relationship Id="rId5" Type="http://schemas.openxmlformats.org/officeDocument/2006/relationships/tags" Target="../tags/tag10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8.png" /><Relationship Id="rId3" Type="http://schemas.openxmlformats.org/officeDocument/2006/relationships/image" Target="../media/image22.jpeg" /><Relationship Id="rId4" Type="http://schemas.openxmlformats.org/officeDocument/2006/relationships/image" Target="../media/image12.png" /><Relationship Id="rId5" Type="http://schemas.openxmlformats.org/officeDocument/2006/relationships/tags" Target="../tags/tag11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18.png" /><Relationship Id="rId3" Type="http://schemas.openxmlformats.org/officeDocument/2006/relationships/tags" Target="../tags/tag12.xml" /><Relationship Id="rId4" Type="http://schemas.openxmlformats.org/officeDocument/2006/relationships/image" Target="../media/image12.png" /><Relationship Id="rId5" Type="http://schemas.openxmlformats.org/officeDocument/2006/relationships/tags" Target="../tags/tag13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8.png" /><Relationship Id="rId3" Type="http://schemas.openxmlformats.org/officeDocument/2006/relationships/image" Target="../media/image12.png" /><Relationship Id="rId4" Type="http://schemas.openxmlformats.org/officeDocument/2006/relationships/tags" Target="../tags/tag14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8.png" /><Relationship Id="rId3" Type="http://schemas.openxmlformats.org/officeDocument/2006/relationships/image" Target="../media/image12.png" /><Relationship Id="rId4" Type="http://schemas.openxmlformats.org/officeDocument/2006/relationships/tags" Target="../tags/tag15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3.png" /><Relationship Id="rId3" Type="http://schemas.openxmlformats.org/officeDocument/2006/relationships/image" Target="../media/image12.png" /><Relationship Id="rId4" Type="http://schemas.openxmlformats.org/officeDocument/2006/relationships/tags" Target="../tags/tag16.xml" /><Relationship Id="rId5" Type="http://schemas.openxmlformats.org/officeDocument/2006/relationships/image" Target="../media/image24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6.jpe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7.jpeg" /><Relationship Id="rId3" Type="http://schemas.openxmlformats.org/officeDocument/2006/relationships/image" Target="../media/image8.jpeg" /><Relationship Id="rId4" Type="http://schemas.openxmlformats.org/officeDocument/2006/relationships/image" Target="../media/image9.jpeg" /><Relationship Id="rId5" Type="http://schemas.openxmlformats.org/officeDocument/2006/relationships/image" Target="../media/image10.png" /><Relationship Id="rId6" Type="http://schemas.openxmlformats.org/officeDocument/2006/relationships/image" Target="../media/image11.png" /><Relationship Id="rId7" Type="http://schemas.openxmlformats.org/officeDocument/2006/relationships/image" Target="../media/image12.png" /><Relationship Id="rId8" Type="http://schemas.openxmlformats.org/officeDocument/2006/relationships/tags" Target="../tags/tag1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1.png" /><Relationship Id="rId3" Type="http://schemas.openxmlformats.org/officeDocument/2006/relationships/image" Target="../media/image13.png" /><Relationship Id="rId4" Type="http://schemas.openxmlformats.org/officeDocument/2006/relationships/image" Target="../media/image12.png" /><Relationship Id="rId5" Type="http://schemas.openxmlformats.org/officeDocument/2006/relationships/tags" Target="../tags/tag2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4.jpeg" /><Relationship Id="rId3" Type="http://schemas.openxmlformats.org/officeDocument/2006/relationships/image" Target="../media/image15.jpeg" /><Relationship Id="rId4" Type="http://schemas.openxmlformats.org/officeDocument/2006/relationships/image" Target="../media/image16.jpeg" /><Relationship Id="rId5" Type="http://schemas.openxmlformats.org/officeDocument/2006/relationships/image" Target="../media/image11.png" /><Relationship Id="rId6" Type="http://schemas.openxmlformats.org/officeDocument/2006/relationships/image" Target="../media/image12.png" /><Relationship Id="rId7" Type="http://schemas.openxmlformats.org/officeDocument/2006/relationships/tags" Target="../tags/tag3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hyperlink" Target="6-&#20102;&#35299;&#20877;&#29983;&#32440;.mp4" TargetMode="External" /><Relationship Id="rId3" Type="http://schemas.openxmlformats.org/officeDocument/2006/relationships/image" Target="../media/image12.png" /><Relationship Id="rId4" Type="http://schemas.openxmlformats.org/officeDocument/2006/relationships/tags" Target="../tags/tag4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2.png" /><Relationship Id="rId3" Type="http://schemas.openxmlformats.org/officeDocument/2006/relationships/tags" Target="../tags/tag5.xml" /><Relationship Id="rId4" Type="http://schemas.openxmlformats.org/officeDocument/2006/relationships/tags" Target="../tags/tag6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1.png" /><Relationship Id="rId3" Type="http://schemas.openxmlformats.org/officeDocument/2006/relationships/hyperlink" Target="6-&#20102;&#35299;&#21476;&#20195;&#36896;&#32440;&#26415;.mp4" TargetMode="External" /><Relationship Id="rId4" Type="http://schemas.openxmlformats.org/officeDocument/2006/relationships/image" Target="../media/image17.png" /><Relationship Id="rId5" Type="http://schemas.openxmlformats.org/officeDocument/2006/relationships/image" Target="../media/image12.png" /><Relationship Id="rId6" Type="http://schemas.openxmlformats.org/officeDocument/2006/relationships/tags" Target="../tags/tag7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8.png" /><Relationship Id="rId3" Type="http://schemas.openxmlformats.org/officeDocument/2006/relationships/image" Target="../media/image12.png" /><Relationship Id="rId4" Type="http://schemas.openxmlformats.org/officeDocument/2006/relationships/tags" Target="../tags/tag8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 descr="71c9d3a3f4a687696e532c7977e5388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5610" y="0"/>
            <a:ext cx="5143500" cy="6858000"/>
          </a:xfrm>
          <a:prstGeom prst="rect">
            <a:avLst/>
          </a:prstGeom>
        </p:spPr>
      </p:pic>
      <p:pic>
        <p:nvPicPr>
          <p:cNvPr id="3" name="图片 2" descr="7c5c281d84897e3b98a335686a8e8c0b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30645" y="0"/>
            <a:ext cx="5143500" cy="685800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 descr="d291c3bd545fd0ce0d833e057071a85b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825" y="1062355"/>
            <a:ext cx="5488940" cy="4117340"/>
          </a:xfrm>
          <a:prstGeom prst="rect">
            <a:avLst/>
          </a:prstGeom>
        </p:spPr>
      </p:pic>
      <p:pic>
        <p:nvPicPr>
          <p:cNvPr id="3" name="图片 2" descr="795572800f0b52976cf56783177c2da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03595" y="1062355"/>
            <a:ext cx="5488940" cy="41173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9952990" y="248285"/>
            <a:ext cx="1943100" cy="57912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/>
          <p:nvPr/>
        </p:nvPicPr>
        <p:blipFill>
          <a:blip r:embed="rId2"/>
          <a:stretch>
            <a:fillRect/>
          </a:stretch>
        </p:blipFill>
        <p:spPr>
          <a:xfrm>
            <a:off x="3443605" y="2160905"/>
            <a:ext cx="5304790" cy="3502025"/>
          </a:xfrm>
          <a:prstGeom prst="rect">
            <a:avLst/>
          </a:prstGeom>
        </p:spPr>
      </p:pic>
      <p:pic>
        <p:nvPicPr>
          <p:cNvPr id="8" name="图片 7" descr="图标 科科美美风 - 加字_画板 1 副本 3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670" y="301625"/>
            <a:ext cx="890270" cy="890270"/>
          </a:xfrm>
          <a:prstGeom prst="rect">
            <a:avLst/>
          </a:prstGeom>
        </p:spPr>
      </p:pic>
      <p:sp>
        <p:nvSpPr>
          <p:cNvPr id="9" name="标题 1"/>
          <p:cNvSpPr>
            <a:spLocks noGrp="1"/>
          </p:cNvSpPr>
          <p:nvPr/>
        </p:nvSpPr>
        <p:spPr>
          <a:xfrm>
            <a:off x="1287145" y="582295"/>
            <a:ext cx="1668145" cy="48260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r>
              <a:rPr sz="4800">
                <a:solidFill>
                  <a:srgbClr val="8597CB"/>
                </a:solidFill>
                <a:latin typeface="方圆准圆体" panose="03000509000000000000" charset="-122"/>
                <a:ea typeface="方圆准圆体" panose="03000509000000000000" charset="-122"/>
              </a:rPr>
              <a:t>探索</a:t>
            </a:r>
            <a:endParaRPr sz="4800">
              <a:solidFill>
                <a:srgbClr val="8597CB"/>
              </a:solidFill>
              <a:latin typeface="方圆准圆体" panose="03000509000000000000" charset="-122"/>
              <a:ea typeface="方圆准圆体" panose="03000509000000000000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790440" y="957293"/>
            <a:ext cx="26212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zh-CN" sz="3200" kern="100">
                <a:solidFill>
                  <a:srgbClr val="4D4D4D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做一张再生纸</a:t>
            </a:r>
            <a:endParaRPr lang="zh-CN" altLang="zh-CN" sz="3200" kern="100">
              <a:solidFill>
                <a:srgbClr val="4D4D4D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cxnSp>
        <p:nvCxnSpPr>
          <p:cNvPr id="14" name="直线连接符 7"/>
          <p:cNvCxnSpPr/>
          <p:nvPr/>
        </p:nvCxnSpPr>
        <p:spPr>
          <a:xfrm>
            <a:off x="4604566" y="1708838"/>
            <a:ext cx="3056890" cy="0"/>
          </a:xfrm>
          <a:prstGeom prst="line">
            <a:avLst/>
          </a:prstGeom>
          <a:ln w="12700" cap="rnd">
            <a:solidFill>
              <a:schemeClr val="accent1">
                <a:lumMod val="10000"/>
              </a:schemeClr>
            </a:solidFill>
            <a:prstDash val="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图片 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9952990" y="248285"/>
            <a:ext cx="1943100" cy="57912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838200" y="184805"/>
            <a:ext cx="10515600" cy="15058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endParaRPr lang="zh-CN" altLang="en-US" sz="5200" kern="120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8" name="图片 7" descr="图标 科科美美风 - 加字_画板 1 副本 3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670" y="301625"/>
            <a:ext cx="890270" cy="890270"/>
          </a:xfrm>
          <a:prstGeom prst="rect">
            <a:avLst/>
          </a:prstGeom>
        </p:spPr>
      </p:pic>
      <p:sp>
        <p:nvSpPr>
          <p:cNvPr id="9" name="标题 1"/>
          <p:cNvSpPr>
            <a:spLocks noGrp="1"/>
          </p:cNvSpPr>
          <p:nvPr/>
        </p:nvSpPr>
        <p:spPr>
          <a:xfrm>
            <a:off x="1287145" y="582295"/>
            <a:ext cx="1668145" cy="48260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r>
              <a:rPr sz="4800">
                <a:solidFill>
                  <a:srgbClr val="8597CB"/>
                </a:solidFill>
                <a:latin typeface="方圆准圆体" panose="03000509000000000000" charset="-122"/>
                <a:ea typeface="方圆准圆体" panose="03000509000000000000" charset="-122"/>
              </a:rPr>
              <a:t>探索</a:t>
            </a:r>
            <a:endParaRPr sz="4800">
              <a:solidFill>
                <a:srgbClr val="8597CB"/>
              </a:solidFill>
              <a:latin typeface="方圆准圆体" panose="03000509000000000000" charset="-122"/>
              <a:ea typeface="方圆准圆体" panose="03000509000000000000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378960" y="1049368"/>
            <a:ext cx="34340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kern="100">
                <a:solidFill>
                  <a:srgbClr val="4D4D4D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造纸厂的造纸流程</a:t>
            </a:r>
            <a:endParaRPr lang="zh-CN" altLang="zh-CN" sz="3200" kern="100">
              <a:solidFill>
                <a:srgbClr val="4D4D4D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cxnSp>
        <p:nvCxnSpPr>
          <p:cNvPr id="13" name="直线连接符 7"/>
          <p:cNvCxnSpPr/>
          <p:nvPr/>
        </p:nvCxnSpPr>
        <p:spPr>
          <a:xfrm>
            <a:off x="3968115" y="1779905"/>
            <a:ext cx="4191000" cy="0"/>
          </a:xfrm>
          <a:prstGeom prst="line">
            <a:avLst/>
          </a:prstGeom>
          <a:ln w="12700" cap="rnd">
            <a:solidFill>
              <a:schemeClr val="accent1">
                <a:lumMod val="10000"/>
              </a:schemeClr>
            </a:solidFill>
            <a:prstDash val="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2" descr="2651615519345_.pic_hd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27400" y="1828165"/>
            <a:ext cx="5537200" cy="473329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9952990" y="248285"/>
            <a:ext cx="1943100" cy="57912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矩形 6"/>
          <p:cNvSpPr/>
          <p:nvPr/>
        </p:nvSpPr>
        <p:spPr>
          <a:xfrm>
            <a:off x="1357629" y="2517775"/>
            <a:ext cx="9675921" cy="3849370"/>
          </a:xfrm>
          <a:prstGeom prst="rect">
            <a:avLst/>
          </a:prstGeom>
          <a:solidFill>
            <a:schemeClr val="bg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18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小组交流过程中做好记录，还可以在班级交流后，补充完整。</a:t>
            </a:r>
            <a:endParaRPr kumimoji="1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997450" y="1224915"/>
            <a:ext cx="2197100" cy="589280"/>
          </a:xfrm>
        </p:spPr>
        <p:txBody>
          <a:bodyPr>
            <a:normAutofit fontScale="90000"/>
          </a:bodyPr>
          <a:lstStyle/>
          <a:p>
            <a:r>
              <a:rPr lang="zh-CN" altLang="en-US">
                <a:solidFill>
                  <a:srgbClr val="4D4D4D"/>
                </a:solidFill>
              </a:rPr>
              <a:t>活动记录表</a:t>
            </a:r>
            <a:endParaRPr lang="zh-CN" altLang="zh-CN">
              <a:solidFill>
                <a:srgbClr val="4D4D4D"/>
              </a:solidFill>
            </a:endParaRPr>
          </a:p>
        </p:txBody>
      </p:sp>
      <p:cxnSp>
        <p:nvCxnSpPr>
          <p:cNvPr id="14" name="直线连接符 7"/>
          <p:cNvCxnSpPr/>
          <p:nvPr/>
        </p:nvCxnSpPr>
        <p:spPr>
          <a:xfrm>
            <a:off x="4634865" y="1875155"/>
            <a:ext cx="2738120" cy="0"/>
          </a:xfrm>
          <a:prstGeom prst="line">
            <a:avLst/>
          </a:prstGeom>
          <a:ln w="12700" cap="rnd">
            <a:solidFill>
              <a:srgbClr val="4D4D4D"/>
            </a:solidFill>
            <a:prstDash val="lg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图片 7" descr="图标 科科美美风 - 加字_画板 1 副本 3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670" y="301625"/>
            <a:ext cx="890270" cy="89027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85240" y="2400300"/>
            <a:ext cx="9676130" cy="3441065"/>
          </a:xfrm>
          <a:prstGeom prst="rect">
            <a:avLst/>
          </a:prstGeom>
          <a:solidFill>
            <a:srgbClr val="FFF2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标题 1"/>
          <p:cNvSpPr>
            <a:spLocks noGrp="1"/>
          </p:cNvSpPr>
          <p:nvPr/>
        </p:nvSpPr>
        <p:spPr>
          <a:xfrm>
            <a:off x="1287145" y="582295"/>
            <a:ext cx="1668145" cy="48260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r>
              <a:rPr sz="4800">
                <a:solidFill>
                  <a:srgbClr val="8597CB"/>
                </a:solidFill>
                <a:latin typeface="方圆准圆体" panose="03000509000000000000" charset="-122"/>
                <a:ea typeface="方圆准圆体" panose="03000509000000000000" charset="-122"/>
              </a:rPr>
              <a:t>探索</a:t>
            </a:r>
            <a:endParaRPr sz="4800">
              <a:solidFill>
                <a:srgbClr val="8597CB"/>
              </a:solidFill>
              <a:latin typeface="方圆准圆体" panose="03000509000000000000" charset="-122"/>
              <a:ea typeface="方圆准圆体" panose="03000509000000000000" charset="-122"/>
            </a:endParaRPr>
          </a:p>
        </p:txBody>
      </p:sp>
      <p:sp>
        <p:nvSpPr>
          <p:cNvPr id="10" name="标题 1"/>
          <p:cNvSpPr txBox="1"/>
          <p:nvPr/>
        </p:nvSpPr>
        <p:spPr>
          <a:xfrm>
            <a:off x="1665433" y="2612867"/>
            <a:ext cx="5707723" cy="58928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sz="2400">
                <a:solidFill>
                  <a:srgbClr val="4D4D4D"/>
                </a:solidFill>
                <a:latin typeface="Hannotate SC" panose="03000500000000000000" pitchFamily="66" charset="-122"/>
                <a:ea typeface="Hannotate SC" panose="03000500000000000000" pitchFamily="66" charset="-122"/>
              </a:rPr>
              <a:t>节约用纸我最行，看谁想的办法最多</a:t>
            </a:r>
            <a:endParaRPr lang="zh-CN" altLang="en-US" sz="2400">
              <a:solidFill>
                <a:srgbClr val="4D4D4D"/>
              </a:solidFill>
              <a:latin typeface="Hannotate SC" panose="03000500000000000000" pitchFamily="66" charset="-122"/>
              <a:ea typeface="Hannotate SC" panose="03000500000000000000" pitchFamily="66" charset="-122"/>
            </a:endParaRPr>
          </a:p>
        </p:txBody>
      </p:sp>
      <p:sp>
        <p:nvSpPr>
          <p:cNvPr id="3" name="标题 1"/>
          <p:cNvSpPr txBox="1"/>
          <p:nvPr/>
        </p:nvSpPr>
        <p:spPr>
          <a:xfrm>
            <a:off x="1590675" y="3107055"/>
            <a:ext cx="8531225" cy="1268095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endParaRPr lang="zh-CN" altLang="zh-CN" sz="1800">
              <a:solidFill>
                <a:srgbClr val="4D4D4D"/>
              </a:solidFill>
              <a:cs typeface="微软雅黑" panose="020b0503020204020204" pitchFamily="34" charset="-122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custDataLst>
              <p:tags r:id="rId3"/>
            </p:custDataLst>
          </p:nvPr>
        </p:nvGraphicFramePr>
        <p:xfrm>
          <a:off x="1665605" y="3311218"/>
          <a:ext cx="9075230" cy="223944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075230"/>
              </a:tblGrid>
              <a:tr h="454030">
                <a:tc>
                  <a:txBody>
                    <a:bodyPr vert="horz" wrap="square"/>
                    <a:lstStyle/>
                    <a:p>
                      <a:pPr algn="l">
                        <a:buNone/>
                      </a:pPr>
                      <a:r>
                        <a:rPr lang="en-US" altLang="zh-CN" b="0">
                          <a:solidFill>
                            <a:srgbClr val="4D4D4D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1.</a:t>
                      </a:r>
                      <a:endParaRPr lang="zh-CN" altLang="en-US" b="0">
                        <a:solidFill>
                          <a:srgbClr val="4D4D4D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>
                    <a:lnL w="12700">
                      <a:solidFill>
                        <a:srgbClr val="4D4D4D"/>
                      </a:solidFill>
                      <a:prstDash val="solid"/>
                    </a:lnL>
                    <a:lnR w="12700">
                      <a:solidFill>
                        <a:srgbClr val="4D4D4D"/>
                      </a:solidFill>
                      <a:prstDash val="solid"/>
                    </a:lnR>
                    <a:lnT w="12700">
                      <a:solidFill>
                        <a:srgbClr val="4D4D4D"/>
                      </a:solidFill>
                      <a:prstDash val="solid"/>
                    </a:lnT>
                    <a:lnB w="12700">
                      <a:solidFill>
                        <a:srgbClr val="4D4D4D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453390">
                <a:tc>
                  <a:txBody>
                    <a:bodyPr vert="horz" wrap="square"/>
                    <a:lstStyle/>
                    <a:p>
                      <a:pPr algn="l">
                        <a:buNone/>
                      </a:pPr>
                      <a:r>
                        <a:rPr lang="en-US" altLang="zh-CN" sz="1800" b="0">
                          <a:solidFill>
                            <a:srgbClr val="4D4D4D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2.</a:t>
                      </a:r>
                      <a:endParaRPr lang="zh-CN" altLang="en-US" sz="1800" b="0">
                        <a:solidFill>
                          <a:srgbClr val="4D4D4D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  <a:sym typeface="+mn-ea"/>
                      </a:endParaRPr>
                    </a:p>
                  </a:txBody>
                  <a:tcPr>
                    <a:lnL w="12700">
                      <a:solidFill>
                        <a:srgbClr val="4D4D4D"/>
                      </a:solidFill>
                      <a:prstDash val="solid"/>
                    </a:lnL>
                    <a:lnR w="12700">
                      <a:solidFill>
                        <a:srgbClr val="4D4D4D"/>
                      </a:solidFill>
                      <a:prstDash val="solid"/>
                    </a:lnR>
                    <a:lnT w="12700">
                      <a:solidFill>
                        <a:srgbClr val="4D4D4D"/>
                      </a:solidFill>
                      <a:prstDash val="solid"/>
                    </a:lnT>
                    <a:lnB w="12700">
                      <a:solidFill>
                        <a:srgbClr val="4D4D4D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444009">
                <a:tc>
                  <a:txBody>
                    <a:bodyPr vert="horz" wrap="square"/>
                    <a:lstStyle/>
                    <a:p>
                      <a:pPr algn="l">
                        <a:buNone/>
                      </a:pPr>
                      <a:r>
                        <a:rPr lang="en-US" altLang="zh-CN" sz="1800" b="0">
                          <a:solidFill>
                            <a:srgbClr val="4D4D4D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3.   </a:t>
                      </a:r>
                      <a:endParaRPr lang="zh-CN" altLang="en-US" sz="1800" b="0">
                        <a:solidFill>
                          <a:srgbClr val="4D4D4D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  <a:sym typeface="+mn-ea"/>
                      </a:endParaRPr>
                    </a:p>
                  </a:txBody>
                  <a:tcPr>
                    <a:lnL w="12700">
                      <a:solidFill>
                        <a:srgbClr val="4D4D4D"/>
                      </a:solidFill>
                      <a:prstDash val="solid"/>
                    </a:lnL>
                    <a:lnR w="12700">
                      <a:solidFill>
                        <a:srgbClr val="4D4D4D"/>
                      </a:solidFill>
                      <a:prstDash val="solid"/>
                    </a:lnR>
                    <a:lnT w="12700">
                      <a:solidFill>
                        <a:srgbClr val="4D4D4D"/>
                      </a:solidFill>
                      <a:prstDash val="solid"/>
                    </a:lnT>
                    <a:lnB w="12700" cap="flat" cmpd="sng" algn="ctr">
                      <a:solidFill>
                        <a:srgbClr val="4D4D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444009">
                <a:tc>
                  <a:txBody>
                    <a:bodyPr vert="horz" wrap="square"/>
                    <a:lstStyle/>
                    <a:p>
                      <a:pPr algn="l">
                        <a:buNone/>
                      </a:pPr>
                      <a:r>
                        <a:rPr lang="en-US" altLang="zh-CN" sz="1800" b="0">
                          <a:solidFill>
                            <a:srgbClr val="4D4D4D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4.</a:t>
                      </a:r>
                      <a:endParaRPr lang="zh-CN" altLang="en-US" sz="1800" b="0">
                        <a:solidFill>
                          <a:srgbClr val="4D4D4D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  <a:sym typeface="+mn-ea"/>
                      </a:endParaRPr>
                    </a:p>
                  </a:txBody>
                  <a:tcPr>
                    <a:lnL w="12700" cap="flat" cmpd="sng" algn="ctr">
                      <a:solidFill>
                        <a:srgbClr val="4D4D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D4D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D4D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D4D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444009">
                <a:tc>
                  <a:txBody>
                    <a:bodyPr vert="horz" wrap="square"/>
                    <a:lstStyle/>
                    <a:p>
                      <a:pPr algn="l">
                        <a:buNone/>
                      </a:pPr>
                      <a:r>
                        <a:rPr lang="en-US" altLang="zh-CN" sz="1800" b="0">
                          <a:solidFill>
                            <a:srgbClr val="4D4D4D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5.</a:t>
                      </a:r>
                      <a:endParaRPr lang="zh-CN" altLang="en-US" sz="1800" b="0">
                        <a:solidFill>
                          <a:srgbClr val="4D4D4D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  <a:sym typeface="+mn-ea"/>
                      </a:endParaRPr>
                    </a:p>
                  </a:txBody>
                  <a:tcPr>
                    <a:lnL w="12700" cap="flat" cmpd="sng" algn="ctr">
                      <a:solidFill>
                        <a:srgbClr val="4D4D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D4D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D4D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4D4D4D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6" name="图片 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9952990" y="248285"/>
            <a:ext cx="1943100" cy="57912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1271388" y="2373041"/>
            <a:ext cx="9648884" cy="26765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800" b="0" i="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8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 将旧练习本中未用完的纸张装订起来，做草稿本。</a:t>
            </a:r>
            <a:br>
              <a:rPr lang="zh-CN" altLang="en-US" sz="28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8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8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 收集用过的草稿纸和旧作业本及试卷，找到合适的途径，送到造纸厂重新加工成可以使用的纸张。</a:t>
            </a:r>
            <a:br>
              <a:rPr lang="zh-CN" altLang="en-US" sz="28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8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8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 节约用纸，把草稿纸写满，不要只写几个数字就扔掉。</a:t>
            </a:r>
            <a:endParaRPr lang="zh-CN" altLang="en-US" sz="28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: 圆角 13"/>
          <p:cNvSpPr/>
          <p:nvPr/>
        </p:nvSpPr>
        <p:spPr>
          <a:xfrm>
            <a:off x="1045845" y="2233295"/>
            <a:ext cx="10098405" cy="3081655"/>
          </a:xfrm>
          <a:prstGeom prst="rect">
            <a:avLst/>
          </a:prstGeom>
          <a:noFill/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 descr="图标 科科美美风 - 加字_画板 1 副本 3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670" y="301625"/>
            <a:ext cx="890270" cy="890270"/>
          </a:xfrm>
          <a:prstGeom prst="rect">
            <a:avLst/>
          </a:prstGeom>
        </p:spPr>
      </p:pic>
      <p:sp>
        <p:nvSpPr>
          <p:cNvPr id="8" name="标题 1"/>
          <p:cNvSpPr>
            <a:spLocks noGrp="1"/>
          </p:cNvSpPr>
          <p:nvPr/>
        </p:nvSpPr>
        <p:spPr>
          <a:xfrm>
            <a:off x="1287145" y="582295"/>
            <a:ext cx="1668145" cy="48260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r>
              <a:rPr sz="4800">
                <a:solidFill>
                  <a:srgbClr val="8597CB"/>
                </a:solidFill>
                <a:latin typeface="方圆准圆体" panose="03000509000000000000" charset="-122"/>
                <a:ea typeface="方圆准圆体" panose="03000509000000000000" charset="-122"/>
              </a:rPr>
              <a:t>探索</a:t>
            </a:r>
            <a:endParaRPr sz="4800">
              <a:solidFill>
                <a:srgbClr val="8597CB"/>
              </a:solidFill>
              <a:latin typeface="方圆准圆体" panose="03000509000000000000" charset="-122"/>
              <a:ea typeface="方圆准圆体" panose="03000509000000000000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582160" y="1114485"/>
            <a:ext cx="30276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kern="100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节约用纸的办法</a:t>
            </a:r>
            <a:endParaRPr lang="zh-CN" altLang="en-US" sz="3200" kern="100">
              <a:solidFill>
                <a:srgbClr val="4D4D4D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cxnSp>
        <p:nvCxnSpPr>
          <p:cNvPr id="11" name="直线连接符 7"/>
          <p:cNvCxnSpPr/>
          <p:nvPr/>
        </p:nvCxnSpPr>
        <p:spPr>
          <a:xfrm>
            <a:off x="4259580" y="1783715"/>
            <a:ext cx="3672205" cy="0"/>
          </a:xfrm>
          <a:prstGeom prst="line">
            <a:avLst/>
          </a:prstGeom>
          <a:ln w="12700" cap="rnd">
            <a:solidFill>
              <a:schemeClr val="accent1">
                <a:lumMod val="10000"/>
              </a:schemeClr>
            </a:solidFill>
            <a:prstDash val="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9952990" y="248285"/>
            <a:ext cx="1943100" cy="57912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1429503" y="2368596"/>
            <a:ext cx="9648884" cy="33229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8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8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 尽量节约用纸，无论是手纸还是餐巾纸，能用手帕代替的就用手帕代替。</a:t>
            </a:r>
            <a:br>
              <a:rPr lang="zh-CN" altLang="en-US" sz="28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8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8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 在废报纸上练习写毛笔字和画国画。</a:t>
            </a:r>
            <a:br>
              <a:rPr lang="zh-CN" altLang="en-US" sz="28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8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28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 有些包装纸，可以做成手工艺品，美化生活。</a:t>
            </a:r>
            <a:br>
              <a:rPr lang="zh-CN" altLang="en-US" sz="28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8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sz="28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、纸正反两面用。</a:t>
            </a:r>
            <a:endParaRPr lang="zh-CN" altLang="en-US" sz="28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: 圆角 13"/>
          <p:cNvSpPr/>
          <p:nvPr/>
        </p:nvSpPr>
        <p:spPr>
          <a:xfrm>
            <a:off x="1045845" y="2240280"/>
            <a:ext cx="10099675" cy="3641725"/>
          </a:xfrm>
          <a:prstGeom prst="rect">
            <a:avLst/>
          </a:prstGeom>
          <a:noFill/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82160" y="1114485"/>
            <a:ext cx="30276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kern="100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节约用纸的办法</a:t>
            </a:r>
            <a:endParaRPr lang="zh-CN" altLang="en-US" sz="3200" kern="100">
              <a:solidFill>
                <a:srgbClr val="4D4D4D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cxnSp>
        <p:nvCxnSpPr>
          <p:cNvPr id="6" name="直线连接符 7"/>
          <p:cNvCxnSpPr/>
          <p:nvPr/>
        </p:nvCxnSpPr>
        <p:spPr>
          <a:xfrm>
            <a:off x="4259580" y="1783715"/>
            <a:ext cx="3672205" cy="0"/>
          </a:xfrm>
          <a:prstGeom prst="line">
            <a:avLst/>
          </a:prstGeom>
          <a:ln w="12700" cap="rnd">
            <a:solidFill>
              <a:schemeClr val="accent1">
                <a:lumMod val="10000"/>
              </a:schemeClr>
            </a:solidFill>
            <a:prstDash val="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图片 6" descr="图标 科科美美风 - 加字_画板 1 副本 3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670" y="301625"/>
            <a:ext cx="890270" cy="890270"/>
          </a:xfrm>
          <a:prstGeom prst="rect">
            <a:avLst/>
          </a:prstGeom>
        </p:spPr>
      </p:pic>
      <p:sp>
        <p:nvSpPr>
          <p:cNvPr id="8" name="标题 1"/>
          <p:cNvSpPr>
            <a:spLocks noGrp="1"/>
          </p:cNvSpPr>
          <p:nvPr/>
        </p:nvSpPr>
        <p:spPr>
          <a:xfrm>
            <a:off x="1287145" y="582295"/>
            <a:ext cx="1668145" cy="48260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r>
              <a:rPr sz="4800">
                <a:solidFill>
                  <a:srgbClr val="8597CB"/>
                </a:solidFill>
                <a:latin typeface="方圆准圆体" panose="03000509000000000000" charset="-122"/>
                <a:ea typeface="方圆准圆体" panose="03000509000000000000" charset="-122"/>
              </a:rPr>
              <a:t>探索</a:t>
            </a:r>
            <a:endParaRPr sz="4800">
              <a:solidFill>
                <a:srgbClr val="8597CB"/>
              </a:solidFill>
              <a:latin typeface="方圆准圆体" panose="03000509000000000000" charset="-122"/>
              <a:ea typeface="方圆准圆体" panose="03000509000000000000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9952990" y="248285"/>
            <a:ext cx="1943100" cy="57912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1779270" y="2409825"/>
            <a:ext cx="8634730" cy="5219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0" algn="just" fontAlgn="auto"/>
            <a:r>
              <a:rPr lang="zh-CN" altLang="zh-CN" sz="2800" kern="100">
                <a:solidFill>
                  <a:srgbClr val="4D4D4D"/>
                </a:solidFill>
                <a:effectLst/>
                <a:latin typeface="+mj-ea"/>
                <a:ea typeface="+mj-ea"/>
                <a:cs typeface="Times New Roman" panose="02020603050405020304" pitchFamily="18" charset="0"/>
              </a:rPr>
              <a:t>查阅资料，了解更多的固体废弃物的回收和利用情况。</a:t>
            </a:r>
            <a:endParaRPr lang="zh-CN" altLang="zh-CN" sz="2800" kern="100">
              <a:solidFill>
                <a:srgbClr val="4D4D4D"/>
              </a:solidFill>
              <a:effectLst/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553085" y="464185"/>
            <a:ext cx="2596515" cy="890270"/>
            <a:chOff x="15218" y="2215"/>
            <a:chExt cx="4089" cy="1402"/>
          </a:xfrm>
        </p:grpSpPr>
        <p:pic>
          <p:nvPicPr>
            <p:cNvPr id="6" name="图片 5" descr="图标 科科美美风 - 加字_画板 1 副本 3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5218" y="2215"/>
              <a:ext cx="1402" cy="1402"/>
            </a:xfrm>
            <a:prstGeom prst="rect">
              <a:avLst/>
            </a:prstGeom>
          </p:spPr>
        </p:pic>
        <p:sp>
          <p:nvSpPr>
            <p:cNvPr id="7" name="标题 1"/>
            <p:cNvSpPr>
              <a:spLocks noGrp="1"/>
            </p:cNvSpPr>
            <p:nvPr/>
          </p:nvSpPr>
          <p:spPr>
            <a:xfrm>
              <a:off x="16680" y="2561"/>
              <a:ext cx="2627" cy="760"/>
            </a:xfrm>
            <a:prstGeom prst="rect">
              <a:avLst/>
            </a:prstGeom>
          </p:spPr>
          <p:txBody>
            <a:bodyPr vert="horz" lIns="90000" tIns="46800" rIns="90000" bIns="46800" rtlCol="0" anchor="ctr" anchorCtr="0">
              <a:noAutofit/>
            </a:bodyPr>
            <a:lstStyle>
              <a:lvl1pPr marL="0" marR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buNone/>
                <a:defRPr kumimoji="0" lang="zh-CN" altLang="en-US" sz="3600" b="1" i="0" u="none" strike="noStrike" kern="1200" cap="none" spc="300" normalizeH="0" baseline="0" noProof="1">
                  <a:solidFill>
                    <a:schemeClr val="tx1">
                      <a:lumMod val="85000"/>
                      <a:lumOff val="15000"/>
                    </a:schemeClr>
                  </a:solidFill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j-cs"/>
                  <a:sym typeface="+mn-ea"/>
                </a:defRPr>
              </a:lvl1pPr>
            </a:lstStyle>
            <a:p>
              <a:r>
                <a:rPr sz="4800">
                  <a:solidFill>
                    <a:srgbClr val="8597CB"/>
                  </a:solidFill>
                  <a:latin typeface="方圆准圆体" panose="03000509000000000000" charset="-122"/>
                  <a:ea typeface="方圆准圆体" panose="03000509000000000000" charset="-122"/>
                </a:rPr>
                <a:t>拓展</a:t>
              </a:r>
              <a:endParaRPr sz="4800">
                <a:solidFill>
                  <a:srgbClr val="8597CB"/>
                </a:solidFill>
                <a:latin typeface="方圆准圆体" panose="03000509000000000000" charset="-122"/>
                <a:ea typeface="方圆准圆体" panose="03000509000000000000" charset="-122"/>
              </a:endParaRPr>
            </a:p>
          </p:txBody>
        </p:sp>
      </p:grpSp>
      <p:sp>
        <p:nvSpPr>
          <p:cNvPr id="8" name="矩形: 圆角 13"/>
          <p:cNvSpPr/>
          <p:nvPr/>
        </p:nvSpPr>
        <p:spPr>
          <a:xfrm>
            <a:off x="1454150" y="2059940"/>
            <a:ext cx="9290050" cy="1200785"/>
          </a:xfrm>
          <a:prstGeom prst="rect">
            <a:avLst/>
          </a:prstGeom>
          <a:noFill/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: 圆角 13"/>
          <p:cNvSpPr/>
          <p:nvPr/>
        </p:nvSpPr>
        <p:spPr>
          <a:xfrm>
            <a:off x="1443355" y="3740150"/>
            <a:ext cx="9300845" cy="1851660"/>
          </a:xfrm>
          <a:prstGeom prst="rect">
            <a:avLst/>
          </a:prstGeom>
          <a:noFill/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1781810" y="3912870"/>
            <a:ext cx="863473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请</a:t>
            </a:r>
            <a:r>
              <a:rPr kumimoji="0" lang="zh-CN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结合资料查阅和家庭废弃物回收情况，做一份统计表或在下节课作一次调查汇报。</a:t>
            </a:r>
            <a:endParaRPr kumimoji="0" lang="zh-CN" altLang="zh-CN" sz="2800" b="0" i="0" u="none" strike="noStrike" kern="1200" cap="none" spc="0" normalizeH="0" baseline="0" noProof="0">
              <a:ln>
                <a:noFill/>
              </a:ln>
              <a:solidFill>
                <a:srgbClr val="4D4D4D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9952990" y="248285"/>
            <a:ext cx="1943100" cy="579120"/>
          </a:xfrm>
          <a:prstGeom prst="rect">
            <a:avLst/>
          </a:prstGeom>
        </p:spPr>
      </p:pic>
      <p:pic>
        <p:nvPicPr>
          <p:cNvPr id="11" name="New picture"/>
          <p:cNvPicPr/>
          <p:nvPr/>
        </p:nvPicPr>
        <p:blipFill>
          <a:blip r:embed="rId5"/>
          <a:stretch>
            <a:fillRect/>
          </a:stretch>
        </p:blipFill>
        <p:spPr>
          <a:xfrm>
            <a:off x="12636500" y="12433300"/>
            <a:ext cx="304800" cy="228600"/>
          </a:xfrm>
          <a:prstGeom prst="cube">
            <a:avLst/>
          </a:prstGeom>
        </p:spPr>
      </p:pic>
    </p:spTree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 descr="H:\新桌面 备份\新教科4下-5下6下\教案和ppt\5下 第3单元 环境与我们\封面\06-让资源再生.jpg06-让资源再生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635"/>
            <a:ext cx="12192000" cy="6859270"/>
          </a:xfrm>
          <a:prstGeom prst="rect">
            <a:avLst/>
          </a:prstGeom>
        </p:spPr>
      </p:pic>
      <p:sp>
        <p:nvSpPr>
          <p:cNvPr id="4" name="标题 1"/>
          <p:cNvSpPr txBox="1"/>
          <p:nvPr/>
        </p:nvSpPr>
        <p:spPr>
          <a:xfrm>
            <a:off x="298450" y="210820"/>
            <a:ext cx="6231890" cy="40513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五年级下</a:t>
            </a:r>
            <a:r>
              <a:rPr kumimoji="1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《</a:t>
            </a:r>
            <a:r>
              <a:rPr kumimoji="1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环境与我们</a:t>
            </a:r>
            <a:r>
              <a:rPr kumimoji="1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》</a:t>
            </a:r>
            <a:r>
              <a:rPr kumimoji="1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第</a:t>
            </a:r>
            <a:r>
              <a:rPr kumimoji="1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6</a:t>
            </a:r>
            <a:r>
              <a:rPr kumimoji="1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课</a:t>
            </a:r>
            <a:endParaRPr kumimoji="1" lang="zh-CN" altLang="en-US" sz="2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</p:spTree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文本框 7"/>
          <p:cNvSpPr txBox="1"/>
          <p:nvPr/>
        </p:nvSpPr>
        <p:spPr>
          <a:xfrm>
            <a:off x="2697480" y="1318895"/>
            <a:ext cx="6797040" cy="5219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/>
            <a:r>
              <a:rPr lang="zh-CN" altLang="zh-CN" sz="2800" kern="100">
                <a:solidFill>
                  <a:srgbClr val="4D4D4D"/>
                </a:solidFill>
                <a:effectLst/>
                <a:latin typeface="等线" panose="02010600030101010101" pitchFamily="2" charset="-122"/>
                <a:ea typeface="思源宋体 CN" panose="02020400000000000000" charset="-122"/>
                <a:cs typeface="Times New Roman" panose="02020603050405020304" pitchFamily="18" charset="0"/>
              </a:rPr>
              <a:t>你知道瓶底的</a:t>
            </a:r>
            <a:r>
              <a:rPr lang="zh-CN" altLang="zh-CN" sz="2800" kern="100">
                <a:solidFill>
                  <a:srgbClr val="4D4D4D"/>
                </a:solidFill>
                <a:effectLst/>
                <a:latin typeface="等线" panose="02010600030101010101" pitchFamily="2" charset="-122"/>
                <a:ea typeface="思源宋体 CN" panose="02020400000000000000" charset="-122"/>
                <a:cs typeface="Times New Roman" panose="02020603050405020304" pitchFamily="18" charset="0"/>
                <a:sym typeface="+mn-ea"/>
              </a:rPr>
              <a:t>这些</a:t>
            </a:r>
            <a:r>
              <a:rPr lang="zh-CN" altLang="zh-CN" sz="2800" kern="100">
                <a:solidFill>
                  <a:srgbClr val="4D4D4D"/>
                </a:solidFill>
                <a:effectLst/>
                <a:latin typeface="等线" panose="02010600030101010101" pitchFamily="2" charset="-122"/>
                <a:ea typeface="思源宋体 CN" panose="02020400000000000000" charset="-122"/>
                <a:cs typeface="Times New Roman" panose="02020603050405020304" pitchFamily="18" charset="0"/>
              </a:rPr>
              <a:t>符号是什么意思的吗？</a:t>
            </a:r>
            <a:endParaRPr lang="zh-CN" altLang="zh-CN" sz="2800" kern="100">
              <a:solidFill>
                <a:srgbClr val="4D4D4D"/>
              </a:solidFill>
              <a:effectLst/>
              <a:latin typeface="等线" panose="02010600030101010101" pitchFamily="2" charset="-122"/>
              <a:ea typeface="思源宋体 CN" panose="02020400000000000000" charset="-122"/>
              <a:cs typeface="Times New Roman" panose="02020603050405020304" pitchFamily="18" charset="0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747520" y="2444750"/>
            <a:ext cx="8679180" cy="2200275"/>
            <a:chOff x="971903" y="1486761"/>
            <a:chExt cx="9577102" cy="2991411"/>
          </a:xfrm>
        </p:grpSpPr>
        <p:pic>
          <p:nvPicPr>
            <p:cNvPr id="9" name="图片 8" descr="银色的机器人&#10;&#10;中度可信度描述已自动生成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71903" y="1486761"/>
              <a:ext cx="3042630" cy="2991411"/>
            </a:xfrm>
            <a:prstGeom prst="rect">
              <a:avLst/>
            </a:prstGeom>
          </p:spPr>
        </p:pic>
        <p:pic>
          <p:nvPicPr>
            <p:cNvPr id="11" name="图片 10" descr="盔甲的人&#10;&#10;低可信度描述已自动生成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338591" y="1486761"/>
              <a:ext cx="3029798" cy="2986612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519190" y="1486761"/>
              <a:ext cx="3029815" cy="2991411"/>
            </a:xfrm>
            <a:prstGeom prst="rect">
              <a:avLst/>
            </a:prstGeom>
          </p:spPr>
        </p:pic>
      </p:grpSp>
      <p:sp>
        <p:nvSpPr>
          <p:cNvPr id="14" name="矩形 13"/>
          <p:cNvSpPr/>
          <p:nvPr/>
        </p:nvSpPr>
        <p:spPr>
          <a:xfrm>
            <a:off x="5735955" y="3365500"/>
            <a:ext cx="768350" cy="623570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>
                <a:solidFill>
                  <a:srgbClr val="FF0000"/>
                </a:solidFill>
              </a:ln>
              <a:solidFill>
                <a:srgbClr val="C00000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9034145" y="3027680"/>
            <a:ext cx="551180" cy="716280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>
                <a:solidFill>
                  <a:srgbClr val="FF0000"/>
                </a:solidFill>
              </a:ln>
              <a:solidFill>
                <a:srgbClr val="C00000"/>
              </a:solidFill>
            </a:endParaRPr>
          </a:p>
        </p:txBody>
      </p:sp>
      <p:sp>
        <p:nvSpPr>
          <p:cNvPr id="16" name="圆角矩形 8"/>
          <p:cNvSpPr/>
          <p:nvPr/>
        </p:nvSpPr>
        <p:spPr>
          <a:xfrm>
            <a:off x="881380" y="2087880"/>
            <a:ext cx="10460355" cy="4133215"/>
          </a:xfrm>
          <a:prstGeom prst="rect">
            <a:avLst/>
          </a:prstGeom>
          <a:noFill/>
          <a:ln>
            <a:solidFill>
              <a:schemeClr val="accent1">
                <a:lumMod val="60000"/>
                <a:lumOff val="4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87905" y="4755515"/>
            <a:ext cx="7665085" cy="1287145"/>
          </a:xfrm>
          <a:prstGeom prst="rect">
            <a:avLst/>
          </a:prstGeom>
        </p:spPr>
      </p:pic>
      <p:pic>
        <p:nvPicPr>
          <p:cNvPr id="17" name="图片 16" descr="图标 科科美美风 - 加字_画板 1 副本 3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9095" y="367665"/>
            <a:ext cx="860425" cy="824230"/>
          </a:xfrm>
          <a:prstGeom prst="rect">
            <a:avLst/>
          </a:prstGeom>
        </p:spPr>
      </p:pic>
      <p:sp>
        <p:nvSpPr>
          <p:cNvPr id="18" name="标题 1"/>
          <p:cNvSpPr>
            <a:spLocks noGrp="1"/>
          </p:cNvSpPr>
          <p:nvPr/>
        </p:nvSpPr>
        <p:spPr>
          <a:xfrm>
            <a:off x="1323340" y="608330"/>
            <a:ext cx="1668145" cy="46355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r>
              <a:rPr sz="4800" err="1">
                <a:solidFill>
                  <a:srgbClr val="8597CB"/>
                </a:solidFill>
                <a:latin typeface="方圆准圆体" panose="03000509000000000000" charset="-122"/>
                <a:ea typeface="方圆准圆体" panose="03000509000000000000" charset="-122"/>
              </a:rPr>
              <a:t>聚焦</a:t>
            </a:r>
            <a:endParaRPr sz="4800">
              <a:solidFill>
                <a:srgbClr val="8597CB"/>
              </a:solidFill>
              <a:latin typeface="方圆准圆体" panose="03000509000000000000" charset="-122"/>
              <a:ea typeface="方圆准圆体" panose="03000509000000000000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9952990" y="248285"/>
            <a:ext cx="1943100" cy="57912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5469890" y="2553970"/>
            <a:ext cx="5486400" cy="26765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>
                <a:solidFill>
                  <a:srgbClr val="4D4D4D"/>
                </a:solidFill>
                <a:latin typeface="+mj-ea"/>
                <a:ea typeface="+mj-ea"/>
              </a:rPr>
              <a:t>资源再生也被称为“无废技术”，是指将人们在生产和消费过程中产生的废物作为资源加以回收利用，使一些废弃物变废为宝。</a:t>
            </a:r>
            <a:endParaRPr lang="zh-CN" altLang="en-US" sz="2800">
              <a:solidFill>
                <a:srgbClr val="4D4D4D"/>
              </a:solidFill>
              <a:latin typeface="+mj-ea"/>
              <a:ea typeface="+mj-ea"/>
            </a:endParaRPr>
          </a:p>
        </p:txBody>
      </p:sp>
      <p:pic>
        <p:nvPicPr>
          <p:cNvPr id="6" name="图片 5" descr="图标 科科美美风 - 加字_画板 1 副本 3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095" y="367665"/>
            <a:ext cx="860425" cy="824230"/>
          </a:xfrm>
          <a:prstGeom prst="rect">
            <a:avLst/>
          </a:prstGeom>
        </p:spPr>
      </p:pic>
      <p:sp>
        <p:nvSpPr>
          <p:cNvPr id="7" name="标题 1"/>
          <p:cNvSpPr>
            <a:spLocks noGrp="1"/>
          </p:cNvSpPr>
          <p:nvPr/>
        </p:nvSpPr>
        <p:spPr>
          <a:xfrm>
            <a:off x="1323340" y="608330"/>
            <a:ext cx="1668145" cy="46355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r>
              <a:rPr sz="4800" err="1">
                <a:solidFill>
                  <a:srgbClr val="8597CB"/>
                </a:solidFill>
                <a:latin typeface="方圆准圆体" panose="03000509000000000000" charset="-122"/>
                <a:ea typeface="方圆准圆体" panose="03000509000000000000" charset="-122"/>
              </a:rPr>
              <a:t>聚焦</a:t>
            </a:r>
            <a:endParaRPr sz="4800">
              <a:solidFill>
                <a:srgbClr val="8597CB"/>
              </a:solidFill>
              <a:latin typeface="方圆准圆体" panose="03000509000000000000" charset="-122"/>
              <a:ea typeface="方圆准圆体" panose="03000509000000000000" charset="-122"/>
            </a:endParaRPr>
          </a:p>
        </p:txBody>
      </p:sp>
      <p:pic>
        <p:nvPicPr>
          <p:cNvPr id="9" name="图片 8" descr="C:\Users\asua\Downloads\recycle-1730163.pngrecycle-173016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86560" y="2332355"/>
            <a:ext cx="3288665" cy="2947670"/>
          </a:xfrm>
          <a:prstGeom prst="rect">
            <a:avLst/>
          </a:prstGeom>
        </p:spPr>
      </p:pic>
      <p:sp>
        <p:nvSpPr>
          <p:cNvPr id="10" name="矩形: 圆角 13"/>
          <p:cNvSpPr/>
          <p:nvPr/>
        </p:nvSpPr>
        <p:spPr>
          <a:xfrm>
            <a:off x="1157605" y="1853565"/>
            <a:ext cx="9882505" cy="4077335"/>
          </a:xfrm>
          <a:prstGeom prst="rect">
            <a:avLst/>
          </a:prstGeom>
          <a:noFill/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4D4D4D"/>
              </a:solidFill>
              <a:latin typeface="+mj-ea"/>
              <a:ea typeface="+mj-ea"/>
              <a:sym typeface="+mn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192008" y="755490"/>
            <a:ext cx="18084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3200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资源再生</a:t>
            </a:r>
            <a:endParaRPr lang="zh-CN" altLang="en-US" sz="3200">
              <a:solidFill>
                <a:srgbClr val="4D4D4D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cxnSp>
        <p:nvCxnSpPr>
          <p:cNvPr id="12" name="直线连接符 7"/>
          <p:cNvCxnSpPr/>
          <p:nvPr/>
        </p:nvCxnSpPr>
        <p:spPr>
          <a:xfrm>
            <a:off x="4815840" y="1419225"/>
            <a:ext cx="2665730" cy="0"/>
          </a:xfrm>
          <a:prstGeom prst="line">
            <a:avLst/>
          </a:prstGeom>
          <a:ln w="12700" cap="rnd">
            <a:solidFill>
              <a:schemeClr val="accent1">
                <a:lumMod val="10000"/>
              </a:schemeClr>
            </a:solidFill>
            <a:prstDash val="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图片 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9952990" y="248285"/>
            <a:ext cx="1943100" cy="57912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871768" y="4340662"/>
            <a:ext cx="10783614" cy="20300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b="0" i="0">
                <a:solidFill>
                  <a:srgbClr val="4D4D4D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自然资源按是否能够再生，可划分为可再生资源和不可再生资源。</a:t>
            </a:r>
            <a:endParaRPr lang="zh-CN" altLang="en-US" sz="2800" b="0" i="0">
              <a:solidFill>
                <a:srgbClr val="4D4D4D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b="0" i="0">
                <a:solidFill>
                  <a:srgbClr val="4D4D4D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不可再生资源，</a:t>
            </a:r>
            <a:r>
              <a:rPr lang="zh-CN" altLang="en-US" sz="2800">
                <a:solidFill>
                  <a:srgbClr val="4D4D4D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如煤、石油、天然气等化石燃料。</a:t>
            </a:r>
            <a:endParaRPr lang="zh-CN" altLang="en-US" sz="2800">
              <a:solidFill>
                <a:srgbClr val="4D4D4D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可再生资源，如塑料、玻璃、纸等。如何做一张再生纸？</a:t>
            </a:r>
            <a:endParaRPr lang="zh-CN" altLang="en-US" sz="2800">
              <a:solidFill>
                <a:srgbClr val="4D4D4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204634" y="2009775"/>
            <a:ext cx="9877386" cy="2164538"/>
            <a:chOff x="1520973" y="3133344"/>
            <a:chExt cx="9219032" cy="2535865"/>
          </a:xfrm>
        </p:grpSpPr>
        <p:pic>
          <p:nvPicPr>
            <p:cNvPr id="9" name="图片 8" descr="C:\Users\asua\Downloads\coal-842468_1920.jpgcoal-842468_192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520973" y="3136856"/>
              <a:ext cx="3022645" cy="2530121"/>
            </a:xfrm>
            <a:prstGeom prst="rect">
              <a:avLst/>
            </a:prstGeom>
          </p:spPr>
        </p:pic>
        <p:pic>
          <p:nvPicPr>
            <p:cNvPr id="13" name="图片 12" descr="C:\Users\asua\Downloads\iron-rods-474800_1920.jpgiron-rods-474800_1920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670451" y="3149503"/>
              <a:ext cx="3011385" cy="2519706"/>
            </a:xfrm>
            <a:prstGeom prst="rect">
              <a:avLst/>
            </a:prstGeom>
          </p:spPr>
        </p:pic>
        <p:pic>
          <p:nvPicPr>
            <p:cNvPr id="15" name="图片 14" descr="C:\Users\asua\Downloads\cartons-269793_1920.jpgcartons-269793_1920"/>
            <p:cNvPicPr>
              <a:picLocks noChangeAspect="1"/>
            </p:cNvPicPr>
            <p:nvPr/>
          </p:nvPicPr>
          <p:blipFill>
            <a:blip r:embed="rId4"/>
            <a:srcRect b="3539"/>
            <a:stretch>
              <a:fillRect/>
            </a:stretch>
          </p:blipFill>
          <p:spPr>
            <a:xfrm>
              <a:off x="7949096" y="3133344"/>
              <a:ext cx="2790909" cy="2534585"/>
            </a:xfrm>
            <a:prstGeom prst="rect">
              <a:avLst/>
            </a:prstGeom>
          </p:spPr>
        </p:pic>
      </p:grpSp>
      <p:sp>
        <p:nvSpPr>
          <p:cNvPr id="10" name="矩形: 圆角 13"/>
          <p:cNvSpPr/>
          <p:nvPr/>
        </p:nvSpPr>
        <p:spPr>
          <a:xfrm>
            <a:off x="714375" y="1772920"/>
            <a:ext cx="10814685" cy="4691380"/>
          </a:xfrm>
          <a:prstGeom prst="rect">
            <a:avLst/>
          </a:prstGeom>
          <a:noFill/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978013" y="796130"/>
            <a:ext cx="264687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3200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自然资源分类</a:t>
            </a:r>
            <a:endParaRPr lang="zh-CN" altLang="en-US" sz="3200">
              <a:solidFill>
                <a:srgbClr val="4D4D4D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cxnSp>
        <p:nvCxnSpPr>
          <p:cNvPr id="12" name="直线连接符 7"/>
          <p:cNvCxnSpPr/>
          <p:nvPr/>
        </p:nvCxnSpPr>
        <p:spPr>
          <a:xfrm>
            <a:off x="4815840" y="1419160"/>
            <a:ext cx="3056890" cy="0"/>
          </a:xfrm>
          <a:prstGeom prst="line">
            <a:avLst/>
          </a:prstGeom>
          <a:ln w="12700" cap="rnd">
            <a:solidFill>
              <a:schemeClr val="accent1">
                <a:lumMod val="10000"/>
              </a:schemeClr>
            </a:solidFill>
            <a:prstDash val="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图片 13" descr="图标 科科美美风 - 加字_画板 1 副本 3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9095" y="367665"/>
            <a:ext cx="860425" cy="824230"/>
          </a:xfrm>
          <a:prstGeom prst="rect">
            <a:avLst/>
          </a:prstGeom>
        </p:spPr>
      </p:pic>
      <p:sp>
        <p:nvSpPr>
          <p:cNvPr id="19" name="标题 1"/>
          <p:cNvSpPr>
            <a:spLocks noGrp="1"/>
          </p:cNvSpPr>
          <p:nvPr/>
        </p:nvSpPr>
        <p:spPr>
          <a:xfrm>
            <a:off x="1323340" y="608330"/>
            <a:ext cx="1668145" cy="46355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r>
              <a:rPr sz="4800" err="1">
                <a:solidFill>
                  <a:srgbClr val="8597CB"/>
                </a:solidFill>
                <a:latin typeface="方圆准圆体" panose="03000509000000000000" charset="-122"/>
                <a:ea typeface="方圆准圆体" panose="03000509000000000000" charset="-122"/>
              </a:rPr>
              <a:t>聚焦</a:t>
            </a:r>
            <a:endParaRPr sz="4800">
              <a:solidFill>
                <a:srgbClr val="8597CB"/>
              </a:solidFill>
              <a:latin typeface="方圆准圆体" panose="03000509000000000000" charset="-122"/>
              <a:ea typeface="方圆准圆体" panose="03000509000000000000" charset="-122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1224915" y="2042160"/>
            <a:ext cx="804545" cy="384175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209040" y="1997710"/>
            <a:ext cx="7924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煤炭</a:t>
            </a:r>
            <a:endParaRPr lang="zh-CN" altLang="en-US" sz="2400">
              <a:solidFill>
                <a:srgbClr val="4D4D4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4606290" y="2051050"/>
            <a:ext cx="804545" cy="384175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4612640" y="2004060"/>
            <a:ext cx="7924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金属</a:t>
            </a:r>
            <a:endParaRPr lang="zh-CN" altLang="en-US" sz="2400">
              <a:solidFill>
                <a:srgbClr val="4D4D4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8147050" y="2041525"/>
            <a:ext cx="804545" cy="384175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8293100" y="1994535"/>
            <a:ext cx="4876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纸</a:t>
            </a:r>
            <a:endParaRPr lang="zh-CN" altLang="en-US" sz="2400">
              <a:solidFill>
                <a:srgbClr val="4D4D4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9952990" y="248285"/>
            <a:ext cx="1943100" cy="57912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" name="矩形 10"/>
          <p:cNvSpPr/>
          <p:nvPr/>
        </p:nvSpPr>
        <p:spPr>
          <a:xfrm>
            <a:off x="4836408" y="547845"/>
            <a:ext cx="22148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3200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  <a:hlinkClick r:id="rId2" action="ppaction://hlinkfile"/>
              </a:rPr>
              <a:t>了解再生纸</a:t>
            </a:r>
            <a:endParaRPr lang="zh-CN" altLang="en-US" sz="3200">
              <a:solidFill>
                <a:srgbClr val="4D4D4D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63880" y="1474470"/>
            <a:ext cx="10736580" cy="1753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400"/>
              <a:t>再生纸是以废纸做原料，将其打碎、去色制浆经过多种工序加工生产出来的纸张。</a:t>
            </a:r>
            <a:r>
              <a:rPr lang="zh-CN" altLang="en-US" sz="2400">
                <a:solidFill>
                  <a:srgbClr val="FF0000"/>
                </a:solidFill>
              </a:rPr>
              <a:t>其原料的80%来源于回收的废纸</a:t>
            </a:r>
            <a:r>
              <a:rPr lang="zh-CN" altLang="en-US" sz="2400"/>
              <a:t>，因而被誉为低能耗、轻污染的环保型用纸。</a:t>
            </a:r>
            <a:r>
              <a:rPr lang="zh-CN" altLang="en-US" sz="2400">
                <a:sym typeface="+mn-ea"/>
              </a:rPr>
              <a:t>并且有利于保护视力健康。</a:t>
            </a:r>
            <a:endParaRPr lang="zh-CN" altLang="en-US" sz="2400"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91210" y="3442335"/>
            <a:ext cx="9906000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000"/>
              <a:t>一吨废纸可生产850公斤优质再生纸，节约木材3立方米（相当于26棵3~4年的树木），节约化工原料300公斤，节约煤炭1.2吨，节约600度电，减少大量浪费。</a:t>
            </a:r>
            <a:endParaRPr lang="zh-CN" altLang="en-US" sz="2000"/>
          </a:p>
        </p:txBody>
      </p:sp>
      <p:sp>
        <p:nvSpPr>
          <p:cNvPr id="5" name="文本框 4"/>
          <p:cNvSpPr txBox="1"/>
          <p:nvPr/>
        </p:nvSpPr>
        <p:spPr>
          <a:xfrm>
            <a:off x="791210" y="4757420"/>
            <a:ext cx="7051040" cy="1568450"/>
          </a:xfrm>
          <a:prstGeom prst="rect">
            <a:avLst/>
          </a:prstGeom>
          <a:noFill/>
          <a:ln>
            <a:solidFill>
              <a:srgbClr val="F1AF4F"/>
            </a:solidFill>
          </a:ln>
        </p:spPr>
        <p:txBody>
          <a:bodyPr wrap="square" rtlCol="0" anchor="t">
            <a:spAutoFit/>
          </a:bodyPr>
          <a:lstStyle/>
          <a:p>
            <a:r>
              <a:rPr lang="zh-CN" altLang="en-US" sz="2400">
                <a:solidFill>
                  <a:schemeClr val="accent2"/>
                </a:solidFill>
              </a:rPr>
              <a:t>原料不同           </a:t>
            </a:r>
            <a:r>
              <a:rPr lang="zh-CN" altLang="en-US" sz="2400"/>
              <a:t>原生纸原料：用植物纤维制造。</a:t>
            </a:r>
            <a:endParaRPr lang="zh-CN" altLang="en-US" sz="2400"/>
          </a:p>
          <a:p>
            <a:r>
              <a:rPr lang="zh-CN" altLang="en-US" sz="2400"/>
              <a:t>                          再生纸原料：以废纸为原料。</a:t>
            </a:r>
            <a:endParaRPr lang="zh-CN" altLang="en-US" sz="2400"/>
          </a:p>
          <a:p>
            <a:r>
              <a:rPr lang="zh-CN" altLang="en-US" sz="2400">
                <a:solidFill>
                  <a:schemeClr val="accent2"/>
                </a:solidFill>
              </a:rPr>
              <a:t>制作工序不同</a:t>
            </a:r>
            <a:endParaRPr lang="zh-CN" altLang="en-US" sz="2400">
              <a:solidFill>
                <a:schemeClr val="accent2"/>
              </a:solidFill>
            </a:endParaRPr>
          </a:p>
          <a:p>
            <a:r>
              <a:rPr lang="zh-CN" altLang="en-US" sz="2400">
                <a:solidFill>
                  <a:schemeClr val="accent2"/>
                </a:solidFill>
              </a:rPr>
              <a:t>产生的影响不同</a:t>
            </a:r>
            <a:endParaRPr lang="zh-CN" altLang="en-US" sz="2400">
              <a:solidFill>
                <a:schemeClr val="accent2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9952990" y="248285"/>
            <a:ext cx="1943100" cy="57912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9952990" y="248285"/>
            <a:ext cx="1943100" cy="579120"/>
          </a:xfrm>
          <a:prstGeom prst="rect">
            <a:avLst/>
          </a:prstGeom>
        </p:spPr>
      </p:pic>
      <p:graphicFrame>
        <p:nvGraphicFramePr>
          <p:cNvPr id="2" name="表格 1"/>
          <p:cNvGraphicFramePr>
            <a:graphicFrameLocks noGrp="1"/>
          </p:cNvGraphicFramePr>
          <p:nvPr>
            <p:custDataLst>
              <p:tags r:id="rId4"/>
            </p:custDataLst>
          </p:nvPr>
        </p:nvGraphicFramePr>
        <p:xfrm>
          <a:off x="1828800" y="668020"/>
          <a:ext cx="8532495" cy="47034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44165"/>
                <a:gridCol w="2844165"/>
                <a:gridCol w="2844165"/>
              </a:tblGrid>
              <a:tr h="731520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endParaRPr lang="zh-CN" altLang="en-US" sz="240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zh-CN" sz="2400">
                          <a:solidFill>
                            <a:srgbClr val="FF0000"/>
                          </a:solidFill>
                        </a:rPr>
                        <a:t>再生纸</a:t>
                      </a:r>
                      <a:endParaRPr lang="zh-CN" altLang="zh-CN" sz="240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400">
                          <a:solidFill>
                            <a:srgbClr val="FF0000"/>
                          </a:solidFill>
                        </a:rPr>
                        <a:t>普通纸</a:t>
                      </a:r>
                      <a:endParaRPr lang="zh-CN" altLang="en-US" sz="240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731520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400" b="1">
                          <a:solidFill>
                            <a:schemeClr val="accent1"/>
                          </a:solidFill>
                        </a:rPr>
                        <a:t>原料</a:t>
                      </a:r>
                      <a:endParaRPr lang="zh-CN" altLang="en-US" sz="2400" b="1">
                        <a:solidFill>
                          <a:schemeClr val="accent1"/>
                        </a:solidFill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400">
                          <a:solidFill>
                            <a:schemeClr val="tx1"/>
                          </a:solidFill>
                        </a:rPr>
                        <a:t>废纸</a:t>
                      </a:r>
                      <a:endParaRPr lang="zh-CN" altLang="en-US" sz="240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400">
                          <a:solidFill>
                            <a:schemeClr val="tx1"/>
                          </a:solidFill>
                        </a:rPr>
                        <a:t>植物纤维</a:t>
                      </a:r>
                      <a:endParaRPr lang="zh-CN" altLang="en-US" sz="240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731520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400" b="1">
                          <a:solidFill>
                            <a:schemeClr val="accent1"/>
                          </a:solidFill>
                        </a:rPr>
                        <a:t>颜色</a:t>
                      </a:r>
                      <a:endParaRPr lang="zh-CN" altLang="en-US" sz="2400" b="1">
                        <a:solidFill>
                          <a:schemeClr val="accent1"/>
                        </a:solidFill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400">
                          <a:solidFill>
                            <a:schemeClr val="tx1"/>
                          </a:solidFill>
                        </a:rPr>
                        <a:t>泛黄</a:t>
                      </a:r>
                      <a:endParaRPr lang="zh-CN" altLang="en-US" sz="240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400">
                          <a:solidFill>
                            <a:schemeClr val="tx1"/>
                          </a:solidFill>
                        </a:rPr>
                        <a:t>白色</a:t>
                      </a:r>
                      <a:endParaRPr lang="zh-CN" altLang="en-US" sz="240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731520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400" b="1">
                          <a:solidFill>
                            <a:schemeClr val="accent1"/>
                          </a:solidFill>
                        </a:rPr>
                        <a:t>触感</a:t>
                      </a:r>
                      <a:endParaRPr lang="zh-CN" altLang="en-US" sz="2400" b="1">
                        <a:solidFill>
                          <a:schemeClr val="accent1"/>
                        </a:solidFill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400">
                          <a:solidFill>
                            <a:schemeClr val="tx1"/>
                          </a:solidFill>
                        </a:rPr>
                        <a:t>粗糙</a:t>
                      </a:r>
                      <a:endParaRPr lang="zh-CN" altLang="en-US" sz="240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400">
                          <a:solidFill>
                            <a:schemeClr val="tx1"/>
                          </a:solidFill>
                        </a:rPr>
                        <a:t>平滑</a:t>
                      </a:r>
                      <a:endParaRPr lang="zh-CN" altLang="en-US" sz="240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731520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400" b="1">
                          <a:solidFill>
                            <a:schemeClr val="accent1"/>
                          </a:solidFill>
                        </a:rPr>
                        <a:t>环保性</a:t>
                      </a:r>
                      <a:endParaRPr lang="zh-CN" altLang="en-US" sz="2400" b="1">
                        <a:solidFill>
                          <a:schemeClr val="accent1"/>
                        </a:solidFill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400">
                          <a:solidFill>
                            <a:schemeClr val="tx1"/>
                          </a:solidFill>
                        </a:rPr>
                        <a:t>环保</a:t>
                      </a:r>
                      <a:endParaRPr lang="zh-CN" altLang="en-US" sz="240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400">
                          <a:solidFill>
                            <a:schemeClr val="tx1"/>
                          </a:solidFill>
                        </a:rPr>
                        <a:t>不具环保意义</a:t>
                      </a:r>
                      <a:endParaRPr lang="zh-CN" altLang="en-US" sz="240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1045845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400" b="1">
                          <a:solidFill>
                            <a:schemeClr val="accent1"/>
                          </a:solidFill>
                        </a:rPr>
                        <a:t>用途</a:t>
                      </a:r>
                      <a:endParaRPr lang="zh-CN" altLang="en-US" sz="2400" b="1">
                        <a:solidFill>
                          <a:schemeClr val="accent1"/>
                        </a:solidFill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400">
                          <a:solidFill>
                            <a:schemeClr val="tx1"/>
                          </a:solidFill>
                        </a:rPr>
                        <a:t>纸板、纸箱、包装纸、卫生纸</a:t>
                      </a:r>
                      <a:endParaRPr lang="zh-CN" altLang="en-US" sz="240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400">
                          <a:solidFill>
                            <a:schemeClr val="tx1"/>
                          </a:solidFill>
                        </a:rPr>
                        <a:t>用途更为广泛</a:t>
                      </a:r>
                      <a:endParaRPr lang="zh-CN" altLang="en-US" sz="240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 descr="图标 科科美美风 - 加字_画板 1 副本 3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095" y="367665"/>
            <a:ext cx="860425" cy="824230"/>
          </a:xfrm>
          <a:prstGeom prst="rect">
            <a:avLst/>
          </a:prstGeom>
        </p:spPr>
      </p:pic>
      <p:sp>
        <p:nvSpPr>
          <p:cNvPr id="10" name="标题 1"/>
          <p:cNvSpPr>
            <a:spLocks noGrp="1"/>
          </p:cNvSpPr>
          <p:nvPr/>
        </p:nvSpPr>
        <p:spPr>
          <a:xfrm>
            <a:off x="1323340" y="608330"/>
            <a:ext cx="1668145" cy="530604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r>
              <a:rPr sz="4800" err="1">
                <a:solidFill>
                  <a:srgbClr val="8597CB"/>
                </a:solidFill>
                <a:latin typeface="方圆准圆体" panose="03000509000000000000" charset="-122"/>
                <a:ea typeface="方圆准圆体" panose="03000509000000000000" charset="-122"/>
              </a:rPr>
              <a:t>聚焦</a:t>
            </a:r>
            <a:endParaRPr sz="4800">
              <a:solidFill>
                <a:srgbClr val="8597CB"/>
              </a:solidFill>
              <a:latin typeface="方圆准圆体" panose="03000509000000000000" charset="-122"/>
              <a:ea typeface="方圆准圆体" panose="03000509000000000000" charset="-122"/>
            </a:endParaRPr>
          </a:p>
        </p:txBody>
      </p:sp>
      <p:sp>
        <p:nvSpPr>
          <p:cNvPr id="11" name="矩形: 圆角 13"/>
          <p:cNvSpPr/>
          <p:nvPr/>
        </p:nvSpPr>
        <p:spPr>
          <a:xfrm>
            <a:off x="1196975" y="1689735"/>
            <a:ext cx="10165080" cy="4313555"/>
          </a:xfrm>
          <a:prstGeom prst="rect">
            <a:avLst/>
          </a:prstGeom>
          <a:noFill/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5158740" y="1894205"/>
            <a:ext cx="5968365" cy="39693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西汉时期</a:t>
            </a:r>
            <a:r>
              <a:rPr lang="zh-CN" altLang="en-US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蔡伦</a:t>
            </a:r>
            <a:r>
              <a:rPr lang="zh-CN" altLang="en-US" sz="2800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改进了造纸术。</a:t>
            </a:r>
            <a:r>
              <a:rPr lang="zh-CN" altLang="en-US" sz="2800" baseline="30000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800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他用树皮、麻头及敝布、鱼网等原料，经过挫、捣、炒、烘等工艺制造了早期的纸。纸的原料便宜易得，质量也有所提高，逐渐推广使用。为纪念蔡伦的功绩，后人把这种纸叫作“蔡侯纸”。</a:t>
            </a:r>
            <a:endParaRPr lang="zh-CN" altLang="en-US" sz="2800">
              <a:solidFill>
                <a:srgbClr val="4D4D4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582408" y="815815"/>
            <a:ext cx="30276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3200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  <a:hlinkClick r:id="rId3" action="ppaction://hlinkfile"/>
              </a:rPr>
              <a:t>中国古代造纸术</a:t>
            </a:r>
            <a:endParaRPr lang="zh-CN" altLang="en-US" sz="3200">
              <a:solidFill>
                <a:srgbClr val="4D4D4D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cxnSp>
        <p:nvCxnSpPr>
          <p:cNvPr id="12" name="直线连接符 7"/>
          <p:cNvCxnSpPr/>
          <p:nvPr/>
        </p:nvCxnSpPr>
        <p:spPr>
          <a:xfrm>
            <a:off x="4250690" y="1399540"/>
            <a:ext cx="3622040" cy="19685"/>
          </a:xfrm>
          <a:prstGeom prst="line">
            <a:avLst/>
          </a:prstGeom>
          <a:ln w="12700" cap="rnd">
            <a:solidFill>
              <a:schemeClr val="accent1">
                <a:lumMod val="10000"/>
              </a:schemeClr>
            </a:solidFill>
            <a:prstDash val="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2" descr="2641615518161_.pic_hd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47800" y="1939925"/>
            <a:ext cx="3481070" cy="3990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9952990" y="248285"/>
            <a:ext cx="1943100" cy="57912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" name="图片 9" descr="图标 科科美美风 - 加字_画板 1 副本 3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670" y="301625"/>
            <a:ext cx="890270" cy="890270"/>
          </a:xfrm>
          <a:prstGeom prst="rect">
            <a:avLst/>
          </a:prstGeom>
        </p:spPr>
      </p:pic>
      <p:sp>
        <p:nvSpPr>
          <p:cNvPr id="11" name="标题 1"/>
          <p:cNvSpPr>
            <a:spLocks noGrp="1"/>
          </p:cNvSpPr>
          <p:nvPr/>
        </p:nvSpPr>
        <p:spPr>
          <a:xfrm>
            <a:off x="1287145" y="582295"/>
            <a:ext cx="1668145" cy="48260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r>
              <a:rPr sz="4800">
                <a:solidFill>
                  <a:srgbClr val="8597CB"/>
                </a:solidFill>
                <a:latin typeface="方圆准圆体" panose="03000509000000000000" charset="-122"/>
                <a:ea typeface="方圆准圆体" panose="03000509000000000000" charset="-122"/>
              </a:rPr>
              <a:t>探索</a:t>
            </a:r>
            <a:endParaRPr sz="4800">
              <a:solidFill>
                <a:srgbClr val="8597CB"/>
              </a:solidFill>
              <a:latin typeface="方圆准圆体" panose="03000509000000000000" charset="-122"/>
              <a:ea typeface="方圆准圆体" panose="03000509000000000000" charset="-122"/>
            </a:endParaRPr>
          </a:p>
        </p:txBody>
      </p:sp>
      <p:sp>
        <p:nvSpPr>
          <p:cNvPr id="13" name="矩形: 圆角 13"/>
          <p:cNvSpPr/>
          <p:nvPr/>
        </p:nvSpPr>
        <p:spPr>
          <a:xfrm>
            <a:off x="932155" y="2694305"/>
            <a:ext cx="10298097" cy="1838325"/>
          </a:xfrm>
          <a:prstGeom prst="rect">
            <a:avLst/>
          </a:prstGeom>
          <a:noFill/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655445" y="2842895"/>
            <a:ext cx="9459398" cy="130888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zh-CN" sz="2800" kern="100">
                <a:solidFill>
                  <a:srgbClr val="4D4D4D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再生纸的制作流程：</a:t>
            </a:r>
            <a:endParaRPr lang="zh-CN" altLang="zh-CN" sz="2800" kern="100">
              <a:solidFill>
                <a:srgbClr val="4D4D4D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zh-CN" altLang="zh-CN" sz="2800" kern="100">
                <a:solidFill>
                  <a:srgbClr val="4D4D4D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撕碎 —— 搅拌 —— 平铺 —— 挤压吸水 —— 通风晾干</a:t>
            </a:r>
            <a:endParaRPr lang="zh-CN" altLang="en-US" sz="2800" kern="100">
              <a:solidFill>
                <a:srgbClr val="4D4D4D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378960" y="1292573"/>
            <a:ext cx="34340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zh-CN" sz="3200" kern="100">
                <a:solidFill>
                  <a:srgbClr val="4D4D4D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做一张再生纸流程</a:t>
            </a:r>
            <a:endParaRPr lang="zh-CN" altLang="zh-CN" sz="3200" kern="100">
              <a:solidFill>
                <a:srgbClr val="4D4D4D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cxnSp>
        <p:nvCxnSpPr>
          <p:cNvPr id="16" name="直线连接符 7"/>
          <p:cNvCxnSpPr/>
          <p:nvPr/>
        </p:nvCxnSpPr>
        <p:spPr>
          <a:xfrm>
            <a:off x="4211320" y="2033905"/>
            <a:ext cx="3874135" cy="0"/>
          </a:xfrm>
          <a:prstGeom prst="line">
            <a:avLst/>
          </a:prstGeom>
          <a:ln w="12700" cap="rnd">
            <a:solidFill>
              <a:schemeClr val="accent1">
                <a:lumMod val="10000"/>
              </a:schemeClr>
            </a:solidFill>
            <a:prstDash val="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2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9952990" y="248285"/>
            <a:ext cx="1943100" cy="57912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KSO_WM_UNIT_PLACING_PICTURE_USER_VIEWPORT" val="{&quot;height&quot;:912,&quot;width&quot;:3060}"/>
</p:tagLst>
</file>

<file path=ppt/tags/tag10.xml><?xml version="1.0" encoding="utf-8"?>
<p:tagLst xmlns:p="http://schemas.openxmlformats.org/presentationml/2006/main">
  <p:tag name="KSO_WM_UNIT_PLACING_PICTURE_USER_VIEWPORT" val="{&quot;height&quot;:912,&quot;width&quot;:3060}"/>
</p:tagLst>
</file>

<file path=ppt/tags/tag11.xml><?xml version="1.0" encoding="utf-8"?>
<p:tagLst xmlns:p="http://schemas.openxmlformats.org/presentationml/2006/main">
  <p:tag name="KSO_WM_UNIT_PLACING_PICTURE_USER_VIEWPORT" val="{&quot;height&quot;:912,&quot;width&quot;:3060}"/>
</p:tagLst>
</file>

<file path=ppt/tags/tag12.xml><?xml version="1.0" encoding="utf-8"?>
<p:tagLst xmlns:p="http://schemas.openxmlformats.org/presentationml/2006/main">
  <p:tag name="KSO_WM_UNIT_TABLE_BEAUTIFY" val="smartTable{69dc2d05-643f-4ba3-a2fa-6113436058dc}"/>
  <p:tag name="TABLE_ENDDRAG_ORIGIN_RECT" val="671*137"/>
  <p:tag name="TABLE_ENDDRAG_RECT" val="141*291*671*137"/>
</p:tagLst>
</file>

<file path=ppt/tags/tag13.xml><?xml version="1.0" encoding="utf-8"?>
<p:tagLst xmlns:p="http://schemas.openxmlformats.org/presentationml/2006/main">
  <p:tag name="KSO_WM_UNIT_PLACING_PICTURE_USER_VIEWPORT" val="{&quot;height&quot;:912,&quot;width&quot;:3060}"/>
</p:tagLst>
</file>

<file path=ppt/tags/tag14.xml><?xml version="1.0" encoding="utf-8"?>
<p:tagLst xmlns:p="http://schemas.openxmlformats.org/presentationml/2006/main">
  <p:tag name="KSO_WM_UNIT_PLACING_PICTURE_USER_VIEWPORT" val="{&quot;height&quot;:912,&quot;width&quot;:3060}"/>
</p:tagLst>
</file>

<file path=ppt/tags/tag15.xml><?xml version="1.0" encoding="utf-8"?>
<p:tagLst xmlns:p="http://schemas.openxmlformats.org/presentationml/2006/main">
  <p:tag name="KSO_WM_UNIT_PLACING_PICTURE_USER_VIEWPORT" val="{&quot;height&quot;:912,&quot;width&quot;:3060}"/>
</p:tagLst>
</file>

<file path=ppt/tags/tag16.xml><?xml version="1.0" encoding="utf-8"?>
<p:tagLst xmlns:p="http://schemas.openxmlformats.org/presentationml/2006/main">
  <p:tag name="KSO_WM_UNIT_PLACING_PICTURE_USER_VIEWPORT" val="{&quot;height&quot;:912,&quot;width&quot;:3060}"/>
</p:tagLst>
</file>

<file path=ppt/tags/tag17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COMMONDATA" val="eyJoZGlkIjoiYzI2Y2Q2MzU1ODM1YjJkMWEyZGUxYmU3ZWQyN2QyODcifQ=="/>
  <p:tag name="KSO_WPP_MARK_KEY" val="5c5d4e69-2fb2-403a-8710-10d3e2b5e598"/>
</p:tagLst>
</file>

<file path=ppt/tags/tag2.xml><?xml version="1.0" encoding="utf-8"?>
<p:tagLst xmlns:p="http://schemas.openxmlformats.org/presentationml/2006/main">
  <p:tag name="KSO_WM_UNIT_PLACING_PICTURE_USER_VIEWPORT" val="{&quot;height&quot;:912,&quot;width&quot;:3060}"/>
</p:tagLst>
</file>

<file path=ppt/tags/tag3.xml><?xml version="1.0" encoding="utf-8"?>
<p:tagLst xmlns:p="http://schemas.openxmlformats.org/presentationml/2006/main">
  <p:tag name="KSO_WM_UNIT_PLACING_PICTURE_USER_VIEWPORT" val="{&quot;height&quot;:912,&quot;width&quot;:3060}"/>
</p:tagLst>
</file>

<file path=ppt/tags/tag4.xml><?xml version="1.0" encoding="utf-8"?>
<p:tagLst xmlns:p="http://schemas.openxmlformats.org/presentationml/2006/main">
  <p:tag name="KSO_WM_UNIT_PLACING_PICTURE_USER_VIEWPORT" val="{&quot;height&quot;:912,&quot;width&quot;:3060}"/>
</p:tagLst>
</file>

<file path=ppt/tags/tag5.xml><?xml version="1.0" encoding="utf-8"?>
<p:tagLst xmlns:p="http://schemas.openxmlformats.org/presentationml/2006/main">
  <p:tag name="KSO_WM_UNIT_PLACING_PICTURE_USER_VIEWPORT" val="{&quot;height&quot;:912,&quot;width&quot;:3060}"/>
</p:tagLst>
</file>

<file path=ppt/tags/tag6.xml><?xml version="1.0" encoding="utf-8"?>
<p:tagLst xmlns:p="http://schemas.openxmlformats.org/presentationml/2006/main">
  <p:tag name="KSO_WM_UNIT_TABLE_BEAUTIFY" val="smartTable{46f7d60d-e0f7-4b4e-ac2f-9171f0cf2ebb}"/>
  <p:tag name="TABLE_ENDDRAG_ORIGIN_RECT" val="671*230"/>
  <p:tag name="TABLE_ENDDRAG_RECT" val="144*52*671*230"/>
</p:tagLst>
</file>

<file path=ppt/tags/tag7.xml><?xml version="1.0" encoding="utf-8"?>
<p:tagLst xmlns:p="http://schemas.openxmlformats.org/presentationml/2006/main">
  <p:tag name="KSO_WM_UNIT_PLACING_PICTURE_USER_VIEWPORT" val="{&quot;height&quot;:912,&quot;width&quot;:3060}"/>
</p:tagLst>
</file>

<file path=ppt/tags/tag8.xml><?xml version="1.0" encoding="utf-8"?>
<p:tagLst xmlns:p="http://schemas.openxmlformats.org/presentationml/2006/main">
  <p:tag name="KSO_WM_UNIT_PLACING_PICTURE_USER_VIEWPORT" val="{&quot;height&quot;:912,&quot;width&quot;:3060}"/>
</p:tagLst>
</file>

<file path=ppt/tags/tag9.xml><?xml version="1.0" encoding="utf-8"?>
<p:tagLst xmlns:p="http://schemas.openxmlformats.org/presentationml/2006/main">
  <p:tag name="KSO_WM_UNIT_PLACING_PICTURE_USER_VIEWPORT" val="{&quot;height&quot;:912,&quot;width&quot;:3060}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 Black-Arial">
      <a:majorFont>
        <a:latin typeface="Arial Black"/>
        <a:ea typeface="Arial"/>
        <a:cs typeface="Arial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Arial"/>
        <a:cs typeface="Arial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45</Paragraphs>
  <Slides>16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baseType="lpstr" size="27">
      <vt:lpstr>Arial</vt:lpstr>
      <vt:lpstr>Arial Black</vt:lpstr>
      <vt:lpstr>等线 Light</vt:lpstr>
      <vt:lpstr>等线</vt:lpstr>
      <vt:lpstr>微软雅黑</vt:lpstr>
      <vt:lpstr>思源宋体 CN</vt:lpstr>
      <vt:lpstr>Times New Roman</vt:lpstr>
      <vt:lpstr>方圆准圆体</vt:lpstr>
      <vt:lpstr>宋体</vt:lpstr>
      <vt:lpstr>Hannotate SC</vt:lpstr>
      <vt:lpstr>Office 主题​​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活动记录表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2022-10-30T20:28:34.839</cp:lastPrinted>
  <dcterms:created xsi:type="dcterms:W3CDTF">2022-10-30T20:28:34Z</dcterms:created>
  <dcterms:modified xsi:type="dcterms:W3CDTF">2022-10-30T12:28:39Z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