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  <p:sldMasterId id="2147483653" r:id="rId2"/>
  </p:sldMasterIdLst>
  <p:notesMasterIdLst>
    <p:notesMasterId r:id="rId3"/>
  </p:notesMasterIdLst>
  <p:sldIdLst>
    <p:sldId id="515" r:id="rId4"/>
    <p:sldId id="469" r:id="rId5"/>
    <p:sldId id="493" r:id="rId6"/>
    <p:sldId id="494" r:id="rId7"/>
    <p:sldId id="436" r:id="rId8"/>
    <p:sldId id="492" r:id="rId9"/>
    <p:sldId id="435" r:id="rId10"/>
    <p:sldId id="438" r:id="rId11"/>
    <p:sldId id="495" r:id="rId12"/>
    <p:sldId id="450" r:id="rId13"/>
    <p:sldId id="410" r:id="rId14"/>
    <p:sldId id="539" r:id="rId15"/>
    <p:sldId id="453" r:id="rId16"/>
    <p:sldId id="451" r:id="rId17"/>
    <p:sldId id="496" r:id="rId18"/>
    <p:sldId id="448" r:id="rId19"/>
    <p:sldId id="497" r:id="rId20"/>
    <p:sldId id="443" r:id="rId21"/>
    <p:sldId id="442" r:id="rId22"/>
    <p:sldId id="444" r:id="rId23"/>
    <p:sldId id="452" r:id="rId24"/>
    <p:sldId id="445" r:id="rId25"/>
    <p:sldId id="498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6"/>
    <p:restoredTop sz="94674"/>
  </p:normalViewPr>
  <p:slideViewPr>
    <p:cSldViewPr snapToGrid="0" snapToObjects="1">
      <p:cViewPr varScale="1">
        <p:scale>
          <a:sx n="108" d="100"/>
          <a:sy n="108" d="100"/>
        </p:scale>
        <p:origin x="750" y="120"/>
      </p:cViewPr>
      <p:guideLst>
        <p:guide orient="horz" pos="2122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22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116F1-07E0-3F44-BE9C-05FCBA20FEA7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0AEF1-932A-C042-BC91-E716033D298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658800" y="337564"/>
            <a:ext cx="5158339" cy="572741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33498" y="319698"/>
            <a:ext cx="5232415" cy="404698"/>
          </a:xfrm>
        </p:spPr>
        <p:txBody>
          <a:bodyPr anchor="ctr" anchorCtr="0"/>
          <a:lstStyle>
            <a:lvl1pPr>
              <a:defRPr/>
            </a:lvl1pPr>
          </a:lstStyle>
          <a:p>
            <a:r>
              <a:rPr kumimoji="1" lang="zh-CN" altLang="en-US"/>
              <a:t>封面标题文本样式</a:t>
            </a:r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image" Target="../media/image1.png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2.png" /><Relationship Id="rId8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.png" /><Relationship Id="rId3" Type="http://schemas.openxmlformats.org/officeDocument/2006/relationships/image" Target="file:///D:\qq&#25991;&#20214;\712321467\Image\C2C\Image2\%7b75232B38-A165-1FB7-499C-2E1C792CACB5%7d.png" TargetMode="External" /><Relationship Id="rId4" Type="http://schemas.openxmlformats.org/officeDocument/2006/relationships/image" Target="../media/image2.png" /><Relationship Id="rId5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标题占位符 10"/>
          <p:cNvSpPr>
            <a:spLocks noGrp="1"/>
          </p:cNvSpPr>
          <p:nvPr>
            <p:ph type="title"/>
          </p:nvPr>
        </p:nvSpPr>
        <p:spPr>
          <a:xfrm>
            <a:off x="658800" y="337564"/>
            <a:ext cx="5158339" cy="572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pic>
        <p:nvPicPr>
          <p:cNvPr id="12" name="图片 1073743875" descr="学科网 zxxk.com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9.png" /><Relationship Id="rId4" Type="http://schemas.openxmlformats.org/officeDocument/2006/relationships/tags" Target="../tags/tag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5.png" /><Relationship Id="rId3" Type="http://schemas.openxmlformats.org/officeDocument/2006/relationships/tags" Target="../tags/tag9.xml" /><Relationship Id="rId4" Type="http://schemas.openxmlformats.org/officeDocument/2006/relationships/image" Target="../media/image18.jpeg" /><Relationship Id="rId5" Type="http://schemas.openxmlformats.org/officeDocument/2006/relationships/image" Target="../media/image19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Relationship Id="rId3" Type="http://schemas.openxmlformats.org/officeDocument/2006/relationships/image" Target="../media/image9.png" /><Relationship Id="rId4" Type="http://schemas.openxmlformats.org/officeDocument/2006/relationships/tags" Target="../tags/tag1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5.png" /><Relationship Id="rId3" Type="http://schemas.openxmlformats.org/officeDocument/2006/relationships/image" Target="../media/image9.png" /><Relationship Id="rId4" Type="http://schemas.openxmlformats.org/officeDocument/2006/relationships/tags" Target="../tags/tag1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21.png" /><Relationship Id="rId4" Type="http://schemas.openxmlformats.org/officeDocument/2006/relationships/image" Target="../media/image9.png" /><Relationship Id="rId5" Type="http://schemas.openxmlformats.org/officeDocument/2006/relationships/tags" Target="../tags/tag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22.jpeg" /><Relationship Id="rId4" Type="http://schemas.openxmlformats.org/officeDocument/2006/relationships/image" Target="../media/image9.png" /><Relationship Id="rId5" Type="http://schemas.openxmlformats.org/officeDocument/2006/relationships/tags" Target="../tags/tag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3.jpeg" /><Relationship Id="rId4" Type="http://schemas.openxmlformats.org/officeDocument/2006/relationships/image" Target="../media/image24.jpeg" /><Relationship Id="rId5" Type="http://schemas.openxmlformats.org/officeDocument/2006/relationships/image" Target="../media/image25.jpeg" /><Relationship Id="rId6" Type="http://schemas.openxmlformats.org/officeDocument/2006/relationships/image" Target="../media/image26.jpeg" /><Relationship Id="rId7" Type="http://schemas.openxmlformats.org/officeDocument/2006/relationships/image" Target="../media/image15.png" /><Relationship Id="rId8" Type="http://schemas.openxmlformats.org/officeDocument/2006/relationships/image" Target="../media/image22.jpeg" /><Relationship Id="rId9" Type="http://schemas.openxmlformats.org/officeDocument/2006/relationships/image" Target="../media/image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1.png" /><Relationship Id="rId3" Type="http://schemas.openxmlformats.org/officeDocument/2006/relationships/image" Target="../media/image9.png" /><Relationship Id="rId4" Type="http://schemas.openxmlformats.org/officeDocument/2006/relationships/tags" Target="../tags/tag1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Relationship Id="rId3" Type="http://schemas.openxmlformats.org/officeDocument/2006/relationships/image" Target="../media/image15.png" /><Relationship Id="rId4" Type="http://schemas.openxmlformats.org/officeDocument/2006/relationships/image" Target="../media/image9.png" /><Relationship Id="rId5" Type="http://schemas.openxmlformats.org/officeDocument/2006/relationships/tags" Target="../tags/tag1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5.png" /><Relationship Id="rId4" Type="http://schemas.openxmlformats.org/officeDocument/2006/relationships/image" Target="../media/image28.jpeg" /><Relationship Id="rId5" Type="http://schemas.openxmlformats.org/officeDocument/2006/relationships/image" Target="../media/image9.png" /><Relationship Id="rId6" Type="http://schemas.openxmlformats.org/officeDocument/2006/relationships/tags" Target="../tags/tag1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29.jpeg" /><Relationship Id="rId4" Type="http://schemas.openxmlformats.org/officeDocument/2006/relationships/image" Target="../media/image9.png" /><Relationship Id="rId5" Type="http://schemas.openxmlformats.org/officeDocument/2006/relationships/tags" Target="../tags/tag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30.jpeg" /><Relationship Id="rId4" Type="http://schemas.openxmlformats.org/officeDocument/2006/relationships/image" Target="../media/image9.png" /><Relationship Id="rId5" Type="http://schemas.openxmlformats.org/officeDocument/2006/relationships/tags" Target="../tags/tag1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png" /><Relationship Id="rId3" Type="http://schemas.openxmlformats.org/officeDocument/2006/relationships/image" Target="../media/image9.png" /><Relationship Id="rId4" Type="http://schemas.openxmlformats.org/officeDocument/2006/relationships/tags" Target="../tags/tag2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2.png" /><Relationship Id="rId3" Type="http://schemas.openxmlformats.org/officeDocument/2006/relationships/image" Target="../media/image33.png" /><Relationship Id="rId4" Type="http://schemas.openxmlformats.org/officeDocument/2006/relationships/image" Target="../media/image34.png" /><Relationship Id="rId5" Type="http://schemas.openxmlformats.org/officeDocument/2006/relationships/image" Target="../media/image35.png" /><Relationship Id="rId6" Type="http://schemas.openxmlformats.org/officeDocument/2006/relationships/image" Target="../media/image9.png" /><Relationship Id="rId7" Type="http://schemas.openxmlformats.org/officeDocument/2006/relationships/tags" Target="../tags/tag21.xml" /><Relationship Id="rId8" Type="http://schemas.openxmlformats.org/officeDocument/2006/relationships/image" Target="../media/image3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tags" Target="../tags/tag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9.png" /><Relationship Id="rId4" Type="http://schemas.openxmlformats.org/officeDocument/2006/relationships/tags" Target="../tags/tag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Relationship Id="rId5" Type="http://schemas.openxmlformats.org/officeDocument/2006/relationships/image" Target="../media/image9.png" /><Relationship Id="rId6" Type="http://schemas.openxmlformats.org/officeDocument/2006/relationships/tags" Target="../tags/tag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tags" Target="../tags/tag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image" Target="../media/image9.png" /><Relationship Id="rId6" Type="http://schemas.openxmlformats.org/officeDocument/2006/relationships/tags" Target="../tags/tag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16.jpeg" /><Relationship Id="rId4" Type="http://schemas.openxmlformats.org/officeDocument/2006/relationships/image" Target="../media/image9.png" /><Relationship Id="rId5" Type="http://schemas.openxmlformats.org/officeDocument/2006/relationships/tags" Target="../tags/tag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image" Target="../media/image9.png" /><Relationship Id="rId4" Type="http://schemas.openxmlformats.org/officeDocument/2006/relationships/tags" Target="../tags/tag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b1dd531f20d4c86f5b4fdda0bc0b14b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0"/>
            <a:ext cx="5143500" cy="6858000"/>
          </a:xfrm>
          <a:prstGeom prst="rect">
            <a:avLst/>
          </a:prstGeom>
        </p:spPr>
      </p:pic>
      <p:pic>
        <p:nvPicPr>
          <p:cNvPr id="4" name="图片 3" descr="59646ada05195196d9b6891b9b3ce1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344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/>
        </p:nvSpPr>
        <p:spPr>
          <a:xfrm>
            <a:off x="1287145" y="582295"/>
            <a:ext cx="2053590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r>
              <a:rPr lang="en-US" altLang="zh-CN"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2</a:t>
            </a:r>
            <a:endParaRPr lang="en-US" altLang="zh-CN"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8" name="矩形: 圆角 13"/>
          <p:cNvSpPr/>
          <p:nvPr/>
        </p:nvSpPr>
        <p:spPr>
          <a:xfrm>
            <a:off x="1092200" y="2385060"/>
            <a:ext cx="10079990" cy="351726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41425" y="3201035"/>
            <a:ext cx="990663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将两支</a:t>
            </a:r>
            <a:r>
              <a:rPr lang="zh-CN" altLang="en-US" sz="28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温度计</a:t>
            </a: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中的其中一支放入</a:t>
            </a:r>
            <a:r>
              <a:rPr lang="zh-CN" altLang="en-US" sz="28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密封袋</a:t>
            </a: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内和另一只温度计并排同时放在阳光下，每隔</a:t>
            </a:r>
            <a:r>
              <a:rPr lang="en-US" altLang="zh-CN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分钟观察温度计的读数，并将观察的数据记录下来。</a:t>
            </a:r>
            <a:endParaRPr lang="zh-CN" altLang="en-US" sz="28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9"/>
          <p:cNvSpPr>
            <a:spLocks noGrp="1"/>
          </p:cNvSpPr>
          <p:nvPr/>
        </p:nvSpPr>
        <p:spPr>
          <a:xfrm>
            <a:off x="4379595" y="1191895"/>
            <a:ext cx="3592830" cy="5105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rgbClr val="4D4D4D"/>
                </a:solidFill>
              </a:rPr>
              <a:t>模拟温室效应实验</a:t>
            </a:r>
            <a:endParaRPr lang="zh-CN" altLang="en-US">
              <a:solidFill>
                <a:srgbClr val="4D4D4D"/>
              </a:solidFill>
            </a:endParaRPr>
          </a:p>
        </p:txBody>
      </p:sp>
      <p:cxnSp>
        <p:nvCxnSpPr>
          <p:cNvPr id="3" name="直线连接符 7"/>
          <p:cNvCxnSpPr/>
          <p:nvPr/>
        </p:nvCxnSpPr>
        <p:spPr>
          <a:xfrm>
            <a:off x="4225925" y="1768475"/>
            <a:ext cx="3873500" cy="0"/>
          </a:xfrm>
          <a:prstGeom prst="line">
            <a:avLst/>
          </a:prstGeom>
          <a:ln w="12700" cap="rnd">
            <a:solidFill>
              <a:srgbClr val="4D4D4D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276985" y="2643505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实验过程：</a:t>
            </a:r>
            <a:endParaRPr lang="zh-CN" altLang="en-US" sz="28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811655" y="1751965"/>
            <a:ext cx="8550275" cy="45351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/>
              <a:t>[图片]</a:t>
            </a:r>
            <a:endParaRPr kumimoji="1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2177" y="919083"/>
            <a:ext cx="2747645" cy="58928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>
                <a:solidFill>
                  <a:srgbClr val="4D4D4D"/>
                </a:solidFill>
              </a:rPr>
              <a:t>实验记录</a:t>
            </a:r>
            <a:endParaRPr lang="zh-CN" altLang="zh-CN">
              <a:solidFill>
                <a:srgbClr val="4D4D4D"/>
              </a:solidFill>
            </a:endParaRPr>
          </a:p>
        </p:txBody>
      </p:sp>
      <p:cxnSp>
        <p:nvCxnSpPr>
          <p:cNvPr id="14" name="直线连接符 7"/>
          <p:cNvCxnSpPr/>
          <p:nvPr/>
        </p:nvCxnSpPr>
        <p:spPr>
          <a:xfrm>
            <a:off x="4466101" y="1508167"/>
            <a:ext cx="3594100" cy="0"/>
          </a:xfrm>
          <a:prstGeom prst="line">
            <a:avLst/>
          </a:prstGeom>
          <a:ln w="12700" cap="rnd">
            <a:solidFill>
              <a:srgbClr val="4D4D4D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776345" y="2171065"/>
            <a:ext cx="5529580" cy="56769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>
                <a:solidFill>
                  <a:srgbClr val="4D4D4D"/>
                </a:solidFill>
                <a:latin typeface="Hannotate SC" panose="03000500000000000000" pitchFamily="66" charset="-122"/>
                <a:ea typeface="Hannotate SC" panose="03000500000000000000" pitchFamily="66" charset="-122"/>
              </a:rPr>
              <a:t>密封袋内外空气温度升高情况记录表</a:t>
            </a:r>
            <a:endParaRPr lang="en-US" altLang="zh-CN" sz="2400">
              <a:solidFill>
                <a:srgbClr val="4D4D4D"/>
              </a:solidFill>
              <a:latin typeface="Hannotate SC" panose="03000500000000000000" pitchFamily="66" charset="-122"/>
              <a:ea typeface="Hannotate SC" panose="03000500000000000000" pitchFamily="66" charset="-122"/>
            </a:endParaRPr>
          </a:p>
          <a:p>
            <a:pPr algn="r"/>
            <a:endParaRPr lang="en-US" altLang="zh-CN" sz="1800">
              <a:solidFill>
                <a:srgbClr val="4D4D4D"/>
              </a:solidFill>
              <a:latin typeface="Hannotate SC" panose="03000500000000000000" pitchFamily="66" charset="-122"/>
              <a:ea typeface="Hannotate SC" panose="03000500000000000000" pitchFamily="66" charset="-122"/>
            </a:endParaRPr>
          </a:p>
          <a:p>
            <a:pPr algn="r"/>
            <a:r>
              <a:rPr lang="zh-CN" altLang="en-US" sz="1800">
                <a:solidFill>
                  <a:srgbClr val="4D4D4D"/>
                </a:solidFill>
                <a:latin typeface="Hannotate SC" panose="03000500000000000000" pitchFamily="66" charset="-122"/>
                <a:ea typeface="Hannotate SC" panose="03000500000000000000" pitchFamily="66" charset="-122"/>
              </a:rPr>
              <a:t>日期</a:t>
            </a:r>
            <a:endParaRPr lang="zh-CN" altLang="en-US" sz="1800">
              <a:solidFill>
                <a:srgbClr val="4D4D4D"/>
              </a:solidFill>
              <a:latin typeface="Hannotate SC" panose="03000500000000000000" pitchFamily="66" charset="-122"/>
              <a:ea typeface="Hannotate SC" panose="03000500000000000000" pitchFamily="66" charset="-122"/>
            </a:endParaRPr>
          </a:p>
        </p:txBody>
      </p:sp>
      <p:cxnSp>
        <p:nvCxnSpPr>
          <p:cNvPr id="6" name="直线连接符 5"/>
          <p:cNvCxnSpPr/>
          <p:nvPr/>
        </p:nvCxnSpPr>
        <p:spPr>
          <a:xfrm>
            <a:off x="3861720" y="2454661"/>
            <a:ext cx="552894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691765" y="2933065"/>
          <a:ext cx="7004685" cy="2901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3870"/>
                <a:gridCol w="1664335"/>
                <a:gridCol w="1664335"/>
                <a:gridCol w="1922145"/>
              </a:tblGrid>
              <a:tr h="4419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</a:t>
                      </a: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密封袋内（℃）</a:t>
                      </a: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密封袋外（℃）</a:t>
                      </a: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我们的看法</a:t>
                      </a: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初温</a:t>
                      </a: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zh-CN" b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初始温度必须保持相同</a:t>
                      </a:r>
                      <a:endParaRPr lang="zh-CN" altLang="zh-CN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68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</a:t>
                      </a:r>
                      <a:r>
                        <a:rPr lang="zh-CN" altLang="en-US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分钟</a:t>
                      </a:r>
                      <a:endParaRPr lang="zh-CN" altLang="en-US" sz="18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4</a:t>
                      </a:r>
                      <a:r>
                        <a:rPr lang="zh-CN" altLang="en-US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分钟</a:t>
                      </a:r>
                      <a:endParaRPr lang="zh-CN" altLang="en-US" sz="18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6</a:t>
                      </a:r>
                      <a:r>
                        <a:rPr lang="zh-CN" altLang="en-US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分钟</a:t>
                      </a:r>
                      <a:endParaRPr lang="zh-CN" altLang="en-US" sz="18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8</a:t>
                      </a:r>
                      <a:r>
                        <a:rPr lang="zh-CN" altLang="en-US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分钟</a:t>
                      </a:r>
                      <a:endParaRPr lang="zh-CN" altLang="en-US" sz="18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10</a:t>
                      </a:r>
                      <a:r>
                        <a:rPr lang="zh-CN" altLang="en-US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分钟</a:t>
                      </a:r>
                      <a:endParaRPr lang="zh-CN" altLang="en-US" sz="18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 descr="8e53f94203e43396d3769bcbd1282fc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5110" y="-1536065"/>
            <a:ext cx="2927985" cy="3904615"/>
          </a:xfrm>
          <a:prstGeom prst="rect">
            <a:avLst/>
          </a:prstGeom>
        </p:spPr>
      </p:pic>
      <p:pic>
        <p:nvPicPr>
          <p:cNvPr id="4" name="图片 3" descr="adad1420000a42b544bfbd7e6f67508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02590" y="-1409700"/>
            <a:ext cx="3890010" cy="29178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71c9d3a3f4a687696e532c7977e53884"/>
          <p:cNvPicPr>
            <a:picLocks noChangeAspect="1"/>
          </p:cNvPicPr>
          <p:nvPr/>
        </p:nvPicPr>
        <p:blipFill>
          <a:blip r:embed="rId2"/>
          <a:srcRect t="20865" b="22620"/>
          <a:stretch>
            <a:fillRect/>
          </a:stretch>
        </p:blipFill>
        <p:spPr>
          <a:xfrm>
            <a:off x="993140" y="212090"/>
            <a:ext cx="8818245" cy="66465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357630" y="2522483"/>
            <a:ext cx="948904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altLang="en-US" sz="2800" kern="100">
                <a:solidFill>
                  <a:srgbClr val="4D4D4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通过实验对比</a:t>
            </a:r>
            <a:r>
              <a:rPr lang="zh-CN" altLang="zh-CN" sz="2800" kern="100">
                <a:solidFill>
                  <a:srgbClr val="4D4D4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塑料袋内外温度升高情况记录，发现塑料袋内的空气温度上升得比塑料袋外的快。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温室气体像塑料袋那样，阻止了一部分热量的散发，导致了气温升高</a:t>
            </a:r>
            <a:r>
              <a:rPr lang="zh-CN" altLang="zh-CN" sz="2800" kern="10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，持续的温室效应会使气候变暖。</a:t>
            </a:r>
            <a:endParaRPr lang="zh-CN" altLang="zh-CN" sz="2800" kern="10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4"/>
          <p:cNvSpPr/>
          <p:nvPr/>
        </p:nvSpPr>
        <p:spPr>
          <a:xfrm>
            <a:off x="5066665" y="1386205"/>
            <a:ext cx="2058670" cy="743585"/>
          </a:xfrm>
          <a:prstGeom prst="roundRect">
            <a:avLst/>
          </a:prstGeom>
          <a:solidFill>
            <a:srgbClr val="E8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11" name="标题 1"/>
          <p:cNvSpPr>
            <a:spLocks noGrp="1"/>
          </p:cNvSpPr>
          <p:nvPr/>
        </p:nvSpPr>
        <p:spPr>
          <a:xfrm>
            <a:off x="1287145" y="582295"/>
            <a:ext cx="2103120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r>
              <a:rPr lang="en-US" altLang="zh-CN"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3</a:t>
            </a:r>
            <a:endParaRPr lang="en-US" altLang="zh-CN"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19120" y="2644775"/>
            <a:ext cx="643890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4D4D4D"/>
                </a:solidFill>
                <a:effectLst/>
                <a:latin typeface="+mj-ea"/>
                <a:ea typeface="+mj-ea"/>
              </a:rPr>
              <a:t>想一想，在日常生活中，哪些</a:t>
            </a:r>
            <a:r>
              <a:rPr lang="zh-CN" altLang="en-US" sz="3200">
                <a:solidFill>
                  <a:srgbClr val="4D4D4D"/>
                </a:solidFill>
                <a:effectLst/>
                <a:latin typeface="+mj-ea"/>
                <a:ea typeface="+mj-ea"/>
                <a:sym typeface="+mn-ea"/>
              </a:rPr>
              <a:t>方案</a:t>
            </a:r>
            <a:r>
              <a:rPr lang="zh-CN" altLang="en-US" sz="3200">
                <a:solidFill>
                  <a:srgbClr val="4D4D4D"/>
                </a:solidFill>
                <a:effectLst/>
                <a:latin typeface="+mj-ea"/>
                <a:ea typeface="+mj-ea"/>
              </a:rPr>
              <a:t>可以</a:t>
            </a:r>
            <a:r>
              <a:rPr lang="zh-CN" altLang="en-US" sz="3200">
                <a:solidFill>
                  <a:srgbClr val="4D4D4D"/>
                </a:solidFill>
                <a:effectLst/>
                <a:latin typeface="+mj-ea"/>
                <a:ea typeface="+mj-ea"/>
                <a:sym typeface="+mn-ea"/>
              </a:rPr>
              <a:t>解决</a:t>
            </a:r>
            <a:r>
              <a:rPr lang="zh-CN" altLang="en-US" sz="3200">
                <a:solidFill>
                  <a:srgbClr val="4D4D4D"/>
                </a:solidFill>
                <a:effectLst/>
                <a:latin typeface="+mj-ea"/>
                <a:ea typeface="+mj-ea"/>
              </a:rPr>
              <a:t>能源问题？</a:t>
            </a:r>
            <a:endParaRPr lang="zh-CN" altLang="en-US" sz="3200">
              <a:solidFill>
                <a:srgbClr val="4D4D4D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2" name="图片 1" descr="图层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3190" y="4112895"/>
            <a:ext cx="1149985" cy="16744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397500" y="2378710"/>
            <a:ext cx="6682740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i="0">
                <a:solidFill>
                  <a:srgbClr val="4D4D4D"/>
                </a:solidFill>
                <a:effectLst/>
                <a:latin typeface="+mj-ea"/>
                <a:ea typeface="+mj-ea"/>
              </a:rPr>
              <a:t>每一度电的生产都需要消耗化石能源、排放废弃物，所以节约用电相当于减少污染的排放量。</a:t>
            </a:r>
            <a:endParaRPr lang="zh-CN" altLang="en-US" sz="2800" b="1" i="0">
              <a:solidFill>
                <a:srgbClr val="4D4D4D"/>
              </a:solidFill>
              <a:effectLst/>
              <a:latin typeface="+mj-ea"/>
              <a:ea typeface="+mj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天气晴朗光线足的时候可以不开灯；人走灯灭，养成随手关灯的好习惯；无人时关闭空调。</a:t>
            </a:r>
            <a:endParaRPr lang="zh-CN" altLang="en-US" sz="2800" b="0" i="0">
              <a:solidFill>
                <a:srgbClr val="4D4D4D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8" name="图片 7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/>
        </p:nvSpPr>
        <p:spPr>
          <a:xfrm>
            <a:off x="1287145" y="582295"/>
            <a:ext cx="22015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r>
              <a:rPr lang="en-US" altLang="zh-CN"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3</a:t>
            </a:r>
            <a:endParaRPr lang="en-US" altLang="zh-CN"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0" name="矩形: 圆角 13"/>
          <p:cNvSpPr/>
          <p:nvPr/>
        </p:nvSpPr>
        <p:spPr>
          <a:xfrm>
            <a:off x="407670" y="2386330"/>
            <a:ext cx="11784330" cy="403923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28845" y="1191895"/>
            <a:ext cx="2734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4D4D4D"/>
                </a:solidFill>
                <a:latin typeface="+mj-ea"/>
                <a:ea typeface="+mj-ea"/>
              </a:rPr>
              <a:t>节约每一度电</a:t>
            </a:r>
            <a:endParaRPr lang="zh-CN" altLang="en-US" sz="3200">
              <a:solidFill>
                <a:srgbClr val="4D4D4D"/>
              </a:solidFill>
              <a:latin typeface="+mj-ea"/>
              <a:ea typeface="+mj-ea"/>
            </a:endParaRPr>
          </a:p>
        </p:txBody>
      </p:sp>
      <p:cxnSp>
        <p:nvCxnSpPr>
          <p:cNvPr id="4" name="直线连接符 7"/>
          <p:cNvCxnSpPr/>
          <p:nvPr/>
        </p:nvCxnSpPr>
        <p:spPr>
          <a:xfrm>
            <a:off x="4519185" y="1818991"/>
            <a:ext cx="305689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0bae378552e289832db5535edc85a063"/>
          <p:cNvPicPr>
            <a:picLocks noChangeAspect="1"/>
          </p:cNvPicPr>
          <p:nvPr/>
        </p:nvPicPr>
        <p:blipFill>
          <a:blip r:embed="rId3"/>
          <a:srcRect t="21976" r="10702" b="32897"/>
          <a:stretch>
            <a:fillRect/>
          </a:stretch>
        </p:blipFill>
        <p:spPr>
          <a:xfrm>
            <a:off x="707390" y="2854325"/>
            <a:ext cx="4478020" cy="30175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C:\Users\asua\Downloads\iceland-5769077_1920.jpgiceland-5769077_1920"/>
          <p:cNvPicPr>
            <a:picLocks noChangeAspect="1"/>
          </p:cNvPicPr>
          <p:nvPr/>
        </p:nvPicPr>
        <p:blipFill>
          <a:blip r:embed="rId3"/>
          <a:srcRect l="3058" r="1845"/>
          <a:stretch>
            <a:fillRect/>
          </a:stretch>
        </p:blipFill>
        <p:spPr>
          <a:xfrm>
            <a:off x="6106160" y="1943735"/>
            <a:ext cx="2487930" cy="1743710"/>
          </a:xfrm>
          <a:prstGeom prst="rect">
            <a:avLst/>
          </a:prstGeom>
        </p:spPr>
      </p:pic>
      <p:pic>
        <p:nvPicPr>
          <p:cNvPr id="7" name="图片 6" descr="C:\Users\asua\Downloads\wave-2211925_1920.jpgwave-2211925_19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445" y="3905250"/>
            <a:ext cx="2503170" cy="1668780"/>
          </a:xfrm>
          <a:prstGeom prst="rect">
            <a:avLst/>
          </a:prstGeom>
        </p:spPr>
      </p:pic>
      <p:pic>
        <p:nvPicPr>
          <p:cNvPr id="9" name="图片 8" descr="C:\Users\asua\Downloads\pinwheel-4550711_1920.jpgpinwheel-4550711_1920"/>
          <p:cNvPicPr>
            <a:picLocks noChangeAspect="1"/>
          </p:cNvPicPr>
          <p:nvPr/>
        </p:nvPicPr>
        <p:blipFill>
          <a:blip r:embed="rId5"/>
          <a:srcRect l="7403" r="10630"/>
          <a:stretch>
            <a:fillRect/>
          </a:stretch>
        </p:blipFill>
        <p:spPr>
          <a:xfrm>
            <a:off x="8874125" y="1948180"/>
            <a:ext cx="2619375" cy="1797685"/>
          </a:xfrm>
          <a:prstGeom prst="rect">
            <a:avLst/>
          </a:prstGeom>
        </p:spPr>
      </p:pic>
      <p:pic>
        <p:nvPicPr>
          <p:cNvPr id="11" name="图片 10" descr="C:\Users\asua\Downloads\photovoltaic-system-2742302_1920.jpgphotovoltaic-system-2742302_19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60790" y="3917950"/>
            <a:ext cx="2608580" cy="1671320"/>
          </a:xfrm>
          <a:prstGeom prst="rect">
            <a:avLst/>
          </a:prstGeom>
        </p:spPr>
      </p:pic>
      <p:pic>
        <p:nvPicPr>
          <p:cNvPr id="14" name="图片 13" descr="图标 科科美美风 - 加字_画板 1 副本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15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6" name="矩形: 圆角 13"/>
          <p:cNvSpPr/>
          <p:nvPr/>
        </p:nvSpPr>
        <p:spPr>
          <a:xfrm>
            <a:off x="1034415" y="1917700"/>
            <a:ext cx="10191115" cy="379857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[图片][图片]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31715" y="1000125"/>
            <a:ext cx="2482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4D4D4D"/>
                </a:solidFill>
                <a:latin typeface="+mj-ea"/>
                <a:ea typeface="+mj-ea"/>
              </a:rPr>
              <a:t>开发新能源</a:t>
            </a:r>
            <a:endParaRPr lang="zh-CN" altLang="en-US" sz="3200">
              <a:solidFill>
                <a:srgbClr val="4D4D4D"/>
              </a:solidFill>
              <a:latin typeface="+mj-ea"/>
              <a:ea typeface="+mj-ea"/>
            </a:endParaRPr>
          </a:p>
        </p:txBody>
      </p:sp>
      <p:cxnSp>
        <p:nvCxnSpPr>
          <p:cNvPr id="8" name="直线连接符 7"/>
          <p:cNvCxnSpPr/>
          <p:nvPr/>
        </p:nvCxnSpPr>
        <p:spPr>
          <a:xfrm>
            <a:off x="9425830" y="1525621"/>
            <a:ext cx="305689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21"/>
          <p:cNvSpPr/>
          <p:nvPr/>
        </p:nvSpPr>
        <p:spPr>
          <a:xfrm>
            <a:off x="6087110" y="2113915"/>
            <a:ext cx="1166495" cy="4552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040120" y="2081834"/>
            <a:ext cx="1813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4D4D4D"/>
                </a:solidFill>
              </a:rPr>
              <a:t>地热能</a:t>
            </a:r>
            <a:endParaRPr lang="zh-CN" altLang="en-US" sz="2800">
              <a:solidFill>
                <a:srgbClr val="4D4D4D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879205" y="2113915"/>
            <a:ext cx="1166495" cy="4552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989060" y="2080260"/>
            <a:ext cx="914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4D4D4D"/>
                </a:solidFill>
              </a:rPr>
              <a:t>风能</a:t>
            </a:r>
            <a:endParaRPr lang="zh-CN" altLang="en-US" sz="2800">
              <a:solidFill>
                <a:srgbClr val="4D4D4D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6080760" y="4078605"/>
            <a:ext cx="1166495" cy="4552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033770" y="4046524"/>
            <a:ext cx="181303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4D4D4D"/>
                </a:solidFill>
              </a:rPr>
              <a:t>海洋能</a:t>
            </a:r>
            <a:endParaRPr lang="zh-CN" altLang="en-US" sz="2800">
              <a:solidFill>
                <a:srgbClr val="4D4D4D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872855" y="4085590"/>
            <a:ext cx="1166495" cy="4552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8825865" y="4053509"/>
            <a:ext cx="181303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4D4D4D"/>
                </a:solidFill>
              </a:rPr>
              <a:t>太阳能</a:t>
            </a:r>
            <a:endParaRPr lang="zh-CN" altLang="en-US" sz="2800">
              <a:solidFill>
                <a:srgbClr val="4D4D4D"/>
              </a:solidFill>
            </a:endParaRPr>
          </a:p>
        </p:txBody>
      </p:sp>
      <p:pic>
        <p:nvPicPr>
          <p:cNvPr id="2" name="图片 1" descr="0bae378552e289832db5535edc85a063"/>
          <p:cNvPicPr>
            <a:picLocks noChangeAspect="1"/>
          </p:cNvPicPr>
          <p:nvPr/>
        </p:nvPicPr>
        <p:blipFill>
          <a:blip r:embed="rId8"/>
          <a:srcRect l="-1975" t="65299" r="11297" b="961"/>
          <a:stretch>
            <a:fillRect/>
          </a:stretch>
        </p:blipFill>
        <p:spPr>
          <a:xfrm>
            <a:off x="1172210" y="2689225"/>
            <a:ext cx="4547235" cy="2256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文本框 13"/>
          <p:cNvSpPr txBox="1"/>
          <p:nvPr/>
        </p:nvSpPr>
        <p:spPr>
          <a:xfrm>
            <a:off x="2876550" y="2516505"/>
            <a:ext cx="643890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4D4D4D"/>
                </a:solidFill>
                <a:effectLst/>
                <a:latin typeface="+mj-ea"/>
                <a:ea typeface="+mj-ea"/>
              </a:rPr>
              <a:t>想一想，在日常生活中，为了节约能源，我们能够做些什么？</a:t>
            </a:r>
            <a:endParaRPr lang="zh-CN" altLang="en-US" sz="3200">
              <a:solidFill>
                <a:srgbClr val="4D4D4D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2" name="图片 1" descr="图层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0410" y="3588385"/>
            <a:ext cx="1149985" cy="16744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387975" y="2430780"/>
            <a:ext cx="6461125" cy="3599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洗菜盆接水</a:t>
            </a:r>
            <a:r>
              <a:rPr lang="en-US" altLang="zh-CN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3</a:t>
            </a: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次需要</a:t>
            </a:r>
            <a:r>
              <a:rPr lang="en-US" altLang="zh-CN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9</a:t>
            </a: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至</a:t>
            </a:r>
            <a:r>
              <a:rPr lang="en-US" altLang="zh-CN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12</a:t>
            </a: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升水，</a:t>
            </a:r>
            <a:endParaRPr lang="zh-CN" altLang="en-US" sz="2800" b="0" i="0">
              <a:solidFill>
                <a:srgbClr val="4D4D4D"/>
              </a:solidFill>
              <a:effectLst/>
              <a:latin typeface="+mj-ea"/>
              <a:ea typeface="+mj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一个滴水的水龙头一天可以漏掉</a:t>
            </a:r>
            <a:r>
              <a:rPr lang="en-US" altLang="zh-CN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70</a:t>
            </a: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升水，</a:t>
            </a:r>
            <a:endParaRPr lang="en-US" altLang="zh-CN" sz="2800" b="0" i="0">
              <a:solidFill>
                <a:srgbClr val="4D4D4D"/>
              </a:solidFill>
              <a:effectLst/>
              <a:latin typeface="+mj-ea"/>
              <a:ea typeface="+mj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i="0">
                <a:solidFill>
                  <a:srgbClr val="4D4D4D"/>
                </a:solidFill>
                <a:effectLst/>
                <a:latin typeface="+mj-ea"/>
                <a:ea typeface="+mj-ea"/>
              </a:rPr>
              <a:t>所以我们要这样做——</a:t>
            </a:r>
            <a:endParaRPr lang="zh-CN" altLang="en-US" sz="2800" b="1" i="0">
              <a:solidFill>
                <a:srgbClr val="4D4D4D"/>
              </a:solidFill>
              <a:effectLst/>
              <a:latin typeface="+mj-ea"/>
              <a:ea typeface="+mj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及时关闭水龙头；平日“一水多用”，养成良好的用水习惯。</a:t>
            </a:r>
            <a:endParaRPr lang="zh-CN" altLang="en-US" sz="2800" b="0" i="0">
              <a:solidFill>
                <a:srgbClr val="333333"/>
              </a:solidFill>
              <a:effectLst/>
              <a:latin typeface="+mj-ea"/>
              <a:ea typeface="+mj-ea"/>
            </a:endParaRPr>
          </a:p>
          <a:p>
            <a:pPr algn="ctr"/>
            <a:endParaRPr lang="zh-CN" altLang="en-US" b="0" i="0">
              <a:solidFill>
                <a:srgbClr val="333333"/>
              </a:solidFill>
              <a:effectLst/>
              <a:latin typeface="-apple-system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1875" y="1082040"/>
            <a:ext cx="2482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4D4D4D"/>
                </a:solidFill>
                <a:latin typeface="+mj-ea"/>
                <a:ea typeface="+mj-ea"/>
              </a:rPr>
              <a:t>节约用水</a:t>
            </a:r>
            <a:endParaRPr lang="zh-CN" altLang="en-US" sz="3200">
              <a:solidFill>
                <a:srgbClr val="4D4D4D"/>
              </a:solidFill>
              <a:latin typeface="+mj-ea"/>
              <a:ea typeface="+mj-ea"/>
            </a:endParaRPr>
          </a:p>
        </p:txBody>
      </p:sp>
      <p:pic>
        <p:nvPicPr>
          <p:cNvPr id="4" name="图片 3" descr="C:\Users\asua\Downloads\faucet-3240211_1920.jpgfaucet-3240211_19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2710815"/>
            <a:ext cx="4469130" cy="29724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 descr="图标 科科美美风 - 加字_画板 1 副本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/>
        </p:nvSpPr>
        <p:spPr>
          <a:xfrm>
            <a:off x="1287145" y="582295"/>
            <a:ext cx="1855470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r>
              <a:rPr lang="en-US" altLang="zh-CN"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4</a:t>
            </a:r>
            <a:endParaRPr lang="en-US" altLang="zh-CN"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cxnSp>
        <p:nvCxnSpPr>
          <p:cNvPr id="10" name="直线连接符 7"/>
          <p:cNvCxnSpPr/>
          <p:nvPr/>
        </p:nvCxnSpPr>
        <p:spPr>
          <a:xfrm>
            <a:off x="4519185" y="1818991"/>
            <a:ext cx="305689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: 圆角 13"/>
          <p:cNvSpPr/>
          <p:nvPr/>
        </p:nvSpPr>
        <p:spPr>
          <a:xfrm>
            <a:off x="407670" y="2227580"/>
            <a:ext cx="11442065" cy="382079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387340" y="2314575"/>
            <a:ext cx="6393815" cy="4246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全球每年纸张用量已达</a:t>
            </a:r>
            <a:r>
              <a:rPr lang="en-US" altLang="zh-CN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3.2</a:t>
            </a: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亿吨，制作每吨纸需砍伐</a:t>
            </a:r>
            <a:r>
              <a:rPr lang="en-US" altLang="zh-CN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4</a:t>
            </a: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棵树，</a:t>
            </a:r>
            <a:r>
              <a:rPr lang="en-US" altLang="zh-CN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1</a:t>
            </a: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年就有近</a:t>
            </a:r>
            <a:r>
              <a:rPr lang="en-US" altLang="zh-CN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13</a:t>
            </a: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亿棵树木从地球上消失。</a:t>
            </a:r>
            <a:endParaRPr lang="zh-CN" altLang="en-US" sz="2800" b="0" i="0">
              <a:solidFill>
                <a:srgbClr val="4D4D4D"/>
              </a:solidFill>
              <a:effectLst/>
              <a:latin typeface="+mj-ea"/>
              <a:ea typeface="+mj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i="0">
                <a:solidFill>
                  <a:srgbClr val="4D4D4D"/>
                </a:solidFill>
                <a:effectLst/>
                <a:latin typeface="+mj-ea"/>
                <a:ea typeface="+mj-ea"/>
              </a:rPr>
              <a:t>所以我们要这样做</a:t>
            </a:r>
            <a:endParaRPr lang="zh-CN" altLang="en-US" sz="2800" b="1" i="0">
              <a:solidFill>
                <a:srgbClr val="4D4D4D"/>
              </a:solidFill>
              <a:effectLst/>
              <a:latin typeface="+mj-ea"/>
              <a:ea typeface="+mj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推行“无纸化”办公；尽量使用电子记录代替纸类记录，减少纸张浪费。</a:t>
            </a:r>
            <a:endParaRPr lang="zh-CN" altLang="en-US" sz="2800" b="0" i="0">
              <a:solidFill>
                <a:srgbClr val="333333"/>
              </a:solidFill>
              <a:effectLst/>
              <a:latin typeface="+mj-ea"/>
              <a:ea typeface="+mj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-apple-system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" name="图片 7" descr="图标 科科美美风 - 加字_画板 1 副本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/>
        </p:nvSpPr>
        <p:spPr>
          <a:xfrm>
            <a:off x="1287145" y="582295"/>
            <a:ext cx="1993900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r>
              <a:rPr lang="en-US" altLang="zh-CN"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3</a:t>
            </a:r>
            <a:endParaRPr lang="en-US" altLang="zh-CN"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0" name="矩形: 圆角 13"/>
          <p:cNvSpPr/>
          <p:nvPr/>
        </p:nvSpPr>
        <p:spPr>
          <a:xfrm>
            <a:off x="407035" y="2259965"/>
            <a:ext cx="11430635" cy="420370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I:\备份桌面\数字资源更新（助学课程）\3年级1单元\3.1.4\图片6.jpg图片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640" y="3056255"/>
            <a:ext cx="4180840" cy="2613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4841875" y="1082040"/>
            <a:ext cx="2482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4D4D4D"/>
                </a:solidFill>
                <a:latin typeface="+mj-ea"/>
                <a:ea typeface="+mj-ea"/>
              </a:rPr>
              <a:t>节约用纸</a:t>
            </a:r>
            <a:endParaRPr lang="zh-CN" altLang="en-US" sz="3200">
              <a:solidFill>
                <a:srgbClr val="4D4D4D"/>
              </a:solidFill>
              <a:latin typeface="+mj-ea"/>
              <a:ea typeface="+mj-ea"/>
            </a:endParaRPr>
          </a:p>
        </p:txBody>
      </p:sp>
      <p:cxnSp>
        <p:nvCxnSpPr>
          <p:cNvPr id="12" name="直线连接符 7"/>
          <p:cNvCxnSpPr/>
          <p:nvPr/>
        </p:nvCxnSpPr>
        <p:spPr>
          <a:xfrm>
            <a:off x="4519185" y="1818991"/>
            <a:ext cx="305689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H:\新桌面 备份\新教科4下-5下6下\教案和ppt\5下 第3单元 环境与我们\封面\05-合理利用能源.jpg05-合理利用能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000" cy="6859270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>
            <a:off x="298450" y="210820"/>
            <a:ext cx="6231890" cy="40513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五年级下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环境与我们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768340" y="2630805"/>
            <a:ext cx="5660390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自驾车每消耗</a:t>
            </a:r>
            <a:r>
              <a:rPr lang="en-US" altLang="zh-CN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100</a:t>
            </a: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公升汽油，排放约</a:t>
            </a:r>
            <a:r>
              <a:rPr lang="en-US" altLang="zh-CN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270</a:t>
            </a:r>
            <a:r>
              <a:rPr lang="zh-CN" altLang="en-US" sz="2800" b="0" i="0">
                <a:solidFill>
                  <a:srgbClr val="4D4D4D"/>
                </a:solidFill>
                <a:effectLst/>
                <a:latin typeface="+mj-ea"/>
                <a:ea typeface="+mj-ea"/>
              </a:rPr>
              <a:t>千克二氧化碳。</a:t>
            </a:r>
            <a:endParaRPr lang="zh-CN" altLang="en-US" sz="2800" b="0" i="0">
              <a:solidFill>
                <a:srgbClr val="4D4D4D"/>
              </a:solidFill>
              <a:effectLst/>
              <a:latin typeface="+mj-ea"/>
              <a:ea typeface="+mj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i="0">
                <a:solidFill>
                  <a:srgbClr val="4D4D4D"/>
                </a:solidFill>
                <a:effectLst/>
                <a:latin typeface="+mj-ea"/>
                <a:ea typeface="+mj-ea"/>
              </a:rPr>
              <a:t>所以我们要这样做</a:t>
            </a:r>
            <a:endParaRPr lang="zh-CN" altLang="en-US" sz="2800" b="1" i="0">
              <a:solidFill>
                <a:srgbClr val="4D4D4D"/>
              </a:solidFill>
              <a:effectLst/>
              <a:latin typeface="+mj-ea"/>
              <a:ea typeface="+mj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2800">
                <a:solidFill>
                  <a:srgbClr val="4D4D4D"/>
                </a:solidFill>
                <a:effectLst/>
                <a:latin typeface="+mj-ea"/>
                <a:ea typeface="+mj-ea"/>
              </a:rPr>
              <a:t>1</a:t>
            </a:r>
            <a:r>
              <a:rPr lang="zh-CN" altLang="en-US" sz="2800">
                <a:solidFill>
                  <a:srgbClr val="4D4D4D"/>
                </a:solidFill>
                <a:effectLst/>
                <a:latin typeface="+mj-ea"/>
                <a:ea typeface="+mj-ea"/>
              </a:rPr>
              <a:t>公里内步行，</a:t>
            </a:r>
            <a:r>
              <a:rPr lang="en-US" altLang="zh-CN" sz="2800">
                <a:solidFill>
                  <a:srgbClr val="4D4D4D"/>
                </a:solidFill>
                <a:effectLst/>
                <a:latin typeface="+mj-ea"/>
                <a:ea typeface="+mj-ea"/>
              </a:rPr>
              <a:t>3</a:t>
            </a:r>
            <a:r>
              <a:rPr lang="zh-CN" altLang="en-US" sz="2800">
                <a:solidFill>
                  <a:srgbClr val="4D4D4D"/>
                </a:solidFill>
                <a:effectLst/>
                <a:latin typeface="+mj-ea"/>
                <a:ea typeface="+mj-ea"/>
              </a:rPr>
              <a:t>公里内骑自行车，</a:t>
            </a:r>
            <a:r>
              <a:rPr lang="en-US" altLang="zh-CN" sz="2800">
                <a:solidFill>
                  <a:srgbClr val="4D4D4D"/>
                </a:solidFill>
                <a:effectLst/>
                <a:latin typeface="+mj-ea"/>
                <a:ea typeface="+mj-ea"/>
              </a:rPr>
              <a:t>5</a:t>
            </a:r>
            <a:r>
              <a:rPr lang="zh-CN" altLang="en-US" sz="2800">
                <a:solidFill>
                  <a:srgbClr val="4D4D4D"/>
                </a:solidFill>
                <a:effectLst/>
                <a:latin typeface="+mj-ea"/>
                <a:ea typeface="+mj-ea"/>
              </a:rPr>
              <a:t>公里乘公共交通工具。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-apple-system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9" name="图片 8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2" name="矩形: 圆角 13"/>
          <p:cNvSpPr/>
          <p:nvPr/>
        </p:nvSpPr>
        <p:spPr>
          <a:xfrm>
            <a:off x="629920" y="2452370"/>
            <a:ext cx="10873740" cy="367982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41875" y="1082040"/>
            <a:ext cx="2482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4D4D4D"/>
                </a:solidFill>
                <a:latin typeface="+mj-ea"/>
                <a:ea typeface="+mj-ea"/>
              </a:rPr>
              <a:t>节约燃料</a:t>
            </a:r>
            <a:endParaRPr lang="zh-CN" altLang="en-US" sz="3200">
              <a:solidFill>
                <a:srgbClr val="4D4D4D"/>
              </a:solidFill>
              <a:latin typeface="+mj-ea"/>
              <a:ea typeface="+mj-ea"/>
            </a:endParaRPr>
          </a:p>
        </p:txBody>
      </p:sp>
      <p:cxnSp>
        <p:nvCxnSpPr>
          <p:cNvPr id="4" name="直线连接符 7"/>
          <p:cNvCxnSpPr/>
          <p:nvPr/>
        </p:nvCxnSpPr>
        <p:spPr>
          <a:xfrm>
            <a:off x="4519185" y="1818991"/>
            <a:ext cx="305689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C:\Users\asua\Downloads\architecture-1837176_1920.jpgarchitecture-1837176_19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668" y="2743200"/>
            <a:ext cx="4189095" cy="3140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90895" y="2138680"/>
            <a:ext cx="5660390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节能技术是指采取先进的技术手段实现节约能源。</a:t>
            </a:r>
            <a:endParaRPr lang="zh-CN" altLang="en-US" sz="28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根据用能情况、能源类型分析能耗现状，找出能源浪费的节能空间，然后依此采取对应的措施减少能源浪费，达到节约能源的目的。</a:t>
            </a:r>
            <a:endParaRPr lang="zh-CN" altLang="en-US" sz="28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: 圆角 13"/>
          <p:cNvSpPr/>
          <p:nvPr/>
        </p:nvSpPr>
        <p:spPr>
          <a:xfrm>
            <a:off x="690880" y="2183130"/>
            <a:ext cx="10863580" cy="402717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41875" y="1082040"/>
            <a:ext cx="2482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4D4D4D"/>
                </a:solidFill>
                <a:latin typeface="+mj-ea"/>
                <a:ea typeface="+mj-ea"/>
              </a:rPr>
              <a:t>节能技术</a:t>
            </a:r>
            <a:endParaRPr lang="zh-CN" altLang="en-US" sz="3200">
              <a:solidFill>
                <a:srgbClr val="4D4D4D"/>
              </a:solidFill>
              <a:latin typeface="+mj-ea"/>
              <a:ea typeface="+mj-ea"/>
            </a:endParaRPr>
          </a:p>
        </p:txBody>
      </p:sp>
      <p:cxnSp>
        <p:nvCxnSpPr>
          <p:cNvPr id="8" name="直线连接符 7"/>
          <p:cNvCxnSpPr/>
          <p:nvPr/>
        </p:nvCxnSpPr>
        <p:spPr>
          <a:xfrm>
            <a:off x="4519185" y="1818991"/>
            <a:ext cx="305689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C:\Users\asua\Downloads\cfl-1883.jpgcfl-18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673985"/>
            <a:ext cx="4646930" cy="309626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474470" y="2049780"/>
            <a:ext cx="9225280" cy="2030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71120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800">
                <a:solidFill>
                  <a:srgbClr val="4D4D4D"/>
                </a:solidFill>
                <a:latin typeface="+mj-ea"/>
                <a:ea typeface="+mj-ea"/>
                <a:cs typeface="Times New Roman" panose="02020603050405020304" pitchFamily="18" charset="0"/>
              </a:rPr>
              <a:t>以有效、合理地利用资源为标准，从衣食住行等方面，说一说可以怎样科学、合理地安排生活，以达到节能减排的目的</a:t>
            </a:r>
            <a:r>
              <a:rPr lang="zh-CN" altLang="zh-CN" sz="280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prstClr val="black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矩形: 圆角 13"/>
          <p:cNvSpPr/>
          <p:nvPr/>
        </p:nvSpPr>
        <p:spPr>
          <a:xfrm>
            <a:off x="1201420" y="1933575"/>
            <a:ext cx="9719310" cy="360934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474470" y="3967480"/>
            <a:ext cx="9225280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71120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>
                <a:solidFill>
                  <a:srgbClr val="4D4D4D"/>
                </a:solidFill>
                <a:latin typeface="+mj-ea"/>
                <a:ea typeface="+mj-ea"/>
                <a:cs typeface="Times New Roman" panose="02020603050405020304" pitchFamily="18" charset="0"/>
              </a:rPr>
              <a:t>结合本课所学</a:t>
            </a: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说一</a:t>
            </a:r>
            <a:r>
              <a:rPr lang="zh-CN" altLang="zh-CN" sz="2800">
                <a:solidFill>
                  <a:srgbClr val="4D4D4D"/>
                </a:solidFill>
                <a:latin typeface="+mj-ea"/>
                <a:ea typeface="+mj-ea"/>
                <a:cs typeface="Times New Roman" panose="02020603050405020304" pitchFamily="18" charset="0"/>
              </a:rPr>
              <a:t>自己在生活、学习中应该怎么做</a:t>
            </a: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可以达到节能减排的目的。</a:t>
            </a:r>
            <a:endParaRPr kumimoji="0" lang="zh-CN" altLang="zh-CN" sz="2800" b="0" i="0" u="none" strike="noStrike" kern="120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67360" y="398145"/>
            <a:ext cx="2558415" cy="842645"/>
            <a:chOff x="15278" y="3894"/>
            <a:chExt cx="4029" cy="1327"/>
          </a:xfrm>
        </p:grpSpPr>
        <p:pic>
          <p:nvPicPr>
            <p:cNvPr id="11" name="图片 10" descr="图标 科科美美风 - 加字_画板 1 副本 3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78" y="3894"/>
              <a:ext cx="1327" cy="1327"/>
            </a:xfrm>
            <a:prstGeom prst="rect">
              <a:avLst/>
            </a:prstGeom>
          </p:spPr>
        </p:pic>
        <p:sp>
          <p:nvSpPr>
            <p:cNvPr id="12" name="标题 1"/>
            <p:cNvSpPr>
              <a:spLocks noGrp="1"/>
            </p:cNvSpPr>
            <p:nvPr/>
          </p:nvSpPr>
          <p:spPr>
            <a:xfrm>
              <a:off x="16680" y="4205"/>
              <a:ext cx="2627" cy="760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Autofit/>
            </a:bodyPr>
            <a:lstStyle>
              <a:lvl1pPr marL="0" marR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kumimoji="0" lang="zh-CN" altLang="en-US" sz="3600" b="1" i="0" u="none" strike="noStrike" kern="1200" cap="none" spc="300" normalizeH="0" baseline="0" noProof="1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j-cs"/>
                  <a:sym typeface="+mn-ea"/>
                </a:defRPr>
              </a:lvl1pPr>
            </a:lstStyle>
            <a:p>
              <a:r>
                <a:rPr sz="4800">
                  <a:solidFill>
                    <a:srgbClr val="8597CB"/>
                  </a:solidFill>
                  <a:latin typeface="方圆准圆体" panose="03000509000000000000" charset="-122"/>
                  <a:ea typeface="方圆准圆体" panose="03000509000000000000" charset="-122"/>
                </a:rPr>
                <a:t>研讨</a:t>
              </a:r>
              <a:endPara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855" y="-71755"/>
            <a:ext cx="1355090" cy="1910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1670050"/>
            <a:ext cx="8610600" cy="1362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835" y="3415030"/>
            <a:ext cx="2407920" cy="1249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675" y="5001260"/>
            <a:ext cx="9929495" cy="9086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1709400" y="11239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1603647" y="2370607"/>
            <a:ext cx="4461479" cy="31027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 descr="图标 科科美美风 - 加字_画板 1 副本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95" y="367665"/>
            <a:ext cx="860425" cy="824230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/>
        </p:nvSpPr>
        <p:spPr>
          <a:xfrm>
            <a:off x="1323340" y="608330"/>
            <a:ext cx="1668145" cy="4635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 err="1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聚焦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11595" y="2586355"/>
            <a:ext cx="455168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+mj-ea"/>
                <a:ea typeface="+mj-ea"/>
              </a:rPr>
              <a:t>能源</a:t>
            </a:r>
            <a:r>
              <a:rPr lang="zh-CN" altLang="en-US" sz="2800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rPr>
              <a:t>是提供</a:t>
            </a:r>
            <a:r>
              <a:rPr lang="zh-CN" altLang="en-US" sz="2800">
                <a:solidFill>
                  <a:srgbClr val="FF0000"/>
                </a:solidFill>
                <a:effectLst/>
                <a:latin typeface="+mj-ea"/>
                <a:ea typeface="+mj-ea"/>
                <a:sym typeface="+mn-ea"/>
              </a:rPr>
              <a:t>能量</a:t>
            </a:r>
            <a:r>
              <a:rPr lang="zh-CN" altLang="en-US" sz="2800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rPr>
              <a:t>的物质资源，它能够释放出</a:t>
            </a:r>
            <a:r>
              <a:rPr lang="zh-CN" altLang="en-US" sz="2800">
                <a:solidFill>
                  <a:srgbClr val="FF0000"/>
                </a:solidFill>
                <a:effectLst/>
                <a:latin typeface="+mj-ea"/>
                <a:ea typeface="+mj-ea"/>
                <a:sym typeface="+mn-ea"/>
              </a:rPr>
              <a:t>能量</a:t>
            </a:r>
            <a:r>
              <a:rPr lang="zh-CN" altLang="en-US" sz="2800">
                <a:solidFill>
                  <a:schemeClr val="tx1"/>
                </a:solidFill>
                <a:effectLst/>
                <a:latin typeface="+mj-ea"/>
                <a:ea typeface="+mj-ea"/>
                <a:sym typeface="+mn-ea"/>
              </a:rPr>
              <a:t>，如机械能、热能、光能、电磁能、化学能等。</a:t>
            </a:r>
            <a:endParaRPr lang="zh-CN" altLang="en-US" sz="2800">
              <a:solidFill>
                <a:schemeClr val="tx1"/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12" name="矩形: 圆角 13"/>
          <p:cNvSpPr/>
          <p:nvPr/>
        </p:nvSpPr>
        <p:spPr>
          <a:xfrm>
            <a:off x="1328420" y="2166620"/>
            <a:ext cx="9839325" cy="353949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9"/>
          <p:cNvSpPr>
            <a:spLocks noGrp="1"/>
          </p:cNvSpPr>
          <p:nvPr/>
        </p:nvSpPr>
        <p:spPr>
          <a:xfrm>
            <a:off x="4563745" y="1195070"/>
            <a:ext cx="3064510" cy="5105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rgbClr val="4D4D4D"/>
                </a:solidFill>
              </a:rPr>
              <a:t>能源</a:t>
            </a:r>
            <a:endParaRPr lang="zh-CN" altLang="en-US">
              <a:solidFill>
                <a:srgbClr val="4D4D4D"/>
              </a:solidFill>
            </a:endParaRPr>
          </a:p>
        </p:txBody>
      </p:sp>
      <p:cxnSp>
        <p:nvCxnSpPr>
          <p:cNvPr id="7" name="直线连接符 7"/>
          <p:cNvCxnSpPr/>
          <p:nvPr/>
        </p:nvCxnSpPr>
        <p:spPr>
          <a:xfrm flipV="1">
            <a:off x="4870555" y="1747520"/>
            <a:ext cx="2450969" cy="27650"/>
          </a:xfrm>
          <a:prstGeom prst="line">
            <a:avLst/>
          </a:prstGeom>
          <a:ln w="12700" cap="rnd">
            <a:solidFill>
              <a:srgbClr val="4D4D4D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212b7a506b48970f24d837ea583da8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883410" y="-987425"/>
            <a:ext cx="6624320" cy="8832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44700" y="1459230"/>
            <a:ext cx="8221345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3200">
                <a:solidFill>
                  <a:srgbClr val="4D4D4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化石燃料的使用带来益处的同时也排放污染大气的气体，如何解决这些矛盾呢？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 descr="图标 科科美美风 - 加字_画板 1 副本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" y="367665"/>
            <a:ext cx="860425" cy="824230"/>
          </a:xfrm>
          <a:prstGeom prst="rect">
            <a:avLst/>
          </a:prstGeom>
        </p:spPr>
      </p:pic>
      <p:sp>
        <p:nvSpPr>
          <p:cNvPr id="15" name="标题 1"/>
          <p:cNvSpPr>
            <a:spLocks noGrp="1"/>
          </p:cNvSpPr>
          <p:nvPr/>
        </p:nvSpPr>
        <p:spPr>
          <a:xfrm>
            <a:off x="1323340" y="548005"/>
            <a:ext cx="1668145" cy="4635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 err="1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聚焦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21585" y="3752789"/>
            <a:ext cx="6943090" cy="1990725"/>
            <a:chOff x="678056" y="3517506"/>
            <a:chExt cx="6943090" cy="1990725"/>
          </a:xfrm>
        </p:grpSpPr>
        <p:pic>
          <p:nvPicPr>
            <p:cNvPr id="1026" name="Picture 2" descr="I:\备份桌面\平台资源\旧 教科3-6年级下 三四单元\图集库\第3批 图集\6411 污染与灭绝\大气污染.jpg大气污染"/>
            <p:cNvPicPr>
              <a:picLocks noChangeAspect="1" noChangeArrowheads="1"/>
            </p:cNvPicPr>
            <p:nvPr/>
          </p:nvPicPr>
          <p:blipFill>
            <a:blip r:embed="rId3"/>
            <a:srcRect l="2438"/>
            <a:stretch>
              <a:fillRect/>
            </a:stretch>
          </p:blipFill>
          <p:spPr bwMode="auto">
            <a:xfrm>
              <a:off x="678056" y="3517506"/>
              <a:ext cx="3453765" cy="19907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asua\Downloads\polar-bear-2750604_1920.jpgpolar-bear-2750604_1920"/>
            <p:cNvPicPr>
              <a:picLocks noChangeAspect="1" noChangeArrowheads="1"/>
            </p:cNvPicPr>
            <p:nvPr/>
          </p:nvPicPr>
          <p:blipFill>
            <a:blip r:embed="rId4"/>
            <a:srcRect t="3489" b="5130"/>
            <a:stretch>
              <a:fillRect/>
            </a:stretch>
          </p:blipFill>
          <p:spPr bwMode="auto">
            <a:xfrm>
              <a:off x="4355976" y="3525187"/>
              <a:ext cx="3265170" cy="197929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1105535" y="2414905"/>
            <a:ext cx="4555490" cy="3076575"/>
          </a:xfrm>
          <a:prstGeom prst="rect">
            <a:avLst/>
          </a:prstGeom>
        </p:spPr>
      </p:pic>
      <p:pic>
        <p:nvPicPr>
          <p:cNvPr id="7" name="图片 6" descr="图标 科科美美风 - 加字_画板 1 副本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95" y="367665"/>
            <a:ext cx="860425" cy="8242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979160" y="2714625"/>
            <a:ext cx="5090795" cy="2030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altLang="zh-CN" sz="2800" kern="100">
                <a:solidFill>
                  <a:srgbClr val="4D4D4D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我们的生活、学习过程与电息息相关。如果停止能源供应会发生什么状况？</a:t>
            </a:r>
            <a:endParaRPr lang="zh-CN" altLang="zh-CN" sz="2800" kern="100">
              <a:solidFill>
                <a:srgbClr val="4D4D4D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标题 9"/>
          <p:cNvSpPr>
            <a:spLocks noGrp="1"/>
          </p:cNvSpPr>
          <p:nvPr/>
        </p:nvSpPr>
        <p:spPr>
          <a:xfrm>
            <a:off x="4563745" y="1195070"/>
            <a:ext cx="3064510" cy="5105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rgbClr val="4D4D4D"/>
                </a:solidFill>
              </a:rPr>
              <a:t>电能来源</a:t>
            </a:r>
            <a:endParaRPr lang="zh-CN" altLang="en-US">
              <a:solidFill>
                <a:srgbClr val="4D4D4D"/>
              </a:solidFill>
            </a:endParaRPr>
          </a:p>
        </p:txBody>
      </p:sp>
      <p:cxnSp>
        <p:nvCxnSpPr>
          <p:cNvPr id="14" name="直线连接符 7"/>
          <p:cNvCxnSpPr/>
          <p:nvPr/>
        </p:nvCxnSpPr>
        <p:spPr>
          <a:xfrm flipV="1">
            <a:off x="4870555" y="1747520"/>
            <a:ext cx="2450969" cy="27650"/>
          </a:xfrm>
          <a:prstGeom prst="line">
            <a:avLst/>
          </a:prstGeom>
          <a:ln w="12700" cap="rnd">
            <a:solidFill>
              <a:srgbClr val="4D4D4D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941070" y="2245995"/>
            <a:ext cx="10334625" cy="346456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287145" y="582295"/>
            <a:ext cx="212280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r>
              <a:rPr lang="en-US" altLang="zh-CN"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1</a:t>
            </a:r>
            <a:endParaRPr lang="en-US" altLang="zh-CN"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1" r="-2" b="994"/>
          <a:stretch>
            <a:fillRect/>
          </a:stretch>
        </p:blipFill>
        <p:spPr bwMode="auto">
          <a:xfrm>
            <a:off x="1142365" y="2508885"/>
            <a:ext cx="5026025" cy="3052445"/>
          </a:xfrm>
          <a:prstGeom prst="rect">
            <a:avLst/>
          </a:prstGeom>
          <a:noFill/>
        </p:spPr>
      </p:pic>
      <p:pic>
        <p:nvPicPr>
          <p:cNvPr id="7" name="图片 6" descr="图标 科科美美风 - 加字_画板 1 副本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1287145" y="582295"/>
            <a:ext cx="212280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r>
              <a:rPr lang="en-US" altLang="zh-CN"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1</a:t>
            </a:r>
            <a:endParaRPr lang="en-US" altLang="zh-CN"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1076325" y="2214880"/>
            <a:ext cx="9988550" cy="396367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86830" y="2486025"/>
            <a:ext cx="455739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电能是生活中最常用和最为广泛的能源。</a:t>
            </a: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我国的电能组成主要有水电、太阳能发电、风电、核电和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火电（煤燃烧发出的电）</a:t>
            </a: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9"/>
          <p:cNvSpPr>
            <a:spLocks noGrp="1"/>
          </p:cNvSpPr>
          <p:nvPr/>
        </p:nvSpPr>
        <p:spPr>
          <a:xfrm>
            <a:off x="4845050" y="1191895"/>
            <a:ext cx="2450465" cy="5105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rgbClr val="4D4D4D"/>
                </a:solidFill>
              </a:rPr>
              <a:t>电能来源</a:t>
            </a:r>
            <a:endParaRPr lang="zh-CN" altLang="en-US">
              <a:solidFill>
                <a:srgbClr val="4D4D4D"/>
              </a:solidFill>
            </a:endParaRPr>
          </a:p>
        </p:txBody>
      </p:sp>
      <p:cxnSp>
        <p:nvCxnSpPr>
          <p:cNvPr id="2" name="直线连接符 7"/>
          <p:cNvCxnSpPr/>
          <p:nvPr/>
        </p:nvCxnSpPr>
        <p:spPr>
          <a:xfrm flipV="1">
            <a:off x="4870555" y="1747520"/>
            <a:ext cx="2450969" cy="27650"/>
          </a:xfrm>
          <a:prstGeom prst="line">
            <a:avLst/>
          </a:prstGeom>
          <a:ln w="12700" cap="rnd">
            <a:solidFill>
              <a:srgbClr val="4D4D4D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2" name="矩形: 圆角 13"/>
          <p:cNvSpPr/>
          <p:nvPr/>
        </p:nvSpPr>
        <p:spPr>
          <a:xfrm>
            <a:off x="808355" y="2132330"/>
            <a:ext cx="10557510" cy="398462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951730" y="2073910"/>
            <a:ext cx="63252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在人类过度消耗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煤、石油和天然气</a:t>
            </a: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等化石能源的过程中，大大增加了大气中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二氧化碳</a:t>
            </a: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等气体的含量。这些增加的二氧化碳气体会使地表附近的大气温度上升。这种增温效果类似栽培植物的温室，被称为“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温室效应</a:t>
            </a: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8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 descr="C:\Users\asua\Downloads\pollution-4796858_1920.jpgpollution-4796858_19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2797175"/>
            <a:ext cx="3751580" cy="24993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标题 9"/>
          <p:cNvSpPr>
            <a:spLocks noGrp="1"/>
          </p:cNvSpPr>
          <p:nvPr/>
        </p:nvSpPr>
        <p:spPr>
          <a:xfrm>
            <a:off x="4845050" y="1191895"/>
            <a:ext cx="2450465" cy="5105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rgbClr val="4D4D4D"/>
                </a:solidFill>
              </a:rPr>
              <a:t>温室效应</a:t>
            </a:r>
            <a:endParaRPr lang="zh-CN" altLang="en-US">
              <a:solidFill>
                <a:srgbClr val="4D4D4D"/>
              </a:solidFill>
            </a:endParaRPr>
          </a:p>
        </p:txBody>
      </p:sp>
      <p:cxnSp>
        <p:nvCxnSpPr>
          <p:cNvPr id="6" name="直线连接符 7"/>
          <p:cNvCxnSpPr/>
          <p:nvPr/>
        </p:nvCxnSpPr>
        <p:spPr>
          <a:xfrm flipV="1">
            <a:off x="4870555" y="1747520"/>
            <a:ext cx="2450969" cy="27650"/>
          </a:xfrm>
          <a:prstGeom prst="line">
            <a:avLst/>
          </a:prstGeom>
          <a:ln w="12700" cap="rnd">
            <a:solidFill>
              <a:srgbClr val="4D4D4D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9"/>
          <p:cNvSpPr>
            <a:spLocks noGrp="1"/>
          </p:cNvSpPr>
          <p:nvPr/>
        </p:nvSpPr>
        <p:spPr>
          <a:xfrm>
            <a:off x="711835" y="865505"/>
            <a:ext cx="8194675" cy="5105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>
                <a:solidFill>
                  <a:srgbClr val="4D4D4D"/>
                </a:solidFill>
              </a:rPr>
              <a:t>做《</a:t>
            </a:r>
            <a:r>
              <a:rPr lang="zh-CN" altLang="en-US">
                <a:solidFill>
                  <a:srgbClr val="4D4D4D"/>
                </a:solidFill>
                <a:sym typeface="+mn-ea"/>
              </a:rPr>
              <a:t>知能》</a:t>
            </a:r>
            <a:r>
              <a:rPr lang="en-US" altLang="zh-CN">
                <a:solidFill>
                  <a:srgbClr val="4D4D4D"/>
                </a:solidFill>
                <a:sym typeface="+mn-ea"/>
              </a:rPr>
              <a:t>P47——</a:t>
            </a:r>
            <a:r>
              <a:rPr lang="zh-CN" altLang="en-US">
                <a:solidFill>
                  <a:srgbClr val="4D4D4D"/>
                </a:solidFill>
                <a:sym typeface="+mn-ea"/>
              </a:rPr>
              <a:t>一、资料分析（</a:t>
            </a:r>
            <a:r>
              <a:rPr lang="en-US" altLang="zh-CN">
                <a:solidFill>
                  <a:srgbClr val="4D4D4D"/>
                </a:solidFill>
                <a:sym typeface="+mn-ea"/>
              </a:rPr>
              <a:t>2min)</a:t>
            </a:r>
            <a:endParaRPr lang="en-US" altLang="zh-CN">
              <a:solidFill>
                <a:srgbClr val="4D4D4D"/>
              </a:solidFill>
              <a:sym typeface="+mn-ea"/>
            </a:endParaRPr>
          </a:p>
        </p:txBody>
      </p:sp>
      <p:pic>
        <p:nvPicPr>
          <p:cNvPr id="2" name="图片 1" descr="b3cac7e8c7b3256e01d983008542d11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11755" y="732155"/>
            <a:ext cx="4999355" cy="66668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89160" y="367665"/>
            <a:ext cx="2026920" cy="487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10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11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12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13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14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15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16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17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18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19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2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20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21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2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zI2Y2Q2MzU1ODM1YjJkMWEyZGUxYmU3ZWQyN2QyODcifQ=="/>
  <p:tag name="KSO_WPP_MARK_KEY" val="9cc561fc-c0ca-4000-9db1-55e3257ba3cb"/>
</p:tagLst>
</file>

<file path=ppt/tags/tag3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4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5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6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7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8.xml><?xml version="1.0" encoding="utf-8"?>
<p:tagLst xmlns:p="http://schemas.openxmlformats.org/presentationml/2006/main">
  <p:tag name="KSO_WM_UNIT_PLACING_PICTURE_USER_VIEWPORT" val="{&quot;height&quot;:768,&quot;width&quot;:3192}"/>
</p:tagLst>
</file>

<file path=ppt/tags/tag9.xml><?xml version="1.0" encoding="utf-8"?>
<p:tagLst xmlns:p="http://schemas.openxmlformats.org/presentationml/2006/main">
  <p:tag name="KSO_WM_UNIT_TABLE_BEAUTIFY" val="smartTable{69dc2d05-643f-4ba3-a2fa-6113436058dc}"/>
  <p:tag name="TABLE_ENDDRAG_ORIGIN_RECT" val="671*137"/>
  <p:tag name="TABLE_ENDDRAG_RECT" val="141*291*671*137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65</Paragraphs>
  <Slides>23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4">
      <vt:lpstr>Arial</vt:lpstr>
      <vt:lpstr>Arial Black</vt:lpstr>
      <vt:lpstr>等线 Light</vt:lpstr>
      <vt:lpstr>等线</vt:lpstr>
      <vt:lpstr>微软雅黑</vt:lpstr>
      <vt:lpstr>方圆准圆体</vt:lpstr>
      <vt:lpstr>Times New Roman</vt:lpstr>
      <vt:lpstr>Hannotate SC</vt:lpstr>
      <vt:lpstr>-apple-system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实验记录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2022-10-30T20:27:42.566</cp:lastPrinted>
  <dcterms:created xsi:type="dcterms:W3CDTF">2022-10-30T20:27:42Z</dcterms:created>
  <dcterms:modified xsi:type="dcterms:W3CDTF">2022-10-30T12:27:56Z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