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  <p:sldMasterId id="2147483653" r:id="rId2"/>
  </p:sldMasterIdLst>
  <p:notesMasterIdLst>
    <p:notesMasterId r:id="rId3"/>
  </p:notesMasterIdLst>
  <p:sldIdLst>
    <p:sldId id="436" r:id="rId4"/>
    <p:sldId id="419" r:id="rId5"/>
    <p:sldId id="410" r:id="rId6"/>
    <p:sldId id="294" r:id="rId7"/>
    <p:sldId id="421" r:id="rId8"/>
    <p:sldId id="450" r:id="rId9"/>
    <p:sldId id="422" r:id="rId10"/>
    <p:sldId id="423" r:id="rId11"/>
    <p:sldId id="432" r:id="rId12"/>
    <p:sldId id="433" r:id="rId13"/>
    <p:sldId id="431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57"/>
    <p:restoredTop sz="94674"/>
  </p:normalViewPr>
  <p:slideViewPr>
    <p:cSldViewPr snapToGrid="0" snapToObjects="1">
      <p:cViewPr varScale="1">
        <p:scale>
          <a:sx n="64" d="100"/>
          <a:sy n="64" d="100"/>
        </p:scale>
        <p:origin x="-772" y="-64"/>
      </p:cViewPr>
      <p:guideLst>
        <p:guide orient="horz" pos="217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tags" Target="tags/tag13.xml" /><Relationship Id="rId16" Type="http://schemas.openxmlformats.org/officeDocument/2006/relationships/presProps" Target="presProps.xml" /><Relationship Id="rId17" Type="http://schemas.openxmlformats.org/officeDocument/2006/relationships/viewProps" Target="viewProps.xml" /><Relationship Id="rId18" Type="http://schemas.openxmlformats.org/officeDocument/2006/relationships/theme" Target="theme/theme1.xml" /><Relationship Id="rId19" Type="http://schemas.openxmlformats.org/officeDocument/2006/relationships/tableStyles" Target="tableStyles.xml" /><Relationship Id="rId2" Type="http://schemas.openxmlformats.org/officeDocument/2006/relationships/slideMaster" Target="slideMasters/slideMaster2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6116F1-07E0-3F44-BE9C-05FCBA20FEA7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0AEF1-932A-C042-BC91-E716033D298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658800" y="337564"/>
            <a:ext cx="5158339" cy="572741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33498" y="319698"/>
            <a:ext cx="5232415" cy="404698"/>
          </a:xfrm>
        </p:spPr>
        <p:txBody>
          <a:bodyPr anchor="ctr" anchorCtr="0"/>
          <a:lstStyle>
            <a:lvl1pPr>
              <a:defRPr/>
            </a:lvl1pPr>
          </a:lstStyle>
          <a:p>
            <a:r>
              <a:rPr kumimoji="1" lang="zh-CN" altLang="en-US"/>
              <a:t>封面标题文本样式</a:t>
            </a:r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image" Target="../media/image1.png" /><Relationship Id="rId6" Type="http://schemas.openxmlformats.org/officeDocument/2006/relationships/image" Target="file:///D:\qq&#25991;&#20214;\712321467\Image\C2C\Image2\%7b75232B38-A165-1FB7-499C-2E1C792CACB5%7d.png" TargetMode="External" /><Relationship Id="rId7" Type="http://schemas.openxmlformats.org/officeDocument/2006/relationships/image" Target="../media/image2.png" /><Relationship Id="rId8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3.png" /><Relationship Id="rId3" Type="http://schemas.openxmlformats.org/officeDocument/2006/relationships/image" Target="file:///D:\qq&#25991;&#20214;\712321467\Image\C2C\Image2\%7b75232B38-A165-1FB7-499C-2E1C792CACB5%7d.png" TargetMode="External" /><Relationship Id="rId4" Type="http://schemas.openxmlformats.org/officeDocument/2006/relationships/image" Target="../media/image2.png" /><Relationship Id="rId5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标题占位符 10"/>
          <p:cNvSpPr>
            <a:spLocks noGrp="1"/>
          </p:cNvSpPr>
          <p:nvPr>
            <p:ph type="title"/>
          </p:nvPr>
        </p:nvSpPr>
        <p:spPr>
          <a:xfrm>
            <a:off x="658800" y="337564"/>
            <a:ext cx="5158339" cy="5727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pic>
        <p:nvPicPr>
          <p:cNvPr id="12" name="图片 1073743875" descr="学科网 zxxk.com"/>
          <p:cNvPicPr>
            <a:picLocks noChangeAspect="1"/>
          </p:cNvPicPr>
          <p:nvPr/>
        </p:nvPicPr>
        <p:blipFill>
          <a:blip r:embed="rId7" r:link="rId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9.png" /><Relationship Id="rId4" Type="http://schemas.openxmlformats.org/officeDocument/2006/relationships/tags" Target="../tags/tag1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Relationship Id="rId4" Type="http://schemas.openxmlformats.org/officeDocument/2006/relationships/image" Target="../media/image22.png" /><Relationship Id="rId5" Type="http://schemas.openxmlformats.org/officeDocument/2006/relationships/image" Target="../media/image9.png" /><Relationship Id="rId6" Type="http://schemas.openxmlformats.org/officeDocument/2006/relationships/tags" Target="../tags/tag12.xml" /><Relationship Id="rId7" Type="http://schemas.openxmlformats.org/officeDocument/2006/relationships/image" Target="../media/image2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tags" Target="../tags/tag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Relationship Id="rId3" Type="http://schemas.openxmlformats.org/officeDocument/2006/relationships/tags" Target="../tags/tag2.xml" /><Relationship Id="rId4" Type="http://schemas.openxmlformats.org/officeDocument/2006/relationships/image" Target="../media/image9.png" /><Relationship Id="rId5" Type="http://schemas.openxmlformats.org/officeDocument/2006/relationships/tags" Target="../tags/tag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9.png" /><Relationship Id="rId5" Type="http://schemas.openxmlformats.org/officeDocument/2006/relationships/tags" Target="../tags/tag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10.png" /><Relationship Id="rId4" Type="http://schemas.openxmlformats.org/officeDocument/2006/relationships/image" Target="../media/image13.jpeg" /><Relationship Id="rId5" Type="http://schemas.openxmlformats.org/officeDocument/2006/relationships/image" Target="../media/image9.png" /><Relationship Id="rId6" Type="http://schemas.openxmlformats.org/officeDocument/2006/relationships/tags" Target="../tags/tag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tags" Target="../tags/tag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14.png" /><Relationship Id="rId4" Type="http://schemas.openxmlformats.org/officeDocument/2006/relationships/tags" Target="../tags/tag7.xml" /><Relationship Id="rId5" Type="http://schemas.openxmlformats.org/officeDocument/2006/relationships/image" Target="../media/image9.png" /><Relationship Id="rId6" Type="http://schemas.openxmlformats.org/officeDocument/2006/relationships/tags" Target="../tags/tag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10.png" /><Relationship Id="rId4" Type="http://schemas.openxmlformats.org/officeDocument/2006/relationships/image" Target="../media/image9.png" /><Relationship Id="rId5" Type="http://schemas.openxmlformats.org/officeDocument/2006/relationships/tags" Target="../tags/tag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Relationship Id="rId4" Type="http://schemas.openxmlformats.org/officeDocument/2006/relationships/image" Target="../media/image18.jpeg" /><Relationship Id="rId5" Type="http://schemas.openxmlformats.org/officeDocument/2006/relationships/image" Target="../media/image19.png" /><Relationship Id="rId6" Type="http://schemas.openxmlformats.org/officeDocument/2006/relationships/image" Target="../media/image11.png" /><Relationship Id="rId7" Type="http://schemas.openxmlformats.org/officeDocument/2006/relationships/image" Target="../media/image9.png" /><Relationship Id="rId8" Type="http://schemas.openxmlformats.org/officeDocument/2006/relationships/tags" Target="../tags/tag1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H:\新桌面 备份\新教科4下-5下6下\教案和ppt\5下 第3单元 环境与我们\封面\04-解决垃圾问题.jpg04-解决垃圾问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"/>
            <a:ext cx="12192000" cy="685927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298450" y="210820"/>
            <a:ext cx="6231890" cy="40513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五年级下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环境与我们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第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4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164205" y="1898650"/>
            <a:ext cx="7166610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1、不要拿促销宣传品</a:t>
            </a:r>
            <a:endParaRPr lang="zh-CN" altLang="en-US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2、慢慢放弃家居纸制用品</a:t>
            </a:r>
            <a:endParaRPr lang="zh-CN" altLang="en-US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3、变丢弃为捐赠</a:t>
            </a:r>
            <a:endParaRPr lang="zh-CN" altLang="en-US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4、点外卖时，拒绝那些最终会扔进垃圾桶的物品</a:t>
            </a:r>
            <a:endParaRPr lang="zh-CN" altLang="en-US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5、购物时不用塑料袋</a:t>
            </a:r>
            <a:endParaRPr lang="zh-CN" altLang="en-US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7、在节假日减少废弃物产生</a:t>
            </a:r>
            <a:endParaRPr lang="zh-CN" altLang="en-US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8、外出带上必备用品，对一次性筷子说</a:t>
            </a:r>
            <a:r>
              <a:rPr lang="en-US" altLang="zh-CN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不</a:t>
            </a:r>
            <a:r>
              <a:rPr lang="en-US" altLang="zh-CN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</a:t>
            </a:r>
            <a:endParaRPr lang="en-US" altLang="zh-CN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……</a:t>
            </a:r>
            <a:endParaRPr lang="en-US" altLang="zh-CN" sz="24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" name="圆角矩形 8"/>
          <p:cNvSpPr/>
          <p:nvPr/>
        </p:nvSpPr>
        <p:spPr>
          <a:xfrm>
            <a:off x="2242820" y="1862455"/>
            <a:ext cx="8869045" cy="4690110"/>
          </a:xfrm>
          <a:prstGeom prst="round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1683" y="845307"/>
            <a:ext cx="365215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latin typeface="+mj-ea"/>
                <a:ea typeface="+mj-ea"/>
              </a:rPr>
              <a:t>  </a:t>
            </a:r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环保行动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直线连接符 7"/>
          <p:cNvCxnSpPr/>
          <p:nvPr/>
        </p:nvCxnSpPr>
        <p:spPr>
          <a:xfrm>
            <a:off x="5156944" y="1459079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67360" y="398145"/>
            <a:ext cx="2558415" cy="842645"/>
            <a:chOff x="15278" y="3894"/>
            <a:chExt cx="4029" cy="1327"/>
          </a:xfrm>
        </p:grpSpPr>
        <p:pic>
          <p:nvPicPr>
            <p:cNvPr id="8" name="图片 7" descr="图标 科科美美风 - 加字_画板 1 副本 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78" y="3894"/>
              <a:ext cx="1327" cy="1327"/>
            </a:xfrm>
            <a:prstGeom prst="rect">
              <a:avLst/>
            </a:prstGeom>
          </p:spPr>
        </p:pic>
        <p:sp>
          <p:nvSpPr>
            <p:cNvPr id="9" name="标题 1"/>
            <p:cNvSpPr>
              <a:spLocks noGrp="1"/>
            </p:cNvSpPr>
            <p:nvPr/>
          </p:nvSpPr>
          <p:spPr>
            <a:xfrm>
              <a:off x="16680" y="4205"/>
              <a:ext cx="2627" cy="760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Autofit/>
            </a:bodyPr>
            <a:lstStyle>
              <a:lvl1pPr marL="0" marR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kumimoji="0" lang="zh-CN" altLang="en-US" sz="3600" b="1" i="0" u="none" strike="noStrike" kern="1200" cap="none" spc="300" normalizeH="0" baseline="0" noProof="1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j-cs"/>
                  <a:sym typeface="+mn-ea"/>
                </a:defRPr>
              </a:lvl1pPr>
            </a:lstStyle>
            <a:p>
              <a:r>
                <a:rPr sz="4800">
                  <a:solidFill>
                    <a:srgbClr val="8597CB"/>
                  </a:solidFill>
                  <a:latin typeface="方圆准圆体" panose="03000509000000000000" charset="-122"/>
                  <a:ea typeface="方圆准圆体" panose="03000509000000000000" charset="-122"/>
                </a:rPr>
                <a:t>研讨</a:t>
              </a:r>
              <a:endPara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959340" y="367665"/>
            <a:ext cx="1889760" cy="5257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955855" y="2425375"/>
            <a:ext cx="5270500" cy="2747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6317232" y="2403702"/>
            <a:ext cx="5270500" cy="27419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圆角矩形 8"/>
          <p:cNvSpPr/>
          <p:nvPr/>
        </p:nvSpPr>
        <p:spPr>
          <a:xfrm>
            <a:off x="654494" y="2227439"/>
            <a:ext cx="11034395" cy="3211660"/>
          </a:xfrm>
          <a:prstGeom prst="round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53085" y="464185"/>
            <a:ext cx="2596515" cy="890270"/>
            <a:chOff x="15218" y="2215"/>
            <a:chExt cx="4089" cy="1402"/>
          </a:xfrm>
        </p:grpSpPr>
        <p:pic>
          <p:nvPicPr>
            <p:cNvPr id="11" name="图片 10" descr="图标 科科美美风 - 加字_画板 1 副本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218" y="2215"/>
              <a:ext cx="1402" cy="1402"/>
            </a:xfrm>
            <a:prstGeom prst="rect">
              <a:avLst/>
            </a:prstGeom>
          </p:spPr>
        </p:pic>
        <p:sp>
          <p:nvSpPr>
            <p:cNvPr id="12" name="标题 1"/>
            <p:cNvSpPr>
              <a:spLocks noGrp="1"/>
            </p:cNvSpPr>
            <p:nvPr/>
          </p:nvSpPr>
          <p:spPr>
            <a:xfrm>
              <a:off x="16680" y="2561"/>
              <a:ext cx="2627" cy="760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Autofit/>
            </a:bodyPr>
            <a:lstStyle>
              <a:lvl1pPr marL="0" marR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kumimoji="0" lang="zh-CN" altLang="en-US" sz="3600" b="1" i="0" u="none" strike="noStrike" kern="1200" cap="none" spc="300" normalizeH="0" baseline="0" noProof="1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j-cs"/>
                  <a:sym typeface="+mn-ea"/>
                </a:defRPr>
              </a:lvl1pPr>
            </a:lstStyle>
            <a:p>
              <a:r>
                <a:rPr sz="4800">
                  <a:solidFill>
                    <a:srgbClr val="8597CB"/>
                  </a:solidFill>
                  <a:latin typeface="方圆准圆体" panose="03000509000000000000" charset="-122"/>
                  <a:ea typeface="方圆准圆体" panose="03000509000000000000" charset="-122"/>
                </a:rPr>
                <a:t>拓展</a:t>
              </a:r>
              <a:endPara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993793" y="1062067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做一个堆肥箱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4" name="直线连接符 7"/>
          <p:cNvCxnSpPr/>
          <p:nvPr/>
        </p:nvCxnSpPr>
        <p:spPr>
          <a:xfrm>
            <a:off x="4718938" y="1714371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84480" y="5790565"/>
            <a:ext cx="116230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entury Gothic" pitchFamily="2" charset="0"/>
                <a:ea typeface="宋体" panose="02010600030101010101" pitchFamily="2" charset="-122"/>
                <a:sym typeface="Segoe UI" panose="020b0502040204020203" pitchFamily="2" charset="0"/>
              </a:rPr>
              <a:t>堆肥箱要保持透气和湿润，因为微生物和真菌也需要水和空气才能生存。</a:t>
            </a:r>
            <a:endParaRPr lang="zh-CN" altLang="en-US" sz="2800" b="1">
              <a:solidFill>
                <a:srgbClr val="FF0000"/>
              </a:solidFill>
              <a:latin typeface="Century Gothic" pitchFamily="2" charset="0"/>
              <a:ea typeface="宋体" panose="02010600030101010101" pitchFamily="2" charset="-122"/>
              <a:sym typeface="Segoe UI" panose="020b0502040204020203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59340" y="367665"/>
            <a:ext cx="1889760" cy="525780"/>
          </a:xfrm>
          <a:prstGeom prst="rect">
            <a:avLst/>
          </a:prstGeom>
        </p:spPr>
      </p:pic>
      <p:pic>
        <p:nvPicPr>
          <p:cNvPr id="15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0312400" y="116078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I:\备份桌面\平台资源\旧 教科3-6年级下 三四单元\图集库\第3批 图集\6411 污染与灭绝\白色污染.jpg白色污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719" y="2158856"/>
            <a:ext cx="4775916" cy="26860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I:\备份桌面\平台资源\旧 教科3-6年级下 三四单元\图集库\第3批 图集\6411 污染与灭绝\生活垃圾污染.jpg生活垃圾污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169652"/>
            <a:ext cx="4737597" cy="26644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1"/>
          <p:cNvSpPr txBox="1"/>
          <p:nvPr/>
        </p:nvSpPr>
        <p:spPr>
          <a:xfrm>
            <a:off x="3975735" y="1243965"/>
            <a:ext cx="4888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生活垃圾的堆放污染环境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2" name="图片 1" descr="图标 科科美美风 - 加字_画板 1 副本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095" y="367665"/>
            <a:ext cx="860425" cy="824230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1323340" y="608330"/>
            <a:ext cx="1668145" cy="4635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聚焦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r="-1261" b="29487"/>
          <a:stretch>
            <a:fillRect/>
          </a:stretch>
        </p:blipFill>
        <p:spPr>
          <a:xfrm>
            <a:off x="782609" y="5345783"/>
            <a:ext cx="1130303" cy="10377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19325" y="5436870"/>
            <a:ext cx="840105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chemeClr val="accent2"/>
                </a:solidFill>
                <a:latin typeface="+mj-lt"/>
                <a:ea typeface="微软雅黑" panose="020b0503020204020204" pitchFamily="34" charset="-122"/>
              </a:rPr>
              <a:t>我们每天产生的垃圾已经严重影响了地球上的环境和其他生命，怎么解决垃圾问题呢？</a:t>
            </a:r>
            <a:endParaRPr lang="zh-CN" altLang="zh-CN" sz="2800">
              <a:solidFill>
                <a:schemeClr val="accent2"/>
              </a:solidFill>
              <a:latin typeface="+mj-lt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959340" y="367665"/>
            <a:ext cx="1889760" cy="5257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03725" y="1220470"/>
            <a:ext cx="4090035" cy="589280"/>
          </a:xfrm>
        </p:spPr>
        <p:txBody>
          <a:bodyPr>
            <a:noAutofit/>
          </a:bodyPr>
          <a:lstStyle/>
          <a:p>
            <a:r>
              <a:rPr lang="zh-CN" altLang="en-US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垃圾问题调查记录表</a:t>
            </a:r>
            <a:endParaRPr lang="zh-CN" altLang="en-US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cxnSp>
        <p:nvCxnSpPr>
          <p:cNvPr id="14" name="直线连接符 7"/>
          <p:cNvCxnSpPr/>
          <p:nvPr/>
        </p:nvCxnSpPr>
        <p:spPr>
          <a:xfrm>
            <a:off x="4298950" y="1814195"/>
            <a:ext cx="4088305" cy="0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/>
        </p:nvSpPr>
        <p:spPr>
          <a:xfrm>
            <a:off x="1287145" y="582295"/>
            <a:ext cx="1860550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r>
              <a:rPr lang="en-US" altLang="zh-CN"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1</a:t>
            </a:r>
            <a:endParaRPr lang="en-US" altLang="zh-CN"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877213" y="2642388"/>
          <a:ext cx="8595702" cy="2218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0844"/>
                <a:gridCol w="2208286"/>
                <a:gridCol w="2208286"/>
                <a:gridCol w="2208286"/>
              </a:tblGrid>
              <a:tr h="59189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产生垃圾的地方</a:t>
                      </a:r>
                      <a:endParaRPr lang="zh-CN" altLang="en-US" sz="24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产生的垃圾</a:t>
                      </a:r>
                      <a:endParaRPr lang="zh-CN" altLang="en-US" sz="24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产生的质量（估算）</a:t>
                      </a:r>
                      <a:endParaRPr lang="zh-CN" altLang="en-US" sz="24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去哪里了</a:t>
                      </a:r>
                      <a:endParaRPr lang="zh-CN" altLang="en-US" sz="24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342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家庭</a:t>
                      </a:r>
                      <a:endParaRPr lang="zh-CN" altLang="en-US" sz="24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342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学校</a:t>
                      </a:r>
                      <a:endParaRPr lang="zh-CN" altLang="en-US" sz="24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342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 b="0">
                          <a:solidFill>
                            <a:srgbClr val="4D4D4D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建筑工地</a:t>
                      </a:r>
                      <a:endParaRPr lang="zh-CN" altLang="en-US" sz="2400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b="0">
                        <a:solidFill>
                          <a:srgbClr val="4D4D4D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srgbClr val="4D4D4D"/>
                      </a:solidFill>
                      <a:prstDash val="solid"/>
                    </a:lnL>
                    <a:lnR w="12700">
                      <a:solidFill>
                        <a:srgbClr val="4D4D4D"/>
                      </a:solidFill>
                      <a:prstDash val="solid"/>
                    </a:lnR>
                    <a:lnT w="12700">
                      <a:solidFill>
                        <a:srgbClr val="4D4D4D"/>
                      </a:solidFill>
                      <a:prstDash val="solid"/>
                    </a:lnT>
                    <a:lnB w="12700">
                      <a:solidFill>
                        <a:srgbClr val="4D4D4D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077335" y="3536950"/>
            <a:ext cx="171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>
                <a:solidFill>
                  <a:srgbClr val="FF0000"/>
                </a:solidFill>
              </a:rPr>
              <a:t>菜叶、骨头</a:t>
            </a:r>
            <a:endParaRPr lang="zh-CN" altLang="zh-CN" sz="20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7335" y="3966845"/>
            <a:ext cx="171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>
                <a:solidFill>
                  <a:srgbClr val="FF0000"/>
                </a:solidFill>
              </a:rPr>
              <a:t>铅笔屑、废纸</a:t>
            </a:r>
            <a:endParaRPr lang="zh-CN" altLang="zh-CN" sz="2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3375" y="4396740"/>
            <a:ext cx="17138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>
                <a:solidFill>
                  <a:srgbClr val="FF0000"/>
                </a:solidFill>
              </a:rPr>
              <a:t>渣土、砖瓦</a:t>
            </a:r>
            <a:endParaRPr lang="zh-CN" altLang="zh-CN" sz="20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96630" y="3935730"/>
            <a:ext cx="171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>
                <a:solidFill>
                  <a:srgbClr val="FF0000"/>
                </a:solidFill>
              </a:rPr>
              <a:t>垃圾填埋场</a:t>
            </a:r>
            <a:endParaRPr lang="zh-CN" altLang="zh-CN" sz="24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4980" y="5340350"/>
            <a:ext cx="85045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</a:rPr>
              <a:t>垃圾来源复杂、种类繁多，大多数垃圾最终去了垃圾填埋场，</a:t>
            </a:r>
            <a:endParaRPr lang="zh-CN" altLang="zh-CN" sz="2400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>
                <a:solidFill>
                  <a:srgbClr val="FF0000"/>
                </a:solidFill>
              </a:rPr>
              <a:t>但是垃圾填埋实际上并没有完全解决垃圾问题。</a:t>
            </a:r>
            <a:endParaRPr lang="zh-CN" altLang="zh-CN" sz="2400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59340" y="367665"/>
            <a:ext cx="1889760" cy="5257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1577524" y="2286352"/>
            <a:ext cx="9823325" cy="2991768"/>
            <a:chOff x="717467" y="1019086"/>
            <a:chExt cx="11202367" cy="2991768"/>
          </a:xfrm>
        </p:grpSpPr>
        <p:sp>
          <p:nvSpPr>
            <p:cNvPr id="16" name="文本框 15"/>
            <p:cNvSpPr txBox="1"/>
            <p:nvPr/>
          </p:nvSpPr>
          <p:spPr>
            <a:xfrm>
              <a:off x="1125192" y="1019086"/>
              <a:ext cx="1079464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266700" algn="just"/>
              <a:r>
                <a:rPr lang="zh-CN" altLang="en-US" sz="28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如果一个家庭一天产生垃圾的大致质量为：3千克。</a:t>
              </a:r>
              <a:endParaRPr lang="zh-CN" altLang="en-US" sz="3200">
                <a:solidFill>
                  <a:srgbClr val="4D4D4D"/>
                </a:solidFill>
                <a:latin typeface="+mj-ea"/>
                <a:ea typeface="+mj-ea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717467" y="2481599"/>
              <a:ext cx="1986455" cy="152925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一个家庭一天产生的垃圾质量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3" name="箭头: 右 2"/>
            <p:cNvSpPr/>
            <p:nvPr/>
          </p:nvSpPr>
          <p:spPr>
            <a:xfrm>
              <a:off x="2689769" y="3114251"/>
              <a:ext cx="644273" cy="26395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354848" y="2481598"/>
              <a:ext cx="1986455" cy="152925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zh-CN" sz="18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全班所有同学的家庭一天产生</a:t>
              </a:r>
              <a:r>
                <a:rPr lang="zh-CN" altLang="en-US" sz="18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的垃圾总量？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箭头: 右 7"/>
            <p:cNvSpPr/>
            <p:nvPr/>
          </p:nvSpPr>
          <p:spPr>
            <a:xfrm>
              <a:off x="5347956" y="3112904"/>
              <a:ext cx="644273" cy="26395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998650" y="2480221"/>
              <a:ext cx="2125363" cy="15290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zh-CN" sz="18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全</a:t>
              </a:r>
              <a:r>
                <a:rPr lang="zh-CN" altLang="en-US" sz="18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校</a:t>
              </a:r>
              <a:r>
                <a:rPr lang="zh-CN" altLang="zh-CN" sz="18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所有同学的家庭一天产生</a:t>
              </a:r>
              <a:r>
                <a:rPr lang="zh-CN" altLang="en-US" sz="18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的垃圾总量？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箭头: 右 9"/>
            <p:cNvSpPr/>
            <p:nvPr/>
          </p:nvSpPr>
          <p:spPr>
            <a:xfrm>
              <a:off x="8124013" y="2999016"/>
              <a:ext cx="519211" cy="26416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8656259" y="2481491"/>
              <a:ext cx="2495401" cy="152908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zh-CN" sz="1800" kern="1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我们所在的城市一天产生的生活垃圾总重量</a:t>
              </a:r>
              <a:r>
                <a:rPr lang="zh-CN" altLang="en-US" sz="1800" kern="10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？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14" name="标题 1"/>
          <p:cNvSpPr>
            <a:spLocks noGrp="1"/>
          </p:cNvSpPr>
          <p:nvPr/>
        </p:nvSpPr>
        <p:spPr>
          <a:xfrm>
            <a:off x="1287145" y="582295"/>
            <a:ext cx="2081530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r>
              <a:rPr lang="en-US" altLang="zh-CN"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2</a:t>
            </a:r>
            <a:endParaRPr lang="en-US" altLang="zh-CN"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sp>
        <p:nvSpPr>
          <p:cNvPr id="15" name="标题 1"/>
          <p:cNvSpPr txBox="1"/>
          <p:nvPr/>
        </p:nvSpPr>
        <p:spPr>
          <a:xfrm>
            <a:off x="4567555" y="1220470"/>
            <a:ext cx="3824256" cy="5892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266700" algn="ctr"/>
            <a:r>
              <a:rPr lang="zh-CN" altLang="en-US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家庭生活垃圾统计</a:t>
            </a:r>
            <a:endParaRPr lang="en-US" altLang="zh-CN" kern="10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cxnSp>
        <p:nvCxnSpPr>
          <p:cNvPr id="18" name="直线连接符 7"/>
          <p:cNvCxnSpPr/>
          <p:nvPr/>
        </p:nvCxnSpPr>
        <p:spPr>
          <a:xfrm>
            <a:off x="4722495" y="1814195"/>
            <a:ext cx="3660797" cy="13675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层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006" y="2420851"/>
            <a:ext cx="1152899" cy="1072046"/>
          </a:xfrm>
          <a:prstGeom prst="rect">
            <a:avLst/>
          </a:prstGeom>
        </p:spPr>
      </p:pic>
      <p:sp>
        <p:nvSpPr>
          <p:cNvPr id="11" name="圆角矩形 8"/>
          <p:cNvSpPr/>
          <p:nvPr/>
        </p:nvSpPr>
        <p:spPr>
          <a:xfrm>
            <a:off x="852805" y="2137410"/>
            <a:ext cx="10779760" cy="4065905"/>
          </a:xfrm>
          <a:prstGeom prst="round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049145" y="5355590"/>
            <a:ext cx="798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3kg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75455" y="5355590"/>
            <a:ext cx="1143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150kg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08750" y="5462270"/>
            <a:ext cx="1376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9000kg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27475" y="4878070"/>
            <a:ext cx="18351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accent4">
                    <a:lumMod val="40000"/>
                    <a:lumOff val="60000"/>
                  </a:schemeClr>
                </a:solidFill>
              </a:rPr>
              <a:t>50</a:t>
            </a: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</a:rPr>
              <a:t>个家庭为例</a:t>
            </a:r>
            <a:endParaRPr lang="zh-CN" altLang="en-US" sz="200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21400" y="4956810"/>
            <a:ext cx="20593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accent4">
                    <a:lumMod val="40000"/>
                    <a:lumOff val="60000"/>
                  </a:schemeClr>
                </a:solidFill>
              </a:rPr>
              <a:t>3000</a:t>
            </a: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</a:rPr>
              <a:t>个家庭为例</a:t>
            </a:r>
            <a:endParaRPr lang="zh-CN" altLang="en-US" sz="200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39480" y="4878070"/>
            <a:ext cx="2465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accent4">
                    <a:lumMod val="40000"/>
                    <a:lumOff val="60000"/>
                  </a:schemeClr>
                </a:solidFill>
              </a:rPr>
              <a:t>5200000</a:t>
            </a:r>
            <a:r>
              <a:rPr lang="zh-CN" altLang="en-US" sz="2000">
                <a:solidFill>
                  <a:schemeClr val="accent4">
                    <a:lumMod val="40000"/>
                    <a:lumOff val="60000"/>
                  </a:schemeClr>
                </a:solidFill>
              </a:rPr>
              <a:t>个家庭为例</a:t>
            </a:r>
            <a:endParaRPr lang="zh-CN" altLang="en-US" sz="200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06180" y="5355590"/>
            <a:ext cx="21672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15600000kg</a:t>
            </a:r>
            <a:endParaRPr lang="en-US" altLang="zh-CN" sz="2400">
              <a:solidFill>
                <a:srgbClr val="FF0000"/>
              </a:solidFill>
            </a:endParaRPr>
          </a:p>
          <a:p>
            <a:r>
              <a:rPr lang="en-US" altLang="zh-CN" sz="2400">
                <a:solidFill>
                  <a:srgbClr val="FF0000"/>
                </a:solidFill>
              </a:rPr>
              <a:t>15600</a:t>
            </a:r>
            <a:r>
              <a:rPr lang="zh-CN" altLang="en-US" sz="2400">
                <a:solidFill>
                  <a:srgbClr val="FF0000"/>
                </a:solidFill>
              </a:rPr>
              <a:t>吨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59340" y="367665"/>
            <a:ext cx="1889760" cy="5257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68014" y="1053177"/>
            <a:ext cx="11923986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生活垃圾数量庞大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145" y="2388870"/>
            <a:ext cx="4787265" cy="3661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图标 科科美美风 - 加字_画板 1 副本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cxnSp>
        <p:nvCxnSpPr>
          <p:cNvPr id="9" name="直线连接符 7"/>
          <p:cNvCxnSpPr/>
          <p:nvPr/>
        </p:nvCxnSpPr>
        <p:spPr>
          <a:xfrm>
            <a:off x="4298950" y="1814195"/>
            <a:ext cx="4088305" cy="0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9bb5316902a69fc5c0b59e12601c48a1"/>
          <p:cNvPicPr>
            <a:picLocks noChangeAspect="1"/>
          </p:cNvPicPr>
          <p:nvPr/>
        </p:nvPicPr>
        <p:blipFill>
          <a:blip r:embed="rId4"/>
          <a:srcRect l="7450" t="8285" r="14347" b="5588"/>
          <a:stretch>
            <a:fillRect/>
          </a:stretch>
        </p:blipFill>
        <p:spPr>
          <a:xfrm>
            <a:off x="7373620" y="1991360"/>
            <a:ext cx="3147060" cy="4620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59340" y="367665"/>
            <a:ext cx="1889760" cy="5257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左大括号 1"/>
          <p:cNvSpPr/>
          <p:nvPr/>
        </p:nvSpPr>
        <p:spPr>
          <a:xfrm>
            <a:off x="2244725" y="1151255"/>
            <a:ext cx="441325" cy="5194300"/>
          </a:xfrm>
          <a:prstGeom prst="leftBrac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47108" name="文本框 2"/>
          <p:cNvSpPr txBox="1"/>
          <p:nvPr/>
        </p:nvSpPr>
        <p:spPr>
          <a:xfrm>
            <a:off x="190500" y="3456940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latin typeface="Century Gothic" pitchFamily="2" charset="0"/>
                <a:ea typeface="宋体" panose="02010600030101010101" pitchFamily="2" charset="-122"/>
              </a:rPr>
              <a:t>生活垃圾</a:t>
            </a:r>
            <a:endParaRPr lang="zh-CN" altLang="en-US" sz="3200" b="1">
              <a:solidFill>
                <a:srgbClr val="002060"/>
              </a:solidFill>
              <a:latin typeface="Century Gothic" pitchFamily="2" charset="0"/>
              <a:ea typeface="Segoe UI" panose="020b0502040204020203" pitchFamily="2" charset="0"/>
            </a:endParaRPr>
          </a:p>
        </p:txBody>
      </p:sp>
      <p:sp>
        <p:nvSpPr>
          <p:cNvPr id="47109" name="文本框 3"/>
          <p:cNvSpPr txBox="1"/>
          <p:nvPr/>
        </p:nvSpPr>
        <p:spPr>
          <a:xfrm>
            <a:off x="2745740" y="1376045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entury Gothic" pitchFamily="2" charset="0"/>
                <a:ea typeface="宋体" panose="02010600030101010101" pitchFamily="2" charset="-122"/>
                <a:sym typeface="Segoe UI" panose="020b0502040204020203" pitchFamily="2" charset="0"/>
              </a:rPr>
              <a:t>可回收物：</a:t>
            </a:r>
            <a:endParaRPr lang="zh-CN" altLang="en-US" sz="3200" b="1">
              <a:solidFill>
                <a:srgbClr val="C00000"/>
              </a:solidFill>
              <a:latin typeface="Century Gothic" pitchFamily="2" charset="0"/>
              <a:ea typeface="Segoe UI" panose="020b0502040204020203" pitchFamily="2" charset="0"/>
              <a:sym typeface="Segoe UI" panose="020b0502040204020203" pitchFamily="2" charset="0"/>
            </a:endParaRPr>
          </a:p>
        </p:txBody>
      </p:sp>
      <p:sp>
        <p:nvSpPr>
          <p:cNvPr id="47110" name="文本框 4"/>
          <p:cNvSpPr txBox="1"/>
          <p:nvPr/>
        </p:nvSpPr>
        <p:spPr>
          <a:xfrm>
            <a:off x="2540635" y="4066223"/>
            <a:ext cx="181610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Century Gothic" pitchFamily="2" charset="0"/>
                <a:ea typeface="宋体" panose="02010600030101010101" pitchFamily="2" charset="-122"/>
                <a:sym typeface="Segoe UI" panose="020b0502040204020203" pitchFamily="2" charset="0"/>
              </a:rPr>
              <a:t>不可回收</a:t>
            </a:r>
            <a:endParaRPr lang="zh-CN" altLang="en-US" sz="3200" b="1">
              <a:solidFill>
                <a:schemeClr val="tx2"/>
              </a:solidFill>
              <a:latin typeface="Century Gothic" pitchFamily="2" charset="0"/>
              <a:ea typeface="宋体" panose="02010600030101010101" pitchFamily="2" charset="-122"/>
              <a:sym typeface="Segoe UI" panose="020b0502040204020203" pitchFamily="2" charset="0"/>
            </a:endParaRPr>
          </a:p>
          <a:p>
            <a:r>
              <a:rPr lang="zh-CN" altLang="en-US" sz="3200" b="1">
                <a:solidFill>
                  <a:schemeClr val="tx2"/>
                </a:solidFill>
                <a:latin typeface="Century Gothic" pitchFamily="2" charset="0"/>
                <a:ea typeface="宋体" panose="02010600030101010101" pitchFamily="2" charset="-122"/>
                <a:sym typeface="Segoe UI" panose="020b0502040204020203" pitchFamily="2" charset="0"/>
              </a:rPr>
              <a:t>垃圾</a:t>
            </a:r>
            <a:endParaRPr lang="zh-CN" altLang="en-US" sz="3200" b="1">
              <a:solidFill>
                <a:schemeClr val="tx2"/>
              </a:solidFill>
              <a:latin typeface="Century Gothic" pitchFamily="2" charset="0"/>
              <a:ea typeface="宋体" panose="02010600030101010101" pitchFamily="2" charset="-122"/>
              <a:sym typeface="Segoe UI" panose="020b0502040204020203" pitchFamily="2" charset="0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4356735" y="2440305"/>
            <a:ext cx="441325" cy="4177665"/>
          </a:xfrm>
          <a:prstGeom prst="leftBrac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rgbClr val="FF0000"/>
              </a:solidFill>
            </a:endParaRPr>
          </a:p>
        </p:txBody>
      </p:sp>
      <p:sp>
        <p:nvSpPr>
          <p:cNvPr id="47112" name="文本框 6"/>
          <p:cNvSpPr txBox="1"/>
          <p:nvPr/>
        </p:nvSpPr>
        <p:spPr>
          <a:xfrm>
            <a:off x="4696460" y="4062730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entury Gothic" pitchFamily="2" charset="0"/>
                <a:ea typeface="宋体" panose="02010600030101010101" pitchFamily="2" charset="-122"/>
                <a:sym typeface="Segoe UI" panose="020b0502040204020203" pitchFamily="2" charset="0"/>
              </a:rPr>
              <a:t>厨余垃圾：</a:t>
            </a:r>
            <a:endParaRPr lang="zh-CN" altLang="en-US" sz="3200" b="1">
              <a:solidFill>
                <a:srgbClr val="C00000"/>
              </a:solidFill>
              <a:latin typeface="Century Gothic" pitchFamily="2" charset="0"/>
              <a:ea typeface="Segoe UI" panose="020b0502040204020203" pitchFamily="2" charset="0"/>
              <a:sym typeface="Segoe UI" panose="020b0502040204020203" pitchFamily="2" charset="0"/>
            </a:endParaRPr>
          </a:p>
        </p:txBody>
      </p:sp>
      <p:sp>
        <p:nvSpPr>
          <p:cNvPr id="47113" name="文本框 7"/>
          <p:cNvSpPr txBox="1"/>
          <p:nvPr/>
        </p:nvSpPr>
        <p:spPr>
          <a:xfrm>
            <a:off x="4606925" y="2527300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entury Gothic" pitchFamily="2" charset="0"/>
                <a:ea typeface="宋体" panose="02010600030101010101" pitchFamily="2" charset="-122"/>
                <a:sym typeface="Segoe UI" panose="020b0502040204020203" pitchFamily="2" charset="0"/>
              </a:rPr>
              <a:t>有害垃圾：</a:t>
            </a:r>
            <a:endParaRPr lang="zh-CN" altLang="en-US" sz="3200" b="1">
              <a:solidFill>
                <a:srgbClr val="C00000"/>
              </a:solidFill>
              <a:latin typeface="Century Gothic" pitchFamily="2" charset="0"/>
              <a:ea typeface="Segoe UI" panose="020b0502040204020203" pitchFamily="2" charset="0"/>
              <a:sym typeface="Segoe UI" panose="020b0502040204020203" pitchFamily="2" charset="0"/>
            </a:endParaRPr>
          </a:p>
        </p:txBody>
      </p:sp>
      <p:sp>
        <p:nvSpPr>
          <p:cNvPr id="47114" name="文本框 8"/>
          <p:cNvSpPr txBox="1"/>
          <p:nvPr/>
        </p:nvSpPr>
        <p:spPr>
          <a:xfrm>
            <a:off x="4696460" y="5597843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entury Gothic" pitchFamily="2" charset="0"/>
                <a:ea typeface="宋体" panose="02010600030101010101" pitchFamily="2" charset="-122"/>
                <a:sym typeface="Segoe UI" panose="020b0502040204020203" pitchFamily="2" charset="0"/>
              </a:rPr>
              <a:t>其他垃圾：</a:t>
            </a:r>
            <a:endParaRPr lang="zh-CN" altLang="en-US" sz="3200" b="1">
              <a:solidFill>
                <a:srgbClr val="C00000"/>
              </a:solidFill>
              <a:latin typeface="Century Gothic" pitchFamily="2" charset="0"/>
              <a:ea typeface="Segoe UI" panose="020b0502040204020203" pitchFamily="2" charset="0"/>
              <a:sym typeface="Segoe UI" panose="020b0502040204020203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81653" y="75535"/>
            <a:ext cx="302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生活垃圾四分法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810125" y="1376045"/>
            <a:ext cx="51879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entury Gothic" pitchFamily="2" charset="0"/>
                <a:ea typeface="宋体" panose="02010600030101010101" pitchFamily="2" charset="-122"/>
                <a:sym typeface="Segoe UI" panose="020b0502040204020203" pitchFamily="2" charset="0"/>
              </a:rPr>
              <a:t>废纸、塑料、玻璃、金属、布料</a:t>
            </a:r>
            <a:endParaRPr lang="zh-CN" altLang="en-US" sz="2800" b="1">
              <a:solidFill>
                <a:srgbClr val="FF0000"/>
              </a:solidFill>
              <a:latin typeface="Century Gothic" pitchFamily="2" charset="0"/>
              <a:ea typeface="宋体" panose="02010600030101010101" pitchFamily="2" charset="-122"/>
              <a:sym typeface="Segoe UI" panose="020b0502040204020203" pitchFamily="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40500" y="2503805"/>
            <a:ext cx="518795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废电池、废荧光灯管、油漆筒、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水银温度计、过期药品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6545" y="4121150"/>
            <a:ext cx="5545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剩菜剩饭、骨头、菜根菜叶、果皮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46545" y="5684520"/>
            <a:ext cx="518795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砖瓦陶瓷、渣土、卫生间废纸、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纸巾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59340" y="367665"/>
            <a:ext cx="1889760" cy="5257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174422" y="1022041"/>
            <a:ext cx="776533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模拟垃圾分类</a:t>
            </a:r>
            <a:endParaRPr lang="zh-CN" altLang="en-US" sz="280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7860" y="2052955"/>
            <a:ext cx="10170795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教师发卡片，学生把垃圾名称写在卡片上。再把卡片按照垃圾分类粘贴到黑板上的分类垃圾桶图标里，模拟对垃圾进行分类。</a:t>
            </a:r>
            <a:endParaRPr lang="zh-CN" altLang="zh-CN" sz="2800" kern="10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圆角矩形 8"/>
          <p:cNvSpPr/>
          <p:nvPr/>
        </p:nvSpPr>
        <p:spPr>
          <a:xfrm>
            <a:off x="461645" y="1969135"/>
            <a:ext cx="10610850" cy="3928745"/>
          </a:xfrm>
          <a:prstGeom prst="round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标 科科美美风 - 加字_画板 1 副本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1287145" y="582295"/>
            <a:ext cx="166814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endParaRPr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cxnSp>
        <p:nvCxnSpPr>
          <p:cNvPr id="9" name="直线连接符 7"/>
          <p:cNvCxnSpPr/>
          <p:nvPr/>
        </p:nvCxnSpPr>
        <p:spPr>
          <a:xfrm>
            <a:off x="3605267" y="1625009"/>
            <a:ext cx="4088305" cy="0"/>
          </a:xfrm>
          <a:prstGeom prst="line">
            <a:avLst/>
          </a:prstGeom>
          <a:ln w="12700" cap="rnd">
            <a:solidFill>
              <a:srgbClr val="4D4D4D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C:\Users\admin\Desktop\旧教科6下\图片6.png图片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06825" y="3477895"/>
            <a:ext cx="3976370" cy="22993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959340" y="367665"/>
            <a:ext cx="1889760" cy="5257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67407" y="860886"/>
            <a:ext cx="11398471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/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解决垃圾问题的方法</a:t>
            </a:r>
            <a:endParaRPr lang="zh-CN" altLang="zh-CN" sz="2800" kern="10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ctr"/>
            <a:endParaRPr lang="en-US" altLang="zh-CN" sz="2800">
              <a:ea typeface="思源宋体 CN" panose="02020400000000000000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7215" y="3522980"/>
            <a:ext cx="3575050" cy="21316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209675" y="2308225"/>
            <a:ext cx="9893935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altLang="en-US" sz="28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国际上通行的解决垃圾问题的方法：减量化、资源化、无害化。</a:t>
            </a:r>
            <a:endParaRPr lang="zh-CN" altLang="en-US" sz="28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5" name="圆角矩形 8"/>
          <p:cNvSpPr/>
          <p:nvPr/>
        </p:nvSpPr>
        <p:spPr>
          <a:xfrm>
            <a:off x="852805" y="2007830"/>
            <a:ext cx="10704786" cy="4229606"/>
          </a:xfrm>
          <a:prstGeom prst="round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标 科科美美风 - 加字_画板 1 副本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301625"/>
            <a:ext cx="890270" cy="890270"/>
          </a:xfrm>
          <a:prstGeom prst="rect">
            <a:avLst/>
          </a:prstGeom>
        </p:spPr>
      </p:pic>
      <p:sp>
        <p:nvSpPr>
          <p:cNvPr id="8" name="标题 1"/>
          <p:cNvSpPr>
            <a:spLocks noGrp="1"/>
          </p:cNvSpPr>
          <p:nvPr/>
        </p:nvSpPr>
        <p:spPr>
          <a:xfrm>
            <a:off x="1287145" y="582295"/>
            <a:ext cx="1891665" cy="482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探索</a:t>
            </a:r>
            <a:r>
              <a:rPr lang="en-US" altLang="zh-CN"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rPr>
              <a:t>3</a:t>
            </a:r>
            <a:endParaRPr lang="en-US" altLang="zh-CN" sz="4800">
              <a:solidFill>
                <a:srgbClr val="8597CB"/>
              </a:solidFill>
              <a:latin typeface="方圆准圆体" panose="03000509000000000000" charset="-122"/>
              <a:ea typeface="方圆准圆体" panose="03000509000000000000" charset="-122"/>
            </a:endParaRPr>
          </a:p>
        </p:txBody>
      </p:sp>
      <p:cxnSp>
        <p:nvCxnSpPr>
          <p:cNvPr id="9" name="直线连接符 7"/>
          <p:cNvCxnSpPr/>
          <p:nvPr/>
        </p:nvCxnSpPr>
        <p:spPr>
          <a:xfrm>
            <a:off x="4552527" y="1434551"/>
            <a:ext cx="4292933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959340" y="367665"/>
            <a:ext cx="1889760" cy="5257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107032" y="2561874"/>
            <a:ext cx="9959340" cy="1876425"/>
            <a:chOff x="1094332" y="1987486"/>
            <a:chExt cx="9959340" cy="1876425"/>
          </a:xfrm>
        </p:grpSpPr>
        <p:pic>
          <p:nvPicPr>
            <p:cNvPr id="1047" name="Picture 23" descr="I:\备份桌面\平台资源\旧 教科3-6年级下 三四单元\图集库\第2批 图集\6404 废物利用\废纸盒船.jpg废纸盒船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094332" y="1987486"/>
              <a:ext cx="3336079" cy="1876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图片 22" descr="I:\备份桌面\平台资源\旧 教科3-6年级下 三四单元\图集库\第2批 图集\6404 废物利用\废弃罐盆栽.jpg废弃罐盆栽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74437" y="2007806"/>
              <a:ext cx="3269615" cy="1838960"/>
            </a:xfrm>
            <a:prstGeom prst="rect">
              <a:avLst/>
            </a:prstGeom>
          </p:spPr>
        </p:pic>
        <p:pic>
          <p:nvPicPr>
            <p:cNvPr id="25" name="图片 24" descr="I:\备份桌面\平台资源\旧 教科3-6年级下 三四单元\图集库\第2批 图集\6404 废物利用\纸盒猫屋.jpg纸盒猫屋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78977" y="2019236"/>
              <a:ext cx="3274695" cy="1842770"/>
            </a:xfrm>
            <a:prstGeom prst="rect">
              <a:avLst/>
            </a:prstGeom>
          </p:spPr>
        </p:pic>
      </p:grpSp>
      <p:sp>
        <p:nvSpPr>
          <p:cNvPr id="27" name="圆角矩形 8"/>
          <p:cNvSpPr/>
          <p:nvPr/>
        </p:nvSpPr>
        <p:spPr>
          <a:xfrm>
            <a:off x="888682" y="1918027"/>
            <a:ext cx="10409378" cy="3427148"/>
          </a:xfrm>
          <a:prstGeom prst="round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561683" y="845307"/>
            <a:ext cx="365215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buClrTx/>
              <a:buSzTx/>
              <a:buFontTx/>
            </a:pPr>
            <a:r>
              <a:rPr lang="zh-CN" altLang="en-US" sz="3200">
                <a:latin typeface="+mj-ea"/>
                <a:ea typeface="+mj-ea"/>
              </a:rPr>
              <a:t>  </a:t>
            </a:r>
            <a:r>
              <a:rPr lang="zh-CN" altLang="en-US" sz="32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废物再利用</a:t>
            </a:r>
            <a:endParaRPr lang="zh-CN" altLang="en-US" sz="320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29" name="直线连接符 7"/>
          <p:cNvCxnSpPr/>
          <p:nvPr/>
        </p:nvCxnSpPr>
        <p:spPr>
          <a:xfrm>
            <a:off x="4369588" y="1438988"/>
            <a:ext cx="3056890" cy="0"/>
          </a:xfrm>
          <a:prstGeom prst="line">
            <a:avLst/>
          </a:prstGeom>
          <a:ln w="12700" cap="rnd">
            <a:solidFill>
              <a:schemeClr val="accent1">
                <a:lumMod val="1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467360" y="398145"/>
            <a:ext cx="2558415" cy="842645"/>
            <a:chOff x="15278" y="3894"/>
            <a:chExt cx="4029" cy="1327"/>
          </a:xfrm>
        </p:grpSpPr>
        <p:pic>
          <p:nvPicPr>
            <p:cNvPr id="33" name="图片 32" descr="图标 科科美美风 - 加字_画板 1 副本 3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278" y="3894"/>
              <a:ext cx="1327" cy="1327"/>
            </a:xfrm>
            <a:prstGeom prst="rect">
              <a:avLst/>
            </a:prstGeom>
          </p:spPr>
        </p:pic>
        <p:sp>
          <p:nvSpPr>
            <p:cNvPr id="34" name="标题 1"/>
            <p:cNvSpPr>
              <a:spLocks noGrp="1"/>
            </p:cNvSpPr>
            <p:nvPr/>
          </p:nvSpPr>
          <p:spPr>
            <a:xfrm>
              <a:off x="16680" y="4205"/>
              <a:ext cx="2627" cy="760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Autofit/>
            </a:bodyPr>
            <a:lstStyle>
              <a:lvl1pPr marL="0" marR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kumimoji="0" lang="zh-CN" altLang="en-US" sz="3600" b="1" i="0" u="none" strike="noStrike" kern="1200" cap="none" spc="300" normalizeH="0" baseline="0" noProof="1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j-cs"/>
                  <a:sym typeface="+mn-ea"/>
                </a:defRPr>
              </a:lvl1pPr>
            </a:lstStyle>
            <a:p>
              <a:r>
                <a:rPr sz="4800">
                  <a:solidFill>
                    <a:srgbClr val="8597CB"/>
                  </a:solidFill>
                  <a:latin typeface="方圆准圆体" panose="03000509000000000000" charset="-122"/>
                  <a:ea typeface="方圆准圆体" panose="03000509000000000000" charset="-122"/>
                </a:rPr>
                <a:t>研讨</a:t>
              </a:r>
              <a:endParaRPr sz="4800">
                <a:solidFill>
                  <a:srgbClr val="8597CB"/>
                </a:solidFill>
                <a:latin typeface="方圆准圆体" panose="03000509000000000000" charset="-122"/>
                <a:ea typeface="方圆准圆体" panose="03000509000000000000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234478" y="5522238"/>
            <a:ext cx="8295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15A2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我们还能想到哪些减少垃圾的方法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15A2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15A2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6" name="图片 35" descr="图层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9559" y="5137464"/>
            <a:ext cx="1343315" cy="124910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59340" y="367665"/>
            <a:ext cx="1889760" cy="52578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828,&quot;width&quot;:2976}"/>
</p:tagLst>
</file>

<file path=ppt/tags/tag10.xml><?xml version="1.0" encoding="utf-8"?>
<p:tagLst xmlns:p="http://schemas.openxmlformats.org/presentationml/2006/main">
  <p:tag name="KSO_WM_UNIT_PLACING_PICTURE_USER_VIEWPORT" val="{&quot;height&quot;:828,&quot;width&quot;:2976}"/>
</p:tagLst>
</file>

<file path=ppt/tags/tag11.xml><?xml version="1.0" encoding="utf-8"?>
<p:tagLst xmlns:p="http://schemas.openxmlformats.org/presentationml/2006/main">
  <p:tag name="KSO_WM_UNIT_PLACING_PICTURE_USER_VIEWPORT" val="{&quot;height&quot;:828,&quot;width&quot;:2976}"/>
</p:tagLst>
</file>

<file path=ppt/tags/tag12.xml><?xml version="1.0" encoding="utf-8"?>
<p:tagLst xmlns:p="http://schemas.openxmlformats.org/presentationml/2006/main">
  <p:tag name="KSO_WM_UNIT_PLACING_PICTURE_USER_VIEWPORT" val="{&quot;height&quot;:828,&quot;width&quot;:2976}"/>
</p:tagLst>
</file>

<file path=ppt/tags/tag1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zI2Y2Q2MzU1ODM1YjJkMWEyZGUxYmU3ZWQyN2QyODcifQ=="/>
  <p:tag name="KSO_WPP_MARK_KEY" val="15ec0b5e-61e2-4340-ba5c-7ebb5ab91b24"/>
</p:tagLst>
</file>

<file path=ppt/tags/tag2.xml><?xml version="1.0" encoding="utf-8"?>
<p:tagLst xmlns:p="http://schemas.openxmlformats.org/presentationml/2006/main">
  <p:tag name="KSO_WM_UNIT_TABLE_BEAUTIFY" val="smartTable{69dc2d05-643f-4ba3-a2fa-6113436058dc}"/>
  <p:tag name="TABLE_ENDDRAG_ORIGIN_RECT" val="671*137"/>
  <p:tag name="TABLE_ENDDRAG_RECT" val="141*291*671*137"/>
</p:tagLst>
</file>

<file path=ppt/tags/tag3.xml><?xml version="1.0" encoding="utf-8"?>
<p:tagLst xmlns:p="http://schemas.openxmlformats.org/presentationml/2006/main">
  <p:tag name="KSO_WM_UNIT_PLACING_PICTURE_USER_VIEWPORT" val="{&quot;height&quot;:828,&quot;width&quot;:2976}"/>
</p:tagLst>
</file>

<file path=ppt/tags/tag4.xml><?xml version="1.0" encoding="utf-8"?>
<p:tagLst xmlns:p="http://schemas.openxmlformats.org/presentationml/2006/main">
  <p:tag name="KSO_WM_UNIT_PLACING_PICTURE_USER_VIEWPORT" val="{&quot;height&quot;:828,&quot;width&quot;:2976}"/>
</p:tagLst>
</file>

<file path=ppt/tags/tag5.xml><?xml version="1.0" encoding="utf-8"?>
<p:tagLst xmlns:p="http://schemas.openxmlformats.org/presentationml/2006/main">
  <p:tag name="KSO_WM_UNIT_PLACING_PICTURE_USER_VIEWPORT" val="{&quot;height&quot;:828,&quot;width&quot;:2976}"/>
</p:tagLst>
</file>

<file path=ppt/tags/tag6.xml><?xml version="1.0" encoding="utf-8"?>
<p:tagLst xmlns:p="http://schemas.openxmlformats.org/presentationml/2006/main">
  <p:tag name="KSO_WM_UNIT_PLACING_PICTURE_USER_VIEWPORT" val="{&quot;height&quot;:828,&quot;width&quot;:2976}"/>
</p:tagLst>
</file>

<file path=ppt/tags/tag7.xml><?xml version="1.0" encoding="utf-8"?>
<p:tagLst xmlns:p="http://schemas.openxmlformats.org/presentationml/2006/main">
  <p:tag name="KSO_WM_UNIT_PLACING_PICTURE_USER_VIEWPORT" val="{&quot;height&quot;:4784.3464566929133,&quot;width&quot;:8505.5055118110231}"/>
  <p:tag name="REFSHAPE" val="418296268"/>
</p:tagLst>
</file>

<file path=ppt/tags/tag8.xml><?xml version="1.0" encoding="utf-8"?>
<p:tagLst xmlns:p="http://schemas.openxmlformats.org/presentationml/2006/main">
  <p:tag name="KSO_WM_UNIT_PLACING_PICTURE_USER_VIEWPORT" val="{&quot;height&quot;:828,&quot;width&quot;:2976}"/>
</p:tagLst>
</file>

<file path=ppt/tags/tag9.xml><?xml version="1.0" encoding="utf-8"?>
<p:tagLst xmlns:p="http://schemas.openxmlformats.org/presentationml/2006/main">
  <p:tag name="KSO_WM_UNIT_PLACING_PICTURE_USER_VIEWPORT" val="{&quot;height&quot;:828,&quot;width&quot;:2976}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65</Paragraphs>
  <Slides>11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23">
      <vt:lpstr>Arial</vt:lpstr>
      <vt:lpstr>Arial Black</vt:lpstr>
      <vt:lpstr>等线 Light</vt:lpstr>
      <vt:lpstr>等线</vt:lpstr>
      <vt:lpstr>微软雅黑</vt:lpstr>
      <vt:lpstr>宋体</vt:lpstr>
      <vt:lpstr>方圆准圆体</vt:lpstr>
      <vt:lpstr>Times New Roman</vt:lpstr>
      <vt:lpstr>Century Gothic</vt:lpstr>
      <vt:lpstr>Segoe UI</vt:lpstr>
      <vt:lpstr>思源宋体 CN</vt:lpstr>
      <vt:lpstr>Office 主题​​</vt:lpstr>
      <vt:lpstr>PowerPoint Presentation</vt:lpstr>
      <vt:lpstr>PowerPoint Presentation</vt:lpstr>
      <vt:lpstr>垃圾问题调查记录表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2022-10-30T20:27:48.135</cp:lastPrinted>
  <dcterms:created xsi:type="dcterms:W3CDTF">2022-10-30T20:27:48Z</dcterms:created>
  <dcterms:modified xsi:type="dcterms:W3CDTF">2022-10-30T12:27:59Z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