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385" r:id="rId5"/>
    <p:sldId id="416" r:id="rId6"/>
    <p:sldId id="414" r:id="rId7"/>
    <p:sldId id="415" r:id="rId8"/>
    <p:sldId id="464" r:id="rId9"/>
    <p:sldId id="490" r:id="rId10"/>
    <p:sldId id="602" r:id="rId11"/>
    <p:sldId id="438" r:id="rId12"/>
    <p:sldId id="568" r:id="rId13"/>
    <p:sldId id="922" r:id="rId14"/>
    <p:sldId id="890" r:id="rId15"/>
    <p:sldId id="540" r:id="rId16"/>
    <p:sldId id="808" r:id="rId17"/>
    <p:sldId id="491" r:id="rId18"/>
    <p:sldId id="847" r:id="rId19"/>
    <p:sldId id="492" r:id="rId20"/>
    <p:sldId id="889" r:id="rId21"/>
    <p:sldId id="695" r:id="rId22"/>
    <p:sldId id="865" r:id="rId23"/>
    <p:sldId id="758" r:id="rId24"/>
    <p:sldId id="665" r:id="rId25"/>
    <p:sldId id="693" r:id="rId26"/>
    <p:sldId id="694" r:id="rId27"/>
    <p:sldId id="862" r:id="rId28"/>
    <p:sldId id="757" r:id="rId29"/>
    <p:sldId id="861" r:id="rId30"/>
    <p:sldId id="919" r:id="rId31"/>
    <p:sldId id="864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rgbClr val="000000"/>
        </a:solidFill>
        <a:latin typeface="Arial" pitchFamily="34" charset="0"/>
        <a:ea typeface="宋体" pitchFamily="2" charset="-122"/>
      </a:defRPr>
    </a:lvl5pPr>
  </p:defaultTextStyle>
</p:presentation>
</file>

<file path=ppt/commentAuthors.xml><?xml version="1.0" encoding="utf-8"?>
<p:cmAuthorLst xmlns:p="http://schemas.openxmlformats.org/presentationml/2006/main">
  <p:cmAuthor id="0" name="User" initials="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tags" Target="tags/tag10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307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5761BB34-BBC8-4D32-97D1-5C2A375CB657}" type="datetime1">
              <a:rPr lang="zh-CN" altLang="en-US" sz="1200" b="1" i="1">
                <a:solidFill>
                  <a:srgbClr val="000000"/>
                </a:solidFill>
              </a:rPr>
              <a:t>*</a:t>
            </a:fld>
            <a:endParaRPr lang="zh-CN" altLang="en-US" sz="1200" b="1" i="1">
              <a:solidFill>
                <a:srgbClr val="000000"/>
              </a:solidFill>
            </a:endParaRPr>
          </a:p>
        </p:txBody>
      </p:sp>
      <p:sp>
        <p:nvSpPr>
          <p:cNvPr id="307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200" b="1" i="1">
              <a:solidFill>
                <a:srgbClr val="000000"/>
              </a:solidFill>
            </a:endParaRPr>
          </a:p>
        </p:txBody>
      </p:sp>
      <p:sp>
        <p:nvSpPr>
          <p:cNvPr id="307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3D6131C0-7C76-4AA4-B6F5-AC9515621B9B}" type="slidenum">
              <a:rPr lang="zh-CN" altLang="en-US" sz="1200" b="1" i="1">
                <a:solidFill>
                  <a:srgbClr val="000000"/>
                </a:solidFill>
              </a:rPr>
              <a:t>*</a:t>
            </a:fld>
            <a:endParaRPr lang="zh-CN" altLang="en-US" sz="1200" b="1" i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lang="zh-CN" altLang="en-US" sz="1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en-US" altLang="en-US" sz="1100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endParaRPr lang="en-US" altLang="en-US" sz="1100"/>
          </a:p>
        </p:txBody>
      </p:sp>
      <p:sp>
        <p:nvSpPr>
          <p:cNvPr id="4100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4101" name="Rectangle 5"/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92" tIns="45745" rIns="91492" bIns="45745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-4572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-9144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-13716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-18288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en-US" altLang="en-US" sz="110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92" tIns="45745" rIns="91492" bIns="45745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ADB87D2-EF6D-48BB-8AFB-C601D18C3A24}" type="slidenum">
              <a:rPr lang="en-US" altLang="en-US" sz="1100"/>
              <a:t>*</a:t>
            </a:fld>
            <a:endParaRPr lang="en-US" altLang="en-US" sz="11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6146" name="文本占位符 2"/>
          <p:cNvSpPr>
            <a:spLocks noGrp="1"/>
          </p:cNvSpPr>
          <p:nvPr>
            <p:ph type="body" idx="1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  <a:noFill/>
          <a:ln>
            <a:miter lim="800000"/>
          </a:ln>
        </p:spPr>
        <p:txBody>
          <a:bodyPr vert="horz" lIns="91492" tIns="45745" rIns="91492" bIns="45745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-4572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-9144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-13716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-18288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/>
          </p:cNvSpPr>
          <p:nvPr>
            <p:ph type="sldImg" idx="4294967295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>
            <a:miter lim="800000"/>
          </a:ln>
        </p:spPr>
      </p:sp>
      <p:sp>
        <p:nvSpPr>
          <p:cNvPr id="10242" name="文本占位符 2"/>
          <p:cNvSpPr>
            <a:spLocks noGrp="1"/>
          </p:cNvSpPr>
          <p:nvPr>
            <p:ph type="body" idx="1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  <a:noFill/>
          <a:ln>
            <a:miter lim="800000"/>
          </a:ln>
        </p:spPr>
        <p:txBody>
          <a:bodyPr vert="horz" lIns="91492" tIns="45745" rIns="91492" bIns="45745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-4572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-9144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-13716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-182880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73C02D2F-3A43-45A7-8552-BA51365ADAD6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Tx/>
            </a:pPr>
            <a:endParaRPr lang="zh-CN" altLang="en-US" sz="1400" b="1" i="1">
              <a:solidFill>
                <a:srgbClr val="000000"/>
              </a:solidFill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buFontTx/>
            </a:pPr>
            <a:endParaRPr lang="en-US" altLang="zh-CN" sz="1400" b="1" i="1">
              <a:solidFill>
                <a:srgbClr val="000000"/>
              </a:solidFill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1" i="1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>
              <a:buFontTx/>
            </a:pPr>
            <a:fld id="{CBDAB8E5-3B4D-4489-8281-A8A97912D474}" type="slidenum">
              <a:rPr lang="zh-CN" altLang="en-US" sz="1400" b="1" i="1">
                <a:solidFill>
                  <a:srgbClr val="000000"/>
                </a:solidFill>
              </a:rPr>
              <a:t>*</a:t>
            </a:fld>
            <a:endParaRPr lang="zh-CN" altLang="en-US" sz="1400" b="1" i="1">
              <a:solidFill>
                <a:srgbClr val="000000"/>
              </a:solidFill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»"/>
        <a:defRPr sz="20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kern="1200" baseline="0">
          <a:solidFill>
            <a:srgbClr val="000000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tags" Target="../tags/tag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Relationship Id="rId3" Type="http://schemas.openxmlformats.org/officeDocument/2006/relationships/image" Target="../media/image15.jpeg" /><Relationship Id="rId4" Type="http://schemas.openxmlformats.org/officeDocument/2006/relationships/image" Target="../media/image22.jpeg" /><Relationship Id="rId5" Type="http://schemas.openxmlformats.org/officeDocument/2006/relationships/image" Target="../media/image2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jpeg" /><Relationship Id="rId3" Type="http://schemas.openxmlformats.org/officeDocument/2006/relationships/tags" Target="../tags/tag4.xml" /><Relationship Id="rId4" Type="http://schemas.openxmlformats.org/officeDocument/2006/relationships/image" Target="../media/image3.jpeg" /><Relationship Id="rId5" Type="http://schemas.openxmlformats.org/officeDocument/2006/relationships/image" Target="../media/image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tags" Target="../tags/tag5.xml" /><Relationship Id="rId4" Type="http://schemas.openxmlformats.org/officeDocument/2006/relationships/image" Target="../media/image2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Relationship Id="rId4" Type="http://schemas.openxmlformats.org/officeDocument/2006/relationships/image" Target="../media/image31.png" /><Relationship Id="rId5" Type="http://schemas.openxmlformats.org/officeDocument/2006/relationships/tags" Target="../tags/tag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jpeg" /><Relationship Id="rId3" Type="http://schemas.openxmlformats.org/officeDocument/2006/relationships/image" Target="../media/image33.jpeg" /><Relationship Id="rId4" Type="http://schemas.openxmlformats.org/officeDocument/2006/relationships/image" Target="../media/image34.jpeg" /><Relationship Id="rId5" Type="http://schemas.openxmlformats.org/officeDocument/2006/relationships/image" Target="../media/image35.jpeg" /><Relationship Id="rId6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6.jpeg" /><Relationship Id="rId3" Type="http://schemas.openxmlformats.org/officeDocument/2006/relationships/tags" Target="../tags/tag7.xml" /><Relationship Id="rId4" Type="http://schemas.openxmlformats.org/officeDocument/2006/relationships/image" Target="../media/image37.jpeg" /><Relationship Id="rId5" Type="http://schemas.openxmlformats.org/officeDocument/2006/relationships/tags" Target="../tags/tag8.xml" /><Relationship Id="rId6" Type="http://schemas.openxmlformats.org/officeDocument/2006/relationships/image" Target="../media/image38.jpeg" /><Relationship Id="rId7" Type="http://schemas.openxmlformats.org/officeDocument/2006/relationships/image" Target="../media/image3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png" /><Relationship Id="rId3" Type="http://schemas.openxmlformats.org/officeDocument/2006/relationships/image" Target="../media/image40.png" /><Relationship Id="rId4" Type="http://schemas.openxmlformats.org/officeDocument/2006/relationships/image" Target="../media/image41.png" /><Relationship Id="rId5" Type="http://schemas.openxmlformats.org/officeDocument/2006/relationships/image" Target="../media/image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2.jpeg" /><Relationship Id="rId3" Type="http://schemas.openxmlformats.org/officeDocument/2006/relationships/image" Target="../media/image43.jpeg" /><Relationship Id="rId4" Type="http://schemas.openxmlformats.org/officeDocument/2006/relationships/image" Target="../media/image44.jpeg" /><Relationship Id="rId5" Type="http://schemas.openxmlformats.org/officeDocument/2006/relationships/image" Target="../media/image4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6.png" /><Relationship Id="rId3" Type="http://schemas.openxmlformats.org/officeDocument/2006/relationships/image" Target="../media/image47.jpeg" /><Relationship Id="rId4" Type="http://schemas.openxmlformats.org/officeDocument/2006/relationships/image" Target="../media/image48.jpeg" /><Relationship Id="rId5" Type="http://schemas.openxmlformats.org/officeDocument/2006/relationships/tags" Target="../tags/tag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9.jpeg" /><Relationship Id="rId3" Type="http://schemas.openxmlformats.org/officeDocument/2006/relationships/image" Target="../media/image4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0.jpeg" /><Relationship Id="rId3" Type="http://schemas.openxmlformats.org/officeDocument/2006/relationships/image" Target="../media/image51.jpeg" /><Relationship Id="rId4" Type="http://schemas.openxmlformats.org/officeDocument/2006/relationships/image" Target="../media/image52.jpeg" /><Relationship Id="rId5" Type="http://schemas.openxmlformats.org/officeDocument/2006/relationships/image" Target="../media/image4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Relationship Id="rId4" Type="http://schemas.openxmlformats.org/officeDocument/2006/relationships/image" Target="../media/image53.jpeg" /><Relationship Id="rId5" Type="http://schemas.openxmlformats.org/officeDocument/2006/relationships/image" Target="../media/image4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Relationship Id="rId4" Type="http://schemas.openxmlformats.org/officeDocument/2006/relationships/image" Target="../media/image4.jpeg" /><Relationship Id="rId5" Type="http://schemas.openxmlformats.org/officeDocument/2006/relationships/image" Target="../media/image5.jpeg" /><Relationship Id="rId6" Type="http://schemas.openxmlformats.org/officeDocument/2006/relationships/image" Target="../media/image6.jpeg" /><Relationship Id="rId7" Type="http://schemas.openxmlformats.org/officeDocument/2006/relationships/image" Target="../media/image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Relationship Id="rId6" Type="http://schemas.openxmlformats.org/officeDocument/2006/relationships/image" Target="../media/image3.jpeg" /><Relationship Id="rId7" Type="http://schemas.openxmlformats.org/officeDocument/2006/relationships/image" Target="../media/image4.jpeg" /><Relationship Id="rId8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openxmlformats.org/officeDocument/2006/relationships/tags" Target="../tags/tag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2.xml" /><Relationship Id="rId4" Type="http://schemas.openxmlformats.org/officeDocument/2006/relationships/image" Target="../media/image3.jpeg" /><Relationship Id="rId5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Relationship Id="rId5" Type="http://schemas.openxmlformats.org/officeDocument/2006/relationships/image" Target="../media/image18.jpeg" /><Relationship Id="rId6" Type="http://schemas.openxmlformats.org/officeDocument/2006/relationships/image" Target="../media/image19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algn="r"/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五年级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教科版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科学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第四单元</a:t>
            </a:r>
            <a:br>
              <a:rPr lang="zh-CN" altLang="zh-CN" b="1"/>
            </a:br>
            <a:endParaRPr lang="zh-CN" altLang="en-US" b="1"/>
          </a:p>
        </p:txBody>
      </p:sp>
      <p:sp>
        <p:nvSpPr>
          <p:cNvPr id="5122" name="内容占位符 2"/>
          <p:cNvSpPr>
            <a:spLocks noGrp="1"/>
          </p:cNvSpPr>
          <p:nvPr/>
        </p:nvSpPr>
        <p:spPr>
          <a:xfrm>
            <a:off x="609600" y="2133600"/>
            <a:ext cx="10972800" cy="935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20000"/>
              </a:spcBef>
            </a:pPr>
            <a:r>
              <a:rPr lang="en-US" altLang="zh-CN" sz="5400" b="1">
                <a:latin typeface="黑体" panose="02010609060101010101" charset="-122"/>
                <a:ea typeface="黑体" panose="02010609060101010101" charset="-122"/>
              </a:rPr>
              <a:t>7.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做个保温杯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流程图: 可选过程 7"/>
          <p:cNvSpPr/>
          <p:nvPr/>
        </p:nvSpPr>
        <p:spPr>
          <a:xfrm>
            <a:off x="2495550" y="476250"/>
            <a:ext cx="8029575" cy="587375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探索三：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测试、比较各种方法的保温效果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6386" name="视频2：比较不同的保温方法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62200" y="1484313"/>
            <a:ext cx="8080375" cy="454501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-1" fill="hold"/>
                                        <p:tgtEl>
                                          <p:spTgt spid="16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框 8"/>
          <p:cNvSpPr/>
          <p:nvPr/>
        </p:nvSpPr>
        <p:spPr>
          <a:xfrm>
            <a:off x="7265988" y="5300663"/>
            <a:ext cx="275907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保存冰块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vl="0" algn="ctr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减慢杯内水温上升</a:t>
            </a:r>
            <a:endParaRPr lang="zh-CN" altLang="en-US" sz="2400"/>
          </a:p>
        </p:txBody>
      </p:sp>
      <p:sp>
        <p:nvSpPr>
          <p:cNvPr id="17410" name="副标题 2"/>
          <p:cNvSpPr>
            <a:spLocks noGrp="1"/>
          </p:cNvSpPr>
          <p:nvPr>
            <p:ph type="subTitle" idx="1"/>
          </p:nvPr>
        </p:nvSpPr>
        <p:spPr>
          <a:xfrm>
            <a:off x="766763" y="3175000"/>
            <a:ext cx="586740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l" defTabSz="914400">
              <a:buNone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保温杯：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尽量阻隔热传递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减慢水温的变化。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41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313" y="692150"/>
            <a:ext cx="2139950" cy="22129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2" name="文本框 10"/>
          <p:cNvSpPr/>
          <p:nvPr/>
        </p:nvSpPr>
        <p:spPr>
          <a:xfrm>
            <a:off x="9767888" y="549275"/>
            <a:ext cx="2138362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b="1">
              <a:solidFill>
                <a:schemeClr val="bg2"/>
              </a:solidFill>
            </a:endParaRPr>
          </a:p>
        </p:txBody>
      </p:sp>
      <p:sp>
        <p:nvSpPr>
          <p:cNvPr id="17413" name="副标题 2"/>
          <p:cNvSpPr>
            <a:spLocks noGrp="1"/>
          </p:cNvSpPr>
          <p:nvPr/>
        </p:nvSpPr>
        <p:spPr>
          <a:xfrm>
            <a:off x="2711450" y="5267325"/>
            <a:ext cx="2684463" cy="866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保存热水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减慢杯内水温下降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414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913" y="909638"/>
            <a:ext cx="2681287" cy="17795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5" name="文本框 6"/>
          <p:cNvSpPr/>
          <p:nvPr/>
        </p:nvSpPr>
        <p:spPr>
          <a:xfrm>
            <a:off x="6816725" y="3175000"/>
            <a:ext cx="400208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但并不能保持水原来的温度。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6" name="右箭头 7"/>
          <p:cNvSpPr/>
          <p:nvPr/>
        </p:nvSpPr>
        <p:spPr>
          <a:xfrm>
            <a:off x="5807075" y="1700213"/>
            <a:ext cx="1368425" cy="433387"/>
          </a:xfrm>
          <a:prstGeom prst="rightArrow">
            <a:avLst>
              <a:gd name="adj1" fmla="val 50000"/>
              <a:gd name="adj2" fmla="val 49994"/>
            </a:avLst>
          </a:prstGeom>
          <a:solidFill>
            <a:srgbClr val="FF0000"/>
          </a:solidFill>
          <a:ln w="12700">
            <a:solidFill>
              <a:srgbClr val="89A4A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7417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875" y="3689350"/>
            <a:ext cx="1338263" cy="15779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18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50" y="3657600"/>
            <a:ext cx="1655763" cy="1566863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5" grpId="0"/>
      <p:bldP spid="17413" grpId="0"/>
      <p:bldP spid="17416" grpId="0"/>
      <p:bldP spid="174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6263" y="2574925"/>
            <a:ext cx="2835275" cy="32591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34" name="标题 1"/>
          <p:cNvSpPr>
            <a:spLocks noGrp="1"/>
          </p:cNvSpPr>
          <p:nvPr/>
        </p:nvSpPr>
        <p:spPr>
          <a:xfrm>
            <a:off x="263525" y="2603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cxnSp>
        <p:nvCxnSpPr>
          <p:cNvPr id="18435" name="直接箭头连接符 6"/>
          <p:cNvCxnSpPr/>
          <p:nvPr/>
        </p:nvCxnSpPr>
        <p:spPr>
          <a:xfrm>
            <a:off x="3648075" y="3644900"/>
            <a:ext cx="136842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6" name="文本框 7"/>
          <p:cNvSpPr/>
          <p:nvPr/>
        </p:nvSpPr>
        <p:spPr>
          <a:xfrm>
            <a:off x="766763" y="3371850"/>
            <a:ext cx="320357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Arial" pitchFamily="34" charset="0"/>
                <a:ea typeface="宋体" pitchFamily="2" charset="-122"/>
              </a:rPr>
              <a:t>利用热的不良导体作为材料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8437" name="直接箭头连接符 8"/>
          <p:cNvCxnSpPr>
            <a:stCxn id="18438" idx="1"/>
          </p:cNvCxnSpPr>
          <p:nvPr/>
        </p:nvCxnSpPr>
        <p:spPr>
          <a:xfrm flipH="1" flipV="1">
            <a:off x="6615113" y="5548313"/>
            <a:ext cx="849312" cy="1587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arrow"/>
          </a:ln>
        </p:spPr>
      </p:cxnSp>
      <p:sp>
        <p:nvSpPr>
          <p:cNvPr id="18438" name="文本框 9"/>
          <p:cNvSpPr/>
          <p:nvPr/>
        </p:nvSpPr>
        <p:spPr>
          <a:xfrm>
            <a:off x="7464425" y="5318125"/>
            <a:ext cx="29495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Arial" pitchFamily="34" charset="0"/>
                <a:ea typeface="宋体" pitchFamily="2" charset="-122"/>
              </a:rPr>
              <a:t>杯盖也包保温材料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8439" name="直接箭头连接符 10"/>
          <p:cNvCxnSpPr>
            <a:stCxn id="18438" idx="1"/>
          </p:cNvCxnSpPr>
          <p:nvPr/>
        </p:nvCxnSpPr>
        <p:spPr>
          <a:xfrm flipH="1">
            <a:off x="6146800" y="3930650"/>
            <a:ext cx="1943100" cy="0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arrow"/>
          </a:ln>
        </p:spPr>
      </p:cxnSp>
      <p:sp>
        <p:nvSpPr>
          <p:cNvPr id="18440" name="文本框 11"/>
          <p:cNvSpPr/>
          <p:nvPr/>
        </p:nvSpPr>
        <p:spPr>
          <a:xfrm>
            <a:off x="8183563" y="3700463"/>
            <a:ext cx="36385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Arial" pitchFamily="34" charset="0"/>
                <a:ea typeface="宋体" pitchFamily="2" charset="-122"/>
              </a:rPr>
              <a:t>多层材料包裹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18441" name="直接箭头连接符 12"/>
          <p:cNvCxnSpPr>
            <a:stCxn id="18438" idx="1"/>
          </p:cNvCxnSpPr>
          <p:nvPr/>
        </p:nvCxnSpPr>
        <p:spPr>
          <a:xfrm>
            <a:off x="3648075" y="5086350"/>
            <a:ext cx="136842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2" name="文本框 13"/>
          <p:cNvSpPr/>
          <p:nvPr/>
        </p:nvSpPr>
        <p:spPr>
          <a:xfrm>
            <a:off x="930275" y="4868863"/>
            <a:ext cx="32131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Arial" pitchFamily="34" charset="0"/>
                <a:ea typeface="宋体" pitchFamily="2" charset="-122"/>
              </a:rPr>
              <a:t>利用反热辐射材料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3" name="文本框 1"/>
          <p:cNvSpPr/>
          <p:nvPr/>
        </p:nvSpPr>
        <p:spPr>
          <a:xfrm>
            <a:off x="2759075" y="1268413"/>
            <a:ext cx="60896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制作要求：杯外的包裹物厚度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不超过3厘米</a:t>
            </a:r>
            <a:r>
              <a:rPr lang="zh-CN" altLang="en-US" sz="2400" b="1"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。</a:t>
            </a:r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4" name="流程图: 可选过程 4"/>
          <p:cNvSpPr/>
          <p:nvPr/>
        </p:nvSpPr>
        <p:spPr>
          <a:xfrm>
            <a:off x="2855913" y="549275"/>
            <a:ext cx="5446712" cy="585788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探索四：制作一个保温杯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8445" name="组合 3"/>
          <p:cNvGrpSpPr/>
          <p:nvPr/>
        </p:nvGrpSpPr>
        <p:grpSpPr>
          <a:xfrm>
            <a:off x="10560050" y="4960938"/>
            <a:ext cx="1122363" cy="808037"/>
            <a:chOff x="16744" y="7733"/>
            <a:chExt cx="1768" cy="1274"/>
          </a:xfrm>
        </p:grpSpPr>
        <p:pic>
          <p:nvPicPr>
            <p:cNvPr id="18446" name="图片 14" descr="44e4a019d32da98850ff7a3cf4599cd095a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594" y="7775"/>
              <a:ext cx="918" cy="121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8447" name="图片 15" descr="c4309f44dad45918edb833232275cd3996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744" y="7733"/>
              <a:ext cx="917" cy="127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8448" name="文本框 17"/>
          <p:cNvSpPr/>
          <p:nvPr/>
        </p:nvSpPr>
        <p:spPr>
          <a:xfrm>
            <a:off x="2495550" y="1962150"/>
            <a:ext cx="78708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制作保温杯时，我们要从哪些方面考虑减慢热量的传递呢?</a:t>
            </a:r>
            <a:endParaRPr lang="zh-CN" altLang="en-US" sz="2400" b="1">
              <a:latin typeface="宋体" panose="02010600030101010101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40" grpId="0"/>
      <p:bldP spid="18442" grpId="0"/>
      <p:bldP spid="184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内容占位符 2"/>
          <p:cNvSpPr>
            <a:spLocks noGrp="1"/>
          </p:cNvSpPr>
          <p:nvPr/>
        </p:nvSpPr>
        <p:spPr>
          <a:xfrm>
            <a:off x="6838950" y="2492375"/>
            <a:ext cx="5173663" cy="2444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150000"/>
              </a:lnSpc>
              <a:buChar char="•"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58" name="文本框 15"/>
          <p:cNvSpPr/>
          <p:nvPr/>
        </p:nvSpPr>
        <p:spPr>
          <a:xfrm>
            <a:off x="6743700" y="1863725"/>
            <a:ext cx="5187950" cy="34147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制作要求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①杯外的包裹物厚度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不超过3厘米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②画出设计图，说明制作方法。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③在杯中存放冰块，测试比较自制保温的保温效果。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④分析保温杯的优缺点。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9459" name="表格 5"/>
          <p:cNvGraphicFramePr>
            <a:graphicFrameLocks noGrp="1"/>
          </p:cNvGraphicFramePr>
          <p:nvPr/>
        </p:nvGraphicFramePr>
        <p:xfrm>
          <a:off x="360362" y="1863725"/>
          <a:ext cx="6088062" cy="3840798"/>
        </p:xfrm>
        <a:graphic>
          <a:graphicData uri="http://schemas.openxmlformats.org/drawingml/2006/table">
            <a:tbl>
              <a:tblPr/>
              <a:tblGrid>
                <a:gridCol w="1301750"/>
                <a:gridCol w="1703388"/>
                <a:gridCol w="1497012"/>
                <a:gridCol w="1585912"/>
              </a:tblGrid>
              <a:tr h="822325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设计图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制作方法和材料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保温效果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需要改进的地方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017838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476" name="流程图: 可选过程 4"/>
          <p:cNvSpPr/>
          <p:nvPr/>
        </p:nvSpPr>
        <p:spPr>
          <a:xfrm>
            <a:off x="2855913" y="549275"/>
            <a:ext cx="5446712" cy="585788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）设计保温杯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77" name="文本框 1"/>
          <p:cNvSpPr/>
          <p:nvPr/>
        </p:nvSpPr>
        <p:spPr>
          <a:xfrm>
            <a:off x="768350" y="5734050"/>
            <a:ext cx="1125538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b="1">
                <a:latin typeface="Arial" pitchFamily="34" charset="0"/>
                <a:ea typeface="宋体" pitchFamily="2" charset="-122"/>
              </a:rPr>
              <a:t>课本</a:t>
            </a:r>
            <a:r>
              <a:rPr lang="en-US" altLang="zh-CN" b="1">
                <a:latin typeface="Arial" pitchFamily="34" charset="0"/>
              </a:rPr>
              <a:t>75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页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70000"/>
            <a:ext cx="4084638" cy="44418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482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25" y="1490663"/>
            <a:ext cx="3932238" cy="395763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3" name="流程图: 可选过程 4"/>
          <p:cNvSpPr/>
          <p:nvPr/>
        </p:nvSpPr>
        <p:spPr>
          <a:xfrm>
            <a:off x="4022725" y="404813"/>
            <a:ext cx="4157663" cy="585787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）设计保温杯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484" name="矩形 5"/>
          <p:cNvSpPr/>
          <p:nvPr/>
        </p:nvSpPr>
        <p:spPr>
          <a:xfrm>
            <a:off x="10128250" y="2133600"/>
            <a:ext cx="714375" cy="1568450"/>
          </a:xfrm>
          <a:prstGeom prst="rect">
            <a:avLst/>
          </a:prstGeom>
          <a:noFill/>
          <a:ln w="444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485" name="矩形 8"/>
          <p:cNvSpPr/>
          <p:nvPr/>
        </p:nvSpPr>
        <p:spPr>
          <a:xfrm>
            <a:off x="4562475" y="2636838"/>
            <a:ext cx="722313" cy="1863725"/>
          </a:xfrm>
          <a:prstGeom prst="rect">
            <a:avLst/>
          </a:prstGeom>
          <a:noFill/>
          <a:ln w="444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40463" y="1235075"/>
            <a:ext cx="3952875" cy="29638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6" name="文本框 4"/>
          <p:cNvSpPr/>
          <p:nvPr/>
        </p:nvSpPr>
        <p:spPr>
          <a:xfrm>
            <a:off x="695325" y="4940300"/>
            <a:ext cx="105283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温馨提示：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制作保温杯时，要小心使用工具，避免受伤。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1507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025" y="1198563"/>
            <a:ext cx="4051300" cy="30368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8" name="文本框 9"/>
          <p:cNvSpPr/>
          <p:nvPr/>
        </p:nvSpPr>
        <p:spPr>
          <a:xfrm>
            <a:off x="1774825" y="4292600"/>
            <a:ext cx="38004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制作保温杯的材料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09" name="文本框 2"/>
          <p:cNvSpPr/>
          <p:nvPr/>
        </p:nvSpPr>
        <p:spPr>
          <a:xfrm>
            <a:off x="7680325" y="4292600"/>
            <a:ext cx="28829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制作工具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1510" name="流程图: 可选过程 1"/>
          <p:cNvSpPr/>
          <p:nvPr/>
        </p:nvSpPr>
        <p:spPr>
          <a:xfrm>
            <a:off x="3935413" y="404813"/>
            <a:ext cx="4157662" cy="585787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）制作保温杯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1988" y="1630363"/>
            <a:ext cx="2401887" cy="34099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0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313" y="1644650"/>
            <a:ext cx="2252662" cy="33956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5735638" y="5516563"/>
            <a:ext cx="6345238" cy="541338"/>
          </a:xfrm>
          <a:prstGeom prst="roundRect">
            <a:avLst/>
          </a:prstGeom>
          <a:noFill/>
          <a:ln w="28575" cmpd="sng">
            <a:solidFill>
              <a:srgbClr val="FD8035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kern="1200" baseline="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lang="zh-CN" altLang="en-US"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9pPr>
          </a:lstStyle>
          <a:p>
            <a:pPr lvl="0" eaLnBrk="0" hangingPunct="0">
              <a:lnSpc>
                <a:spcPct val="90000"/>
              </a:lnSpc>
              <a:buFont typeface="Arial" pitchFamily="34" charset="0"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测试冰块大小、数量、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测量时间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要相同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0" hangingPunct="0">
              <a:lnSpc>
                <a:spcPct val="90000"/>
              </a:lnSpc>
              <a:buFont typeface="Arial" pitchFamily="34" charset="0"/>
            </a:pP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0" hangingPunct="0">
              <a:lnSpc>
                <a:spcPct val="90000"/>
              </a:lnSpc>
              <a:buFont typeface="Arial" pitchFamily="34" charset="0"/>
            </a:pP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0" hangingPunct="0">
              <a:lnSpc>
                <a:spcPct val="90000"/>
              </a:lnSpc>
              <a:buFont typeface="Arial" pitchFamily="34" charset="0"/>
            </a:pP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532" name="流程图: 可选过程 1"/>
          <p:cNvSpPr/>
          <p:nvPr/>
        </p:nvSpPr>
        <p:spPr>
          <a:xfrm>
            <a:off x="3863975" y="404813"/>
            <a:ext cx="4156075" cy="585787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）测试保温杯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2533" name="视频3：测试保温杯实验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2600" y="1566863"/>
            <a:ext cx="6286500" cy="35369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9520" fill="hold"/>
                                        <p:tgtEl>
                                          <p:spTgt spid="22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5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2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3"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流程图: 可选过程 3"/>
          <p:cNvSpPr/>
          <p:nvPr/>
        </p:nvSpPr>
        <p:spPr>
          <a:xfrm>
            <a:off x="2640013" y="376238"/>
            <a:ext cx="6632575" cy="601662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(4)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分析优点和需要改进的地方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23554" name="内容占位符 5"/>
          <p:cNvGraphicFramePr>
            <a:graphicFrameLocks noGrp="1"/>
          </p:cNvGraphicFramePr>
          <p:nvPr>
            <p:ph idx="4294967295"/>
          </p:nvPr>
        </p:nvGraphicFramePr>
        <p:xfrm>
          <a:off x="863600" y="1073150"/>
          <a:ext cx="10556875" cy="3985260"/>
        </p:xfrm>
        <a:graphic>
          <a:graphicData uri="http://schemas.openxmlformats.org/drawingml/2006/table">
            <a:tbl>
              <a:tblPr/>
              <a:tblGrid>
                <a:gridCol w="3956050"/>
                <a:gridCol w="6600825"/>
              </a:tblGrid>
              <a:tr h="517525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优点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需要改进的地方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3467100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 sz="240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      </a:t>
                      </a:r>
                      <a:endParaRPr lang="zh-CN" altLang="en-US" sz="240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3569" name="组合 1"/>
          <p:cNvGrpSpPr/>
          <p:nvPr/>
        </p:nvGrpSpPr>
        <p:grpSpPr>
          <a:xfrm>
            <a:off x="1055688" y="1917700"/>
            <a:ext cx="3435350" cy="2676525"/>
            <a:chOff x="1662" y="3019"/>
            <a:chExt cx="5411" cy="4215"/>
          </a:xfrm>
        </p:grpSpPr>
        <p:sp>
          <p:nvSpPr>
            <p:cNvPr id="23570" name="文本框 4"/>
            <p:cNvSpPr/>
            <p:nvPr/>
          </p:nvSpPr>
          <p:spPr>
            <a:xfrm>
              <a:off x="1662" y="3019"/>
              <a:ext cx="5203" cy="421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1.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保温效果好。</a:t>
              </a:r>
              <a:endPara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endPara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2.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轻。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3.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不易碎。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endPara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4.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耐磨。</a:t>
              </a:r>
              <a:endParaRPr lang="zh-CN" altLang="en-US" sz="2400" b="1"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23571" name="图片 21" descr="IMG_20220304_1001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77" y="3022"/>
              <a:ext cx="1896" cy="375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pSp>
        <p:nvGrpSpPr>
          <p:cNvPr id="23572" name="组合 2"/>
          <p:cNvGrpSpPr/>
          <p:nvPr/>
        </p:nvGrpSpPr>
        <p:grpSpPr>
          <a:xfrm>
            <a:off x="4872038" y="1704975"/>
            <a:ext cx="6518275" cy="3114675"/>
            <a:chOff x="7672" y="2686"/>
            <a:chExt cx="10266" cy="4903"/>
          </a:xfrm>
        </p:grpSpPr>
        <p:sp>
          <p:nvSpPr>
            <p:cNvPr id="23573" name="文本框 6"/>
            <p:cNvSpPr/>
            <p:nvPr/>
          </p:nvSpPr>
          <p:spPr>
            <a:xfrm>
              <a:off x="9373" y="2792"/>
              <a:ext cx="8565" cy="47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1.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每层材料要均匀粘合，不要留有空隙。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endParaRPr lang="zh-CN" altLang="en-US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endPara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2.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做工粗糙，外观不美观。</a:t>
              </a:r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          </a:t>
              </a:r>
              <a:endPara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  </a:t>
              </a:r>
              <a:endPara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endPara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3.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不容易清洗，不耐高温</a:t>
              </a:r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实用性不强</a:t>
              </a:r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。</a:t>
              </a:r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      </a:t>
              </a:r>
              <a:endPara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endParaRPr>
            </a:p>
            <a:p>
              <a:pPr lvl="0"/>
              <a:r>
                <a:rPr lang="en-US" altLang="zh-CN" sz="24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  </a:t>
              </a:r>
              <a:endParaRPr lang="zh-CN" altLang="en-US" sz="2400" b="1">
                <a:latin typeface="Arial" pitchFamily="34" charset="0"/>
                <a:ea typeface="宋体" pitchFamily="2" charset="-122"/>
              </a:endParaRPr>
            </a:p>
          </p:txBody>
        </p:sp>
        <p:pic>
          <p:nvPicPr>
            <p:cNvPr id="23574" name="图片 8" descr="IMG_20220304_1002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2" y="4779"/>
              <a:ext cx="1620" cy="66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3575" name="图片 19" descr="IMG_20220304_1001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2" y="2686"/>
              <a:ext cx="1588" cy="1568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3576" name="图片 9" descr="IMG_20220304_10005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72" y="5969"/>
              <a:ext cx="1620" cy="156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3577" name="内容占位符 2"/>
          <p:cNvSpPr>
            <a:spLocks noGrp="1"/>
          </p:cNvSpPr>
          <p:nvPr/>
        </p:nvSpPr>
        <p:spPr>
          <a:xfrm>
            <a:off x="2351088" y="5373688"/>
            <a:ext cx="7304087" cy="611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事实上，任何一个产品的设计都不是完美的。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23578" name="直接连接符 11"/>
          <p:cNvCxnSpPr/>
          <p:nvPr/>
        </p:nvCxnSpPr>
        <p:spPr>
          <a:xfrm flipV="1">
            <a:off x="7896225" y="3295650"/>
            <a:ext cx="635000" cy="0"/>
          </a:xfrm>
          <a:prstGeom prst="line">
            <a:avLst/>
          </a:prstGeom>
          <a:noFill/>
          <a:ln w="44450">
            <a:solidFill>
              <a:srgbClr val="FF0000"/>
            </a:solidFill>
            <a:miter lim="800000"/>
          </a:ln>
        </p:spPr>
      </p:cxnSp>
      <p:cxnSp>
        <p:nvCxnSpPr>
          <p:cNvPr id="23579" name="直接连接符 13"/>
          <p:cNvCxnSpPr/>
          <p:nvPr/>
        </p:nvCxnSpPr>
        <p:spPr>
          <a:xfrm flipV="1">
            <a:off x="9551988" y="4365625"/>
            <a:ext cx="936625" cy="0"/>
          </a:xfrm>
          <a:prstGeom prst="line">
            <a:avLst/>
          </a:prstGeom>
          <a:noFill/>
          <a:ln w="44450">
            <a:solidFill>
              <a:srgbClr val="FF0000"/>
            </a:solidFill>
            <a:miter lim="800000"/>
          </a:ln>
        </p:spPr>
      </p:cxnSp>
      <p:cxnSp>
        <p:nvCxnSpPr>
          <p:cNvPr id="23580" name="直接连接符 7"/>
          <p:cNvCxnSpPr/>
          <p:nvPr/>
        </p:nvCxnSpPr>
        <p:spPr>
          <a:xfrm>
            <a:off x="9480550" y="2203450"/>
            <a:ext cx="1727200" cy="158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81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7750" y="5265738"/>
            <a:ext cx="584200" cy="7683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82" name="文本框 10"/>
          <p:cNvSpPr/>
          <p:nvPr/>
        </p:nvSpPr>
        <p:spPr>
          <a:xfrm>
            <a:off x="863600" y="5084763"/>
            <a:ext cx="158591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latin typeface="Arial" pitchFamily="34" charset="0"/>
                <a:ea typeface="宋体" pitchFamily="2" charset="-122"/>
              </a:rPr>
              <a:t>活动手册</a:t>
            </a:r>
            <a:r>
              <a:rPr lang="en-US" altLang="zh-CN" b="1">
                <a:latin typeface="Arial" pitchFamily="34" charset="0"/>
              </a:rPr>
              <a:t>12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页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334963" y="703263"/>
            <a:ext cx="11663362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b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8" name="文本框 3"/>
          <p:cNvSpPr/>
          <p:nvPr/>
        </p:nvSpPr>
        <p:spPr>
          <a:xfrm>
            <a:off x="1055688" y="4797425"/>
            <a:ext cx="31940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热的良导体散热快。</a:t>
            </a:r>
            <a:endParaRPr lang="zh-CN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579" name="文本框 4"/>
          <p:cNvSpPr/>
          <p:nvPr/>
        </p:nvSpPr>
        <p:spPr>
          <a:xfrm>
            <a:off x="6305550" y="4872038"/>
            <a:ext cx="50069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热的不良导体能减慢热量的传递。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itchFamily="2" charset="-122"/>
              <a:sym typeface="宋体" panose="02010600030101010101" pitchFamily="2" charset="-122"/>
            </a:endParaRPr>
          </a:p>
        </p:txBody>
      </p:sp>
      <p:pic>
        <p:nvPicPr>
          <p:cNvPr id="24580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225" y="2344738"/>
            <a:ext cx="3441700" cy="2168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4581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427663" y="2332038"/>
            <a:ext cx="3195637" cy="2133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4582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29700" y="2073275"/>
            <a:ext cx="2573338" cy="25733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4583" name="流程图: 可选过程 6"/>
          <p:cNvSpPr/>
          <p:nvPr/>
        </p:nvSpPr>
        <p:spPr>
          <a:xfrm>
            <a:off x="911225" y="1125538"/>
            <a:ext cx="10923588" cy="628650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三、研讨：什么样的材料散热快？什么样的材料能减慢热量的传递？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4584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36313" y="5094288"/>
            <a:ext cx="582612" cy="7683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8" y="1562100"/>
            <a:ext cx="1408112" cy="3763963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5602" name="组合 25"/>
          <p:cNvGrpSpPr/>
          <p:nvPr/>
        </p:nvGrpSpPr>
        <p:grpSpPr>
          <a:xfrm>
            <a:off x="3503613" y="1577975"/>
            <a:ext cx="1722437" cy="4208463"/>
            <a:chOff x="5404" y="2703"/>
            <a:chExt cx="2714" cy="6628"/>
          </a:xfrm>
        </p:grpSpPr>
        <p:pic>
          <p:nvPicPr>
            <p:cNvPr id="25603" name="图片 14" descr="图片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04" y="2703"/>
              <a:ext cx="2714" cy="592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04" name="文本框 8"/>
            <p:cNvSpPr/>
            <p:nvPr/>
          </p:nvSpPr>
          <p:spPr>
            <a:xfrm>
              <a:off x="5971" y="8606"/>
              <a:ext cx="1686" cy="7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</a:rPr>
                <a:t>内胆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5605" name="流程图: 可选过程 4"/>
          <p:cNvSpPr/>
          <p:nvPr/>
        </p:nvSpPr>
        <p:spPr>
          <a:xfrm>
            <a:off x="2640013" y="749300"/>
            <a:ext cx="6488112" cy="557213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四、拓展：探究保温瓶的原理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5606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175" y="1762125"/>
            <a:ext cx="6069013" cy="4202113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5607" name="组合 26"/>
          <p:cNvGrpSpPr/>
          <p:nvPr/>
        </p:nvGrpSpPr>
        <p:grpSpPr>
          <a:xfrm>
            <a:off x="8401050" y="1844675"/>
            <a:ext cx="2879725" cy="1055688"/>
            <a:chOff x="13569" y="3133"/>
            <a:chExt cx="4537" cy="1661"/>
          </a:xfrm>
        </p:grpSpPr>
        <p:sp>
          <p:nvSpPr>
            <p:cNvPr id="25608" name="矩形 22"/>
            <p:cNvSpPr/>
            <p:nvPr/>
          </p:nvSpPr>
          <p:spPr>
            <a:xfrm>
              <a:off x="14476" y="3133"/>
              <a:ext cx="3630" cy="679"/>
            </a:xfrm>
            <a:prstGeom prst="rect">
              <a:avLst/>
            </a:prstGeom>
            <a:solidFill>
              <a:srgbClr val="C7C8E0"/>
            </a:solidFill>
            <a:ln>
              <a:solidFill>
                <a:srgbClr val="C7C8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 algn="ctr"/>
              <a:endParaRPr lang="zh-CN" altLang="en-US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609" name="矩形 23"/>
            <p:cNvSpPr/>
            <p:nvPr/>
          </p:nvSpPr>
          <p:spPr>
            <a:xfrm>
              <a:off x="13569" y="3738"/>
              <a:ext cx="4537" cy="1056"/>
            </a:xfrm>
            <a:prstGeom prst="rect">
              <a:avLst/>
            </a:prstGeom>
            <a:solidFill>
              <a:srgbClr val="C7C8E0"/>
            </a:solidFill>
            <a:ln>
              <a:solidFill>
                <a:srgbClr val="C7C8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 algn="ctr"/>
              <a:endParaRPr lang="zh-CN" altLang="en-US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5610" name="矩形 24"/>
          <p:cNvSpPr/>
          <p:nvPr/>
        </p:nvSpPr>
        <p:spPr>
          <a:xfrm>
            <a:off x="8975725" y="3789363"/>
            <a:ext cx="2359025" cy="423863"/>
          </a:xfrm>
          <a:prstGeom prst="rect">
            <a:avLst/>
          </a:prstGeom>
          <a:solidFill>
            <a:srgbClr val="C7C8E0"/>
          </a:solidFill>
          <a:ln>
            <a:solidFill>
              <a:srgbClr val="C7C8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611" name="矩形 27"/>
          <p:cNvSpPr/>
          <p:nvPr/>
        </p:nvSpPr>
        <p:spPr>
          <a:xfrm>
            <a:off x="9451975" y="4652963"/>
            <a:ext cx="1687513" cy="298450"/>
          </a:xfrm>
          <a:prstGeom prst="rect">
            <a:avLst/>
          </a:prstGeom>
          <a:solidFill>
            <a:srgbClr val="C7C8E0"/>
          </a:solidFill>
          <a:ln>
            <a:solidFill>
              <a:srgbClr val="C7C8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5612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7575" y="5335588"/>
            <a:ext cx="582613" cy="8096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0" grpId="1"/>
      <p:bldP spid="25611" grpId="0"/>
      <p:bldP spid="256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>
          <a:xfrm>
            <a:off x="2279650" y="1339850"/>
            <a:ext cx="7854950" cy="3179763"/>
          </a:xfrm>
          <a:prstGeom prst="rect">
            <a:avLst/>
          </a:prstGeom>
        </p:spPr>
        <p:txBody>
          <a:bodyPr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342900" marR="0" lvl="0" indent="0" rtl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1.热的不良导体可以减慢物体热量的散失</a:t>
            </a:r>
            <a:r>
              <a:rPr lang="zh-CN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marL="342900" marR="0" lvl="0" indent="0" rtl="0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知道</a:t>
            </a:r>
            <a:r>
              <a:rPr 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空气是一种热的不良导体。</a:t>
            </a:r>
            <a:endParaRPr 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marL="342900" marR="0" lvl="0" indent="0" rtl="0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</a:t>
            </a:r>
            <a:r>
              <a:rPr 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.</a:t>
            </a:r>
            <a:r>
              <a:rPr lang="zh-CN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能根据热传递的原理设计制作保温杯。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marL="342900" marR="0" lvl="0" indent="0" rtl="0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4.</a:t>
            </a:r>
            <a:r>
              <a:rPr lang="zh-CN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了解保温、散热技术在生活中的应用</a:t>
            </a:r>
            <a:r>
              <a:rPr 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04963"/>
            <a:ext cx="2241550" cy="22399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6626" name="文本框 10"/>
          <p:cNvSpPr/>
          <p:nvPr/>
        </p:nvSpPr>
        <p:spPr>
          <a:xfrm>
            <a:off x="695325" y="3860800"/>
            <a:ext cx="14652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保温袋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7" name="文本框 11"/>
          <p:cNvSpPr/>
          <p:nvPr/>
        </p:nvSpPr>
        <p:spPr>
          <a:xfrm>
            <a:off x="3321050" y="3849688"/>
            <a:ext cx="14636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保温箱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28" name="文本框 6"/>
          <p:cNvSpPr/>
          <p:nvPr/>
        </p:nvSpPr>
        <p:spPr>
          <a:xfrm>
            <a:off x="263525" y="5876925"/>
            <a:ext cx="3249613" cy="39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2000" b="1">
              <a:solidFill>
                <a:schemeClr val="bg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9" name="流程图: 可选过程 8"/>
          <p:cNvSpPr/>
          <p:nvPr/>
        </p:nvSpPr>
        <p:spPr>
          <a:xfrm>
            <a:off x="2855913" y="692150"/>
            <a:ext cx="7793037" cy="525463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四、拓展：保温、散热技术的应用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2663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538" y="1585913"/>
            <a:ext cx="2960687" cy="224313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6631" name="内容占位符 13"/>
          <p:cNvSpPr>
            <a:spLocks noGrp="1"/>
          </p:cNvSpPr>
          <p:nvPr>
            <p:ph idx="1"/>
          </p:nvPr>
        </p:nvSpPr>
        <p:spPr>
          <a:xfrm>
            <a:off x="119063" y="5084763"/>
            <a:ext cx="11747500" cy="703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2800" b="1"/>
              <a:t> </a:t>
            </a:r>
            <a:r>
              <a:rPr lang="en-US" altLang="zh-CN" sz="2800" b="1"/>
              <a:t>      </a:t>
            </a:r>
            <a:r>
              <a:rPr lang="zh-CN" altLang="en-US" sz="2800" b="1"/>
              <a:t>课后进行科学调查，了解生活和生产中各种各样的保温和散热技术。</a:t>
            </a:r>
            <a:endParaRPr lang="zh-CN" altLang="en-US" sz="2800" b="1"/>
          </a:p>
        </p:txBody>
      </p:sp>
      <p:pic>
        <p:nvPicPr>
          <p:cNvPr id="26632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50" y="1577975"/>
            <a:ext cx="2978150" cy="2233613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26633" name="直接箭头连接符 15"/>
          <p:cNvCxnSpPr/>
          <p:nvPr/>
        </p:nvCxnSpPr>
        <p:spPr>
          <a:xfrm flipV="1">
            <a:off x="10991850" y="3346450"/>
            <a:ext cx="215900" cy="587375"/>
          </a:xfrm>
          <a:prstGeom prst="line">
            <a:avLst/>
          </a:prstGeom>
          <a:noFill/>
          <a:ln w="60325">
            <a:solidFill>
              <a:srgbClr val="FF0000"/>
            </a:solidFill>
            <a:miter lim="800000"/>
            <a:tailEnd type="arrow"/>
          </a:ln>
        </p:spPr>
      </p:cxnSp>
      <p:cxnSp>
        <p:nvCxnSpPr>
          <p:cNvPr id="26634" name="直接箭头连接符 16"/>
          <p:cNvCxnSpPr/>
          <p:nvPr/>
        </p:nvCxnSpPr>
        <p:spPr>
          <a:xfrm flipV="1">
            <a:off x="7319963" y="2997200"/>
            <a:ext cx="144462" cy="936625"/>
          </a:xfrm>
          <a:prstGeom prst="line">
            <a:avLst/>
          </a:prstGeom>
          <a:noFill/>
          <a:ln w="60325">
            <a:solidFill>
              <a:srgbClr val="FF0000"/>
            </a:solidFill>
            <a:miter lim="800000"/>
            <a:tailEnd type="arrow"/>
          </a:ln>
        </p:spPr>
      </p:cxnSp>
      <p:sp>
        <p:nvSpPr>
          <p:cNvPr id="26635" name="文本框 17"/>
          <p:cNvSpPr/>
          <p:nvPr/>
        </p:nvSpPr>
        <p:spPr>
          <a:xfrm>
            <a:off x="6311900" y="3849688"/>
            <a:ext cx="25558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电脑散热风扇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636" name="文本框 18"/>
          <p:cNvSpPr/>
          <p:nvPr/>
        </p:nvSpPr>
        <p:spPr>
          <a:xfrm>
            <a:off x="9191625" y="3860800"/>
            <a:ext cx="28146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电磁炉散热风扇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6637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0013" y="1820863"/>
            <a:ext cx="3095625" cy="1747837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36" grpId="0"/>
      <p:bldP spid="26635" grpId="0"/>
      <p:bldP spid="26631" grpId="2" build="p"/>
      <p:bldP spid="266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内容占位符 2"/>
          <p:cNvSpPr>
            <a:spLocks noGrp="1"/>
          </p:cNvSpPr>
          <p:nvPr>
            <p:ph idx="1"/>
          </p:nvPr>
        </p:nvSpPr>
        <p:spPr>
          <a:xfrm>
            <a:off x="479425" y="1196975"/>
            <a:ext cx="10029825" cy="4535488"/>
          </a:xfrm>
          <a:prstGeom prst="rect">
            <a:avLst/>
          </a:prstGeom>
        </p:spPr>
        <p:txBody>
          <a:bodyPr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rtl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</a:rPr>
              <a:t>             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rtl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</a:rPr>
              <a:t>              1.</a:t>
            </a:r>
            <a:r>
              <a:rPr 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热的不良导体可以减慢物体热量的散失</a:t>
            </a:r>
            <a:r>
              <a:rPr lang="zh-CN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rt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spc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</a:rPr>
              <a:t>             2.</a:t>
            </a:r>
            <a:r>
              <a:rPr 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空气是一种热的不良导体。</a:t>
            </a:r>
            <a:endParaRPr 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marL="0" marR="0" lvl="0" indent="0" rtl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</a:rPr>
              <a:t>              </a:t>
            </a: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3.</a:t>
            </a:r>
            <a:r>
              <a:rPr lang="en-US" altLang="zh-CN" sz="2800" b="1" spc="0">
                <a:latin typeface="黑体" panose="02010609060101010101" charset="-122"/>
                <a:ea typeface="黑体" panose="02010609060101010101" charset="-122"/>
              </a:rPr>
              <a:t>保温就是要尽量减慢热传递</a:t>
            </a:r>
            <a:r>
              <a:rPr lang="zh-CN" altLang="en-US" sz="2800" b="1" spc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0" name="流程图: 可选过程 3"/>
          <p:cNvSpPr/>
          <p:nvPr/>
        </p:nvSpPr>
        <p:spPr>
          <a:xfrm>
            <a:off x="3503613" y="973138"/>
            <a:ext cx="4157662" cy="549275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五、课堂总结</a:t>
            </a: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内容占位符 2"/>
          <p:cNvSpPr>
            <a:spLocks noGrp="1"/>
          </p:cNvSpPr>
          <p:nvPr>
            <p:ph idx="1"/>
          </p:nvPr>
        </p:nvSpPr>
        <p:spPr>
          <a:xfrm>
            <a:off x="4800600" y="2781300"/>
            <a:ext cx="3482975" cy="1069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5400" b="1"/>
              <a:t>谢谢观看！</a:t>
            </a:r>
            <a:endParaRPr lang="zh-CN" altLang="en-US" sz="5400" b="1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algn="r"/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五年级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教科版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科学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第四单元</a:t>
            </a:r>
            <a:br>
              <a:rPr lang="zh-CN" altLang="zh-CN" b="1"/>
            </a:br>
            <a:endParaRPr lang="zh-CN" altLang="en-US" b="1"/>
          </a:p>
        </p:txBody>
      </p:sp>
      <p:sp>
        <p:nvSpPr>
          <p:cNvPr id="29698" name="内容占位符 2"/>
          <p:cNvSpPr>
            <a:spLocks noGrp="1"/>
          </p:cNvSpPr>
          <p:nvPr/>
        </p:nvSpPr>
        <p:spPr>
          <a:xfrm>
            <a:off x="263525" y="2133600"/>
            <a:ext cx="10972800" cy="935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20000"/>
              </a:spcBef>
            </a:pPr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en-US" altLang="zh-CN" sz="5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7.</a:t>
            </a:r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做个保温杯》</a:t>
            </a:r>
            <a:r>
              <a:rPr lang="zh-CN" altLang="en-US" sz="540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答疑环节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内容占位符 1"/>
          <p:cNvSpPr/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miter lim="800000"/>
          </a:ln>
        </p:spPr>
        <p:txBody>
          <a:bodyPr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流程图: 可选过程 6"/>
          <p:cNvSpPr/>
          <p:nvPr/>
        </p:nvSpPr>
        <p:spPr>
          <a:xfrm>
            <a:off x="2919413" y="614363"/>
            <a:ext cx="6413500" cy="600075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一、冬天里为什么穿着羽绒服最暖和？</a:t>
            </a:r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0722" name="答疑视频1：为啥冬天穿羽绒服最暖和？"/>
          <p:cNvPicPr/>
          <p:nvPr/>
        </p:nvPicPr>
        <p:blipFill>
          <a:blip r:embed="rId2"/>
          <a:stretch>
            <a:fillRect/>
          </a:stretch>
        </p:blipFill>
        <p:spPr>
          <a:xfrm>
            <a:off x="5016500" y="1801813"/>
            <a:ext cx="6265863" cy="35242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723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1988" y="98425"/>
            <a:ext cx="1087437" cy="11255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24" name="文本框 10"/>
          <p:cNvSpPr/>
          <p:nvPr/>
        </p:nvSpPr>
        <p:spPr>
          <a:xfrm>
            <a:off x="263525" y="5876925"/>
            <a:ext cx="3251200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bg2"/>
                </a:solidFill>
                <a:latin typeface="Arial" pitchFamily="34" charset="0"/>
                <a:ea typeface="宋体" pitchFamily="2" charset="-122"/>
              </a:rPr>
              <a:t>图片、视频来源于网络</a:t>
            </a:r>
            <a:endParaRPr lang="zh-CN" altLang="en-US" sz="2000" b="1">
              <a:solidFill>
                <a:schemeClr val="bg2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0725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9100" y="1412875"/>
            <a:ext cx="3930650" cy="3929063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30726" name="组合 14"/>
          <p:cNvGrpSpPr/>
          <p:nvPr/>
        </p:nvGrpSpPr>
        <p:grpSpPr>
          <a:xfrm>
            <a:off x="4222750" y="5786438"/>
            <a:ext cx="5610225" cy="952500"/>
            <a:chOff x="7280" y="8216"/>
            <a:chExt cx="9319" cy="1356"/>
          </a:xfrm>
        </p:grpSpPr>
        <p:sp>
          <p:nvSpPr>
            <p:cNvPr id="30727" name="文本框 15"/>
            <p:cNvSpPr/>
            <p:nvPr/>
          </p:nvSpPr>
          <p:spPr>
            <a:xfrm>
              <a:off x="10869" y="8216"/>
              <a:ext cx="5730" cy="135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 sz="2800" b="1"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羽绒</a:t>
              </a:r>
              <a:endParaRPr lang="zh-CN" altLang="en-US" sz="2800" b="1">
                <a:latin typeface="黑体" panose="02010609060101010101" charset="-122"/>
                <a:ea typeface="黑体" panose="02010609060101010101" charset="-122"/>
              </a:endParaRPr>
            </a:p>
            <a:p>
              <a:pPr lvl="0"/>
              <a:r>
                <a:rPr lang="en-US" altLang="zh-CN" sz="2800" b="1">
                  <a:latin typeface="黑体" panose="02010609060101010101" charset="-122"/>
                  <a:ea typeface="黑体" panose="02010609060101010101" charset="-122"/>
                </a:rPr>
                <a:t>    </a:t>
              </a:r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</a:rPr>
                <a:t>静止空气</a:t>
              </a:r>
              <a:endParaRPr lang="zh-CN" altLang="en-US" sz="28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0728" name="左大括号 16"/>
            <p:cNvSpPr/>
            <p:nvPr/>
          </p:nvSpPr>
          <p:spPr>
            <a:xfrm>
              <a:off x="11467" y="8346"/>
              <a:ext cx="501" cy="1221"/>
            </a:xfrm>
            <a:prstGeom prst="leftBrace">
              <a:avLst>
                <a:gd name="adj1" fmla="val 8327"/>
                <a:gd name="adj2" fmla="val 54736"/>
              </a:avLst>
            </a:prstGeom>
            <a:noFill/>
            <a:ln w="31750">
              <a:solidFill>
                <a:srgbClr val="FF0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 algn="ctr"/>
              <a:endParaRPr lang="zh-CN" altLang="en-US" sz="2800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0729" name="文本框 17"/>
            <p:cNvSpPr/>
            <p:nvPr/>
          </p:nvSpPr>
          <p:spPr>
            <a:xfrm>
              <a:off x="7280" y="8523"/>
              <a:ext cx="4716" cy="7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 sz="28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阻止热量散失</a:t>
              </a:r>
              <a:r>
                <a:rPr lang="en-US" altLang="zh-CN" sz="2800" b="1">
                  <a:latin typeface="黑体" panose="02010609060101010101" charset="-122"/>
                  <a:ea typeface="黑体" panose="02010609060101010101" charset="-122"/>
                  <a:sym typeface="宋体" panose="02010600030101010101" pitchFamily="2" charset="-122"/>
                </a:rPr>
                <a:t> </a:t>
              </a:r>
              <a:endParaRPr lang="zh-CN" altLang="en-US" sz="2800" b="1">
                <a:latin typeface="Arial" pitchFamily="3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-1" fill="hold"/>
                                        <p:tgtEl>
                                          <p:spTgt spid="307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07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文本框 4"/>
          <p:cNvSpPr/>
          <p:nvPr/>
        </p:nvSpPr>
        <p:spPr>
          <a:xfrm>
            <a:off x="5232400" y="1844675"/>
            <a:ext cx="6577013" cy="2860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>
                <a:latin typeface="Arial" pitchFamily="34" charset="0"/>
                <a:sym typeface="宋体" panose="02010600030101010101" pitchFamily="2" charset="-122"/>
              </a:rPr>
              <a:t>        </a:t>
            </a:r>
            <a:r>
              <a:rPr lang="zh-CN" altLang="en-US" sz="2400" b="1"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因为空气是热的不良导体。被子越蓬松含的空气就越多也就越保暖。盖久的棉被，被人的身体压结实了，含有的空气少不保暖，经太阳一晒，使棉絮变蓬松了，棉花中又进入了静止的空气，所以被子又变暖了。</a:t>
            </a:r>
            <a:endParaRPr lang="zh-CN" altLang="en-US" sz="2400" b="1">
              <a:latin typeface="Arial" pitchFamily="34" charset="0"/>
              <a:ea typeface="宋体" pitchFamily="2" charset="-122"/>
              <a:sym typeface="宋体" panose="02010600030101010101" pitchFamily="2" charset="-122"/>
            </a:endParaRPr>
          </a:p>
        </p:txBody>
      </p:sp>
      <p:pic>
        <p:nvPicPr>
          <p:cNvPr id="317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1844675"/>
            <a:ext cx="3422650" cy="3454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1747" name="流程图: 可选过程 6"/>
          <p:cNvSpPr/>
          <p:nvPr/>
        </p:nvSpPr>
        <p:spPr>
          <a:xfrm>
            <a:off x="1919288" y="908050"/>
            <a:ext cx="8970962" cy="754063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二、冬天，人们喜欢把被子拿到太阳底下晒一晒，为什么晒过的被子会变暖？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174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613" y="4868863"/>
            <a:ext cx="1085850" cy="11271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文本框 10"/>
          <p:cNvSpPr/>
          <p:nvPr/>
        </p:nvSpPr>
        <p:spPr>
          <a:xfrm>
            <a:off x="9264650" y="4725988"/>
            <a:ext cx="1887538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散热片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0" name="文本框 9"/>
          <p:cNvSpPr/>
          <p:nvPr/>
        </p:nvSpPr>
        <p:spPr>
          <a:xfrm>
            <a:off x="1200150" y="4616450"/>
            <a:ext cx="18097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电视机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1" name="流程图: 可选过程 1"/>
          <p:cNvSpPr/>
          <p:nvPr/>
        </p:nvSpPr>
        <p:spPr>
          <a:xfrm>
            <a:off x="2424113" y="692150"/>
            <a:ext cx="8804275" cy="766763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三、电脑是利用了散热风扇进行散热，我发现电视机没有散热风扇，它是怎样散热的呢？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277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738" y="2062163"/>
            <a:ext cx="3119437" cy="23399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2773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913" y="2065338"/>
            <a:ext cx="3733800" cy="2489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2774" name="文本框 12"/>
          <p:cNvSpPr/>
          <p:nvPr/>
        </p:nvSpPr>
        <p:spPr>
          <a:xfrm>
            <a:off x="5303838" y="4725988"/>
            <a:ext cx="188753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zh-CN" sz="2400" b="1">
                <a:latin typeface="黑体" panose="02010609060101010101" charset="-122"/>
                <a:ea typeface="黑体" panose="02010609060101010101" charset="-122"/>
              </a:rPr>
              <a:t>电视机主板</a:t>
            </a:r>
            <a:endParaRPr lang="zh-CN" alt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2775" name="组合 7"/>
          <p:cNvGrpSpPr/>
          <p:nvPr/>
        </p:nvGrpSpPr>
        <p:grpSpPr>
          <a:xfrm>
            <a:off x="4727575" y="2060575"/>
            <a:ext cx="3255963" cy="2441575"/>
            <a:chOff x="7476" y="3241"/>
            <a:chExt cx="5127" cy="3845"/>
          </a:xfrm>
        </p:grpSpPr>
        <p:pic>
          <p:nvPicPr>
            <p:cNvPr id="32776" name="图片 11" descr="src=http___cdn.fds.api.xiaomi.com_b2c-bbs_cn_attachment_1d897febfb7f0f33b84252b49a59d3d15e9f1b5f.jpg__v=1461225899&amp;refer=http___cdn.fds.api.xiaomi.webp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76" y="3241"/>
              <a:ext cx="5127" cy="384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32777" name="矩形 5"/>
            <p:cNvSpPr/>
            <p:nvPr/>
          </p:nvSpPr>
          <p:spPr>
            <a:xfrm>
              <a:off x="12095" y="6821"/>
              <a:ext cx="453" cy="227"/>
            </a:xfrm>
            <a:prstGeom prst="rect">
              <a:avLst/>
            </a:prstGeom>
            <a:gradFill rotWithShape="1">
              <a:gsLst>
                <a:gs pos="0">
                  <a:srgbClr val="9B9B9B"/>
                </a:gs>
                <a:gs pos="50000">
                  <a:srgbClr val="8E8E8E"/>
                </a:gs>
                <a:gs pos="100000">
                  <a:srgbClr val="797979"/>
                </a:gs>
              </a:gsLst>
              <a:lin ang="5400000"/>
            </a:gradFill>
            <a:ln w="635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 algn="ctr"/>
              <a:endPara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2778" name="矩形 6"/>
            <p:cNvSpPr/>
            <p:nvPr/>
          </p:nvSpPr>
          <p:spPr>
            <a:xfrm>
              <a:off x="11641" y="5204"/>
              <a:ext cx="162" cy="393"/>
            </a:xfrm>
            <a:prstGeom prst="rect">
              <a:avLst/>
            </a:prstGeom>
            <a:solidFill>
              <a:srgbClr val="141414"/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rgbClr val="000000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lvl="0" algn="ctr"/>
              <a:endParaRPr lang="zh-CN" altLang="en-US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cxnSp>
        <p:nvCxnSpPr>
          <p:cNvPr id="32779" name="直接箭头连接符 16"/>
          <p:cNvCxnSpPr/>
          <p:nvPr/>
        </p:nvCxnSpPr>
        <p:spPr>
          <a:xfrm>
            <a:off x="6672263" y="3500438"/>
            <a:ext cx="2232025" cy="0"/>
          </a:xfrm>
          <a:prstGeom prst="straightConnector1">
            <a:avLst/>
          </a:prstGeom>
          <a:ln w="6032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80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75950" y="4940300"/>
            <a:ext cx="1087438" cy="11271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流程图: 可选过程 6"/>
          <p:cNvSpPr/>
          <p:nvPr/>
        </p:nvSpPr>
        <p:spPr>
          <a:xfrm>
            <a:off x="2711450" y="620713"/>
            <a:ext cx="6161088" cy="557212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四、我们制作的保温杯可以在生活中使用吗？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3794" name="文本框 4"/>
          <p:cNvSpPr/>
          <p:nvPr/>
        </p:nvSpPr>
        <p:spPr>
          <a:xfrm>
            <a:off x="2012950" y="4278313"/>
            <a:ext cx="6881813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        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保温性能</a:t>
            </a:r>
            <a:endParaRPr lang="zh-CN" altLang="zh-CN" sz="24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合格保温杯标准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保温杯的密封性</a:t>
            </a:r>
            <a:endParaRPr lang="zh-CN" altLang="zh-CN" sz="24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        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配件是否健康环保</a:t>
            </a:r>
            <a:endParaRPr lang="zh-CN" altLang="zh-CN" sz="24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              </a:t>
            </a:r>
            <a:r>
              <a:rPr lang="zh-CN" altLang="zh-CN" sz="24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不锈钢材料的鉴别</a:t>
            </a:r>
            <a:endParaRPr lang="zh-CN" altLang="zh-CN" sz="24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379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1466850"/>
            <a:ext cx="1885950" cy="26812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379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0" y="1476375"/>
            <a:ext cx="1790700" cy="27003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3797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6413" y="1476375"/>
            <a:ext cx="1684337" cy="27225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3798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93438" y="4868863"/>
            <a:ext cx="1085850" cy="11271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9" name="左大括号 16"/>
          <p:cNvSpPr/>
          <p:nvPr/>
        </p:nvSpPr>
        <p:spPr>
          <a:xfrm>
            <a:off x="5303838" y="4535488"/>
            <a:ext cx="358775" cy="1793875"/>
          </a:xfrm>
          <a:prstGeom prst="leftBrace">
            <a:avLst>
              <a:gd name="adj1" fmla="val 8310"/>
              <a:gd name="adj2" fmla="val 38356"/>
            </a:avLst>
          </a:prstGeom>
          <a:noFill/>
          <a:ln w="31750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28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33794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4800600" y="2781300"/>
            <a:ext cx="3482975" cy="1069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5400" b="1"/>
              <a:t>谢谢观看！</a:t>
            </a:r>
            <a:endParaRPr lang="zh-CN" altLang="en-US" sz="5400" b="1"/>
          </a:p>
        </p:txBody>
      </p:sp>
      <p:pic>
        <p:nvPicPr>
          <p:cNvPr id="3481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19000" y="10299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圆角矩形标注 5"/>
          <p:cNvSpPr/>
          <p:nvPr/>
        </p:nvSpPr>
        <p:spPr>
          <a:xfrm>
            <a:off x="719138" y="1484313"/>
            <a:ext cx="1847850" cy="1460500"/>
          </a:xfrm>
          <a:prstGeom prst="wedgeRoundRectCallout">
            <a:avLst>
              <a:gd name="adj1" fmla="val 74241"/>
              <a:gd name="adj2" fmla="val 58963"/>
              <a:gd name="adj3" fmla="val 16667"/>
            </a:avLst>
          </a:prstGeom>
          <a:noFill/>
          <a:ln w="28575">
            <a:solidFill>
              <a:srgbClr val="E55C1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4" name="Rectangle 5"/>
          <p:cNvSpPr/>
          <p:nvPr/>
        </p:nvSpPr>
        <p:spPr>
          <a:xfrm>
            <a:off x="1990725" y="547688"/>
            <a:ext cx="9896475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195" name="文本框 2"/>
          <p:cNvSpPr/>
          <p:nvPr/>
        </p:nvSpPr>
        <p:spPr>
          <a:xfrm>
            <a:off x="6197600" y="6092825"/>
            <a:ext cx="3251200" cy="39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2000" b="1">
              <a:solidFill>
                <a:schemeClr val="bg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6" name="流程图: 可选过程 4"/>
          <p:cNvSpPr/>
          <p:nvPr/>
        </p:nvSpPr>
        <p:spPr>
          <a:xfrm>
            <a:off x="2208213" y="836613"/>
            <a:ext cx="9513887" cy="555625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一、聚焦：热水盛在怎样的杯子中的不容易变冷？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819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863" y="1628775"/>
            <a:ext cx="2454275" cy="3627438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8198" name="组合 8"/>
          <p:cNvGrpSpPr/>
          <p:nvPr/>
        </p:nvGrpSpPr>
        <p:grpSpPr>
          <a:xfrm>
            <a:off x="3092450" y="2924175"/>
            <a:ext cx="6207125" cy="1781175"/>
            <a:chOff x="4870" y="4606"/>
            <a:chExt cx="9774" cy="2804"/>
          </a:xfrm>
        </p:grpSpPr>
        <p:pic>
          <p:nvPicPr>
            <p:cNvPr id="8199" name="图片 11" descr="44e4a019d32da98850ff7a3cf4599cd095a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8" y="4647"/>
              <a:ext cx="2096" cy="276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8200" name="图片 12" descr="c4309f44dad45918edb833232275cd39966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70" y="4606"/>
              <a:ext cx="1979" cy="275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8201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2663" y="2111375"/>
            <a:ext cx="1268412" cy="12017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202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225" y="4005263"/>
            <a:ext cx="1147763" cy="10985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203" name="图片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250" y="1628775"/>
            <a:ext cx="1268413" cy="12430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204" name="圆角矩形标注 6"/>
          <p:cNvSpPr/>
          <p:nvPr/>
        </p:nvSpPr>
        <p:spPr>
          <a:xfrm>
            <a:off x="9623425" y="1884363"/>
            <a:ext cx="1755775" cy="1428750"/>
          </a:xfrm>
          <a:prstGeom prst="wedgeRoundRectCallout">
            <a:avLst>
              <a:gd name="adj1" fmla="val -60741"/>
              <a:gd name="adj2" fmla="val 65282"/>
              <a:gd name="adj3" fmla="val 16667"/>
            </a:avLst>
          </a:prstGeom>
          <a:noFill/>
          <a:ln w="28575">
            <a:solidFill>
              <a:srgbClr val="E55C1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205" name="圆角矩形标注 7"/>
          <p:cNvSpPr/>
          <p:nvPr/>
        </p:nvSpPr>
        <p:spPr>
          <a:xfrm>
            <a:off x="647700" y="3789363"/>
            <a:ext cx="1787525" cy="1403350"/>
          </a:xfrm>
          <a:prstGeom prst="wedgeRoundRectCallout">
            <a:avLst>
              <a:gd name="adj1" fmla="val 83875"/>
              <a:gd name="adj2" fmla="val -54884"/>
              <a:gd name="adj3" fmla="val 16667"/>
            </a:avLst>
          </a:prstGeom>
          <a:noFill/>
          <a:ln w="28575">
            <a:solidFill>
              <a:srgbClr val="E55C1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3" grpId="0"/>
      <p:bldP spid="8205" grpId="0"/>
      <p:bldP spid="82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TextBox 2"/>
          <p:cNvSpPr/>
          <p:nvPr/>
        </p:nvSpPr>
        <p:spPr>
          <a:xfrm>
            <a:off x="2208213" y="4562475"/>
            <a:ext cx="1993900" cy="5207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不锈钢杯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8" name="TextBox 17"/>
          <p:cNvSpPr/>
          <p:nvPr/>
        </p:nvSpPr>
        <p:spPr>
          <a:xfrm>
            <a:off x="5735638" y="4554538"/>
            <a:ext cx="1598612" cy="52228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陶瓷杯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19" name="TextBox 18"/>
          <p:cNvSpPr/>
          <p:nvPr/>
        </p:nvSpPr>
        <p:spPr>
          <a:xfrm>
            <a:off x="9191625" y="4554538"/>
            <a:ext cx="1743075" cy="52228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塑料杯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22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288" y="1700213"/>
            <a:ext cx="3006725" cy="26463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21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013" y="1701800"/>
            <a:ext cx="3194050" cy="26797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22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0088" y="1700213"/>
            <a:ext cx="3021012" cy="267493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23" name="流程图: 可选过程 2"/>
          <p:cNvSpPr/>
          <p:nvPr/>
        </p:nvSpPr>
        <p:spPr>
          <a:xfrm>
            <a:off x="3341688" y="549275"/>
            <a:ext cx="5524500" cy="585788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探索一：</a:t>
            </a:r>
            <a:r>
              <a:rPr lang="zh-CN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比较哪杯水凉得慢</a:t>
            </a:r>
            <a:endParaRPr lang="zh-CN" altLang="en-US" sz="32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4" name="文本框 1"/>
          <p:cNvSpPr/>
          <p:nvPr/>
        </p:nvSpPr>
        <p:spPr>
          <a:xfrm>
            <a:off x="3071813" y="5378450"/>
            <a:ext cx="53101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猜测：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哪个杯中的热水会凉得慢？ 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225" name="组合 6"/>
          <p:cNvGrpSpPr/>
          <p:nvPr/>
        </p:nvGrpSpPr>
        <p:grpSpPr>
          <a:xfrm>
            <a:off x="10272713" y="5019675"/>
            <a:ext cx="1158875" cy="809625"/>
            <a:chOff x="16063" y="7797"/>
            <a:chExt cx="1825" cy="1274"/>
          </a:xfrm>
        </p:grpSpPr>
        <p:pic>
          <p:nvPicPr>
            <p:cNvPr id="9226" name="图片 11" descr="44e4a019d32da98850ff7a3cf4599cd095a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970" y="7818"/>
              <a:ext cx="918" cy="121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9227" name="图片 12" descr="c4309f44dad45918edb833232275cd39966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063" y="7797"/>
              <a:ext cx="917" cy="127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9228" name="录音2"/>
          <p:cNvPicPr/>
          <p:nvPr/>
        </p:nvPicPr>
        <p:blipFill>
          <a:blip r:embed="rId8"/>
          <a:stretch>
            <a:fillRect/>
          </a:stretch>
        </p:blipFill>
        <p:spPr>
          <a:xfrm>
            <a:off x="10633075" y="5589588"/>
            <a:ext cx="619125" cy="6191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1336" fill="hold"/>
                                        <p:tgtEl>
                                          <p:spTgt spid="9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/>
      <p:bldP spid="9219" grpId="0"/>
      <p:bldP spid="92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334963" y="2492375"/>
            <a:ext cx="207327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lang="zh-CN" altLang="en-US" sz="2000" b="0" i="0" u="none" kern="1200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lvl="0" indent="0">
              <a:buNone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实验材料：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26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1630363"/>
            <a:ext cx="4981575" cy="41465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7" name="文本框 99"/>
          <p:cNvSpPr/>
          <p:nvPr/>
        </p:nvSpPr>
        <p:spPr>
          <a:xfrm>
            <a:off x="2279650" y="1557338"/>
            <a:ext cx="2157413" cy="3968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不锈钢杯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陶瓷杯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塑料杯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温度计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5.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热水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6.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量杯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68" name="文本框 3"/>
          <p:cNvSpPr/>
          <p:nvPr/>
        </p:nvSpPr>
        <p:spPr>
          <a:xfrm>
            <a:off x="9277350" y="2633663"/>
            <a:ext cx="2695575" cy="1814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温馨提示：</a:t>
            </a:r>
            <a:endParaRPr lang="zh-CN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endParaRPr lang="zh-CN" altLang="zh-CN" sz="1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zh-CN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实验时要正确使用温度计，小心倒热水，防止烫伤。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9" name="流程图: 可选过程 4"/>
          <p:cNvSpPr/>
          <p:nvPr/>
        </p:nvSpPr>
        <p:spPr>
          <a:xfrm>
            <a:off x="3284538" y="476250"/>
            <a:ext cx="5435600" cy="587375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探索一：</a:t>
            </a:r>
            <a:r>
              <a:rPr lang="zh-CN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比较哪杯水凉得慢</a:t>
            </a:r>
            <a:endParaRPr lang="zh-CN" altLang="en-US" sz="32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流程图: 可选过程 18"/>
          <p:cNvSpPr/>
          <p:nvPr/>
        </p:nvSpPr>
        <p:spPr>
          <a:xfrm>
            <a:off x="2500313" y="692150"/>
            <a:ext cx="6151562" cy="587375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探索一：</a:t>
            </a:r>
            <a:r>
              <a:rPr lang="zh-CN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比较哪杯水凉得慢</a:t>
            </a:r>
            <a:endParaRPr lang="zh-CN" altLang="en-US" sz="36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2290" name="视频1：哪杯水凉的慢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1175" y="1484313"/>
            <a:ext cx="8288338" cy="4662487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41" fill="hold"/>
                                        <p:tgtEl>
                                          <p:spTgt spid="122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3313" name="表格 4"/>
          <p:cNvGraphicFramePr>
            <a:graphicFrameLocks noGrp="1"/>
          </p:cNvGraphicFramePr>
          <p:nvPr/>
        </p:nvGraphicFramePr>
        <p:xfrm>
          <a:off x="1271588" y="1377950"/>
          <a:ext cx="9559925" cy="4074160"/>
        </p:xfrm>
        <a:graphic>
          <a:graphicData uri="http://schemas.openxmlformats.org/drawingml/2006/table">
            <a:tbl>
              <a:tblPr/>
              <a:tblGrid>
                <a:gridCol w="2403475"/>
                <a:gridCol w="2570162"/>
                <a:gridCol w="1968500"/>
                <a:gridCol w="2617788"/>
              </a:tblGrid>
              <a:tr h="457200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zh-CN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不同材料的杯子</a:t>
                      </a:r>
                      <a:endParaRPr lang="zh-CN" altLang="zh-CN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开始时水的温度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初始手感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5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分钟后水的温度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</a:tr>
              <a:tr h="822325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不锈钢杯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lvl="0" algn="ctr"/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</a:tr>
              <a:tr h="766762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陶瓷杯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zh-CN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</a:tr>
              <a:tr h="738188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塑料杯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zh-CN" altLang="en-US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</a:tr>
              <a:tr h="1289050"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我的发现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 gridSpan="3"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lvl="0" algn="ctr"/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lvl="0" algn="ctr"/>
                      <a:endParaRPr lang="en-US" altLang="zh-CN" sz="20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18999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13343" name="文本框 2"/>
          <p:cNvSpPr/>
          <p:nvPr/>
        </p:nvSpPr>
        <p:spPr>
          <a:xfrm>
            <a:off x="8904288" y="2011363"/>
            <a:ext cx="166370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latin typeface="Arial" pitchFamily="34" charset="0"/>
              </a:rPr>
              <a:t>46</a:t>
            </a:r>
            <a:r>
              <a:rPr lang="en-US" altLang="zh-CN" sz="3200">
                <a:latin typeface="宋体" panose="02010600030101010101" pitchFamily="2" charset="-122"/>
              </a:rPr>
              <a:t>℃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13344" name="文本框 11"/>
          <p:cNvSpPr/>
          <p:nvPr/>
        </p:nvSpPr>
        <p:spPr>
          <a:xfrm>
            <a:off x="8904288" y="2755900"/>
            <a:ext cx="10493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latin typeface="Arial" pitchFamily="34" charset="0"/>
              </a:rPr>
              <a:t>54</a:t>
            </a:r>
            <a:r>
              <a:rPr lang="en-US" altLang="zh-CN" sz="3200">
                <a:latin typeface="宋体" panose="02010600030101010101" pitchFamily="2" charset="-122"/>
              </a:rPr>
              <a:t>℃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13345" name="文本框 3"/>
          <p:cNvSpPr/>
          <p:nvPr/>
        </p:nvSpPr>
        <p:spPr>
          <a:xfrm>
            <a:off x="8904288" y="3500438"/>
            <a:ext cx="16637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latin typeface="Arial" pitchFamily="34" charset="0"/>
              </a:rPr>
              <a:t>51</a:t>
            </a:r>
            <a:r>
              <a:rPr lang="en-US" altLang="zh-CN" sz="3200">
                <a:latin typeface="宋体" panose="02010600030101010101" pitchFamily="2" charset="-122"/>
              </a:rPr>
              <a:t>℃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13346" name="文本框 5"/>
          <p:cNvSpPr/>
          <p:nvPr/>
        </p:nvSpPr>
        <p:spPr>
          <a:xfrm>
            <a:off x="4287838" y="2095500"/>
            <a:ext cx="1663700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latin typeface="Arial" pitchFamily="34" charset="0"/>
              </a:rPr>
              <a:t>70</a:t>
            </a:r>
            <a:r>
              <a:rPr lang="en-US" altLang="zh-CN" sz="3200">
                <a:latin typeface="宋体" panose="02010600030101010101" pitchFamily="2" charset="-122"/>
              </a:rPr>
              <a:t>℃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13347" name="文本框 6"/>
          <p:cNvSpPr/>
          <p:nvPr/>
        </p:nvSpPr>
        <p:spPr>
          <a:xfrm>
            <a:off x="4224338" y="2779713"/>
            <a:ext cx="16637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latin typeface="Arial" pitchFamily="34" charset="0"/>
              </a:rPr>
              <a:t>70</a:t>
            </a:r>
            <a:r>
              <a:rPr lang="en-US" altLang="zh-CN" sz="3200">
                <a:latin typeface="宋体" panose="02010600030101010101" pitchFamily="2" charset="-122"/>
              </a:rPr>
              <a:t>℃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13348" name="文本框 9"/>
          <p:cNvSpPr/>
          <p:nvPr/>
        </p:nvSpPr>
        <p:spPr>
          <a:xfrm>
            <a:off x="4222750" y="3500438"/>
            <a:ext cx="16637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latin typeface="Arial" pitchFamily="34" charset="0"/>
              </a:rPr>
              <a:t>70</a:t>
            </a:r>
            <a:r>
              <a:rPr lang="en-US" altLang="zh-CN" sz="3200">
                <a:latin typeface="宋体" panose="02010600030101010101" pitchFamily="2" charset="-122"/>
              </a:rPr>
              <a:t>℃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sp>
        <p:nvSpPr>
          <p:cNvPr id="13349" name="文本框 15"/>
          <p:cNvSpPr/>
          <p:nvPr/>
        </p:nvSpPr>
        <p:spPr>
          <a:xfrm>
            <a:off x="6311900" y="2087563"/>
            <a:ext cx="16637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最烫</a:t>
            </a:r>
            <a:endParaRPr lang="zh-CN" altLang="en-US" sz="2400" b="1"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13350" name="文本框 16"/>
          <p:cNvSpPr/>
          <p:nvPr/>
        </p:nvSpPr>
        <p:spPr>
          <a:xfrm>
            <a:off x="6240463" y="2741613"/>
            <a:ext cx="16637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最不烫</a:t>
            </a:r>
            <a:endParaRPr lang="zh-CN" altLang="en-US" sz="2400" b="1"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13351" name="文本框 17"/>
          <p:cNvSpPr/>
          <p:nvPr/>
        </p:nvSpPr>
        <p:spPr>
          <a:xfrm>
            <a:off x="6240463" y="3562350"/>
            <a:ext cx="1144587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latin typeface="宋体" panose="02010600030101010101" pitchFamily="2" charset="-122"/>
                <a:ea typeface="宋体" pitchFamily="2" charset="-122"/>
              </a:rPr>
              <a:t>有点烫</a:t>
            </a:r>
            <a:endParaRPr lang="zh-CN" altLang="en-US" sz="2400" b="1"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13352" name="流程图: 可选过程 7"/>
          <p:cNvSpPr/>
          <p:nvPr/>
        </p:nvSpPr>
        <p:spPr>
          <a:xfrm>
            <a:off x="3287713" y="692150"/>
            <a:ext cx="6153150" cy="587375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探索一：</a:t>
            </a:r>
            <a:r>
              <a:rPr lang="zh-CN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比较哪杯水凉得慢</a:t>
            </a:r>
            <a:endParaRPr lang="zh-CN" altLang="en-US" sz="3600">
              <a:solidFill>
                <a:srgbClr val="FFFF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53" name="文本框 30"/>
          <p:cNvSpPr/>
          <p:nvPr/>
        </p:nvSpPr>
        <p:spPr>
          <a:xfrm>
            <a:off x="3719513" y="4383088"/>
            <a:ext cx="7000875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热的良导体吸热快，散热也快，所以水温降得快；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热的不良导体吸热慢，散热也慢，所以水温降得慢。</a:t>
            </a:r>
            <a:endParaRPr lang="zh-CN" altLang="en-US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54" name="文本框 30"/>
          <p:cNvSpPr/>
          <p:nvPr/>
        </p:nvSpPr>
        <p:spPr>
          <a:xfrm>
            <a:off x="1990725" y="5670550"/>
            <a:ext cx="64817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分析实验结果数据，你们有什么发现呢？</a:t>
            </a:r>
            <a:endParaRPr lang="zh-CN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355" name="组合 10"/>
          <p:cNvGrpSpPr/>
          <p:nvPr/>
        </p:nvGrpSpPr>
        <p:grpSpPr>
          <a:xfrm>
            <a:off x="10956925" y="4879975"/>
            <a:ext cx="1122363" cy="808038"/>
            <a:chOff x="16744" y="7733"/>
            <a:chExt cx="1768" cy="1274"/>
          </a:xfrm>
        </p:grpSpPr>
        <p:pic>
          <p:nvPicPr>
            <p:cNvPr id="13356" name="图片 1" descr="44e4a019d32da98850ff7a3cf4599cd095a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594" y="7775"/>
              <a:ext cx="918" cy="121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3357" name="图片 8" descr="c4309f44dad45918edb833232275cd39966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44" y="7733"/>
              <a:ext cx="917" cy="127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3" grpId="0"/>
      <p:bldP spid="133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内容占位符 5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2175" y="2017713"/>
            <a:ext cx="5351463" cy="35671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38" name="文本框 2"/>
          <p:cNvSpPr/>
          <p:nvPr/>
        </p:nvSpPr>
        <p:spPr>
          <a:xfrm>
            <a:off x="5375275" y="6021388"/>
            <a:ext cx="3251200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2000" b="1">
              <a:solidFill>
                <a:schemeClr val="bg2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39" name="流程图: 可选过程 7"/>
          <p:cNvSpPr/>
          <p:nvPr/>
        </p:nvSpPr>
        <p:spPr>
          <a:xfrm>
            <a:off x="2135188" y="836613"/>
            <a:ext cx="8348662" cy="585787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探索二：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交流能使杯中热水凉得更慢的方法</a:t>
            </a:r>
            <a:endParaRPr lang="zh-CN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0" name="圆角矩形标注 3"/>
          <p:cNvSpPr/>
          <p:nvPr/>
        </p:nvSpPr>
        <p:spPr>
          <a:xfrm>
            <a:off x="8975725" y="1844675"/>
            <a:ext cx="2151063" cy="1152525"/>
          </a:xfrm>
          <a:prstGeom prst="wedgeRoundRectCallout">
            <a:avLst>
              <a:gd name="adj1" fmla="val -66917"/>
              <a:gd name="adj2" fmla="val 64662"/>
              <a:gd name="adj3" fmla="val 16667"/>
            </a:avLst>
          </a:prstGeom>
          <a:noFill/>
          <a:ln w="31750">
            <a:solidFill>
              <a:srgbClr val="FD8035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把杯子嵌在泡沫塑料里。</a:t>
            </a:r>
            <a:endParaRPr lang="zh-CN" altLang="en-US" sz="2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41" name="圆角矩形标注 6"/>
          <p:cNvSpPr/>
          <p:nvPr/>
        </p:nvSpPr>
        <p:spPr>
          <a:xfrm>
            <a:off x="1373188" y="1989138"/>
            <a:ext cx="2005012" cy="939800"/>
          </a:xfrm>
          <a:prstGeom prst="wedgeRoundRectCallout">
            <a:avLst>
              <a:gd name="adj1" fmla="val 89440"/>
              <a:gd name="adj2" fmla="val 45866"/>
              <a:gd name="adj3" fmla="val 16667"/>
            </a:avLst>
          </a:prstGeom>
          <a:noFill/>
          <a:ln w="31750">
            <a:solidFill>
              <a:srgbClr val="FD8035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给杯子盖上盖子。</a:t>
            </a:r>
            <a:endParaRPr lang="zh-CN" altLang="en-US" sz="2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342" name="圆角矩形标注 8"/>
          <p:cNvSpPr/>
          <p:nvPr/>
        </p:nvSpPr>
        <p:spPr>
          <a:xfrm>
            <a:off x="9112250" y="3644900"/>
            <a:ext cx="2127250" cy="1066800"/>
          </a:xfrm>
          <a:prstGeom prst="wedgeRoundRectCallout">
            <a:avLst>
              <a:gd name="adj1" fmla="val -73208"/>
              <a:gd name="adj2" fmla="val -56245"/>
              <a:gd name="adj3" fmla="val 16667"/>
            </a:avLst>
          </a:prstGeom>
          <a:noFill/>
          <a:ln w="31750">
            <a:solidFill>
              <a:srgbClr val="FD8035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用毛巾把杯子包裹起来。</a:t>
            </a:r>
            <a:endParaRPr lang="zh-CN" altLang="en-US" sz="2400" b="1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4343" name="组合 10"/>
          <p:cNvGrpSpPr/>
          <p:nvPr/>
        </p:nvGrpSpPr>
        <p:grpSpPr>
          <a:xfrm>
            <a:off x="10458450" y="5108575"/>
            <a:ext cx="1152525" cy="809625"/>
            <a:chOff x="16698" y="7754"/>
            <a:chExt cx="1814" cy="1274"/>
          </a:xfrm>
        </p:grpSpPr>
        <p:pic>
          <p:nvPicPr>
            <p:cNvPr id="14344" name="图片 4" descr="44e4a019d32da98850ff7a3cf4599cd095a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594" y="7775"/>
              <a:ext cx="918" cy="121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4345" name="图片 9" descr="c4309f44dad45918edb833232275cd3996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698" y="7754"/>
              <a:ext cx="917" cy="127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16"/>
          <p:cNvSpPr/>
          <p:nvPr/>
        </p:nvSpPr>
        <p:spPr>
          <a:xfrm flipH="1">
            <a:off x="968375" y="3436938"/>
            <a:ext cx="3076575" cy="423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实验注意事项</a:t>
            </a:r>
            <a:endParaRPr lang="en-US" altLang="zh-CN" sz="2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2" name="流程图: 可选过程 1"/>
          <p:cNvSpPr/>
          <p:nvPr/>
        </p:nvSpPr>
        <p:spPr>
          <a:xfrm>
            <a:off x="2530475" y="620713"/>
            <a:ext cx="8366125" cy="585787"/>
          </a:xfrm>
          <a:prstGeom prst="flowChartAlternateProcess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E2E2E2"/>
              </a:gs>
            </a:gsLst>
            <a:lin ang="5400000"/>
          </a:gradFill>
          <a:ln>
            <a:noFill/>
            <a:miter lim="800000"/>
          </a:ln>
          <a:effectLst>
            <a:outerShdw blurRad="57150" dist="19050" dir="5400000" algn="ctr">
              <a:srgbClr val="000000">
                <a:alpha val="62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探索二：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交流能使杯中热水凉得更慢的方法</a:t>
            </a:r>
            <a:endParaRPr lang="zh-CN" altLang="zh-CN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479425" y="3909060"/>
            <a:ext cx="4023995" cy="1593215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itchFamily="2" charset="-122"/>
                <a:cs typeface="+mn-cs"/>
              </a:defRPr>
            </a:lvl9pPr>
          </a:lstStyle>
          <a:p>
            <a:pPr algn="l" fontAlgn="base">
              <a:lnSpc>
                <a:spcPct val="90000"/>
              </a:lnSpc>
            </a:pPr>
            <a:r>
              <a:rPr lang="zh-CN" altLang="en-US" sz="20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倒入各杯的水量和水温要相同；</a:t>
            </a:r>
            <a:endParaRPr lang="zh-CN" altLang="en-US" sz="2000" b="1" strike="noStrike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90000"/>
              </a:lnSpc>
            </a:pPr>
            <a:endParaRPr lang="zh-CN" altLang="en-US" sz="2000" b="1" strike="noStrike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90000"/>
              </a:lnSpc>
            </a:pPr>
            <a:r>
              <a:rPr lang="zh-CN" altLang="en-US" sz="2000" b="1" strike="noStrike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测量水温的时间要相同；</a:t>
            </a:r>
            <a:endParaRPr lang="zh-CN" altLang="en-US" sz="2000" b="1" strike="noStrike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90000"/>
              </a:lnSpc>
            </a:pPr>
            <a:endParaRPr lang="zh-CN" altLang="en-US" sz="2000" b="1" strike="noStrike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90000"/>
              </a:lnSpc>
            </a:pPr>
            <a:r>
              <a:rPr lang="zh-CN" altLang="en-US" sz="2000" b="1" strike="noStrike" noProof="1">
                <a:latin typeface="黑体" panose="02010609060101010101" charset="-122"/>
                <a:ea typeface="黑体" panose="02010609060101010101" charset="-122"/>
                <a:sym typeface="+mn-ea"/>
              </a:rPr>
              <a:t>温度计的原始温度要相同。</a:t>
            </a:r>
            <a:endParaRPr lang="zh-CN" altLang="en-US" sz="2000" b="1" strike="noStrike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 fontAlgn="base">
              <a:lnSpc>
                <a:spcPct val="90000"/>
              </a:lnSpc>
            </a:pPr>
            <a:endParaRPr lang="zh-CN" altLang="en-US" sz="2000" b="1" strike="noStrike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364" name="文本框 2"/>
          <p:cNvSpPr/>
          <p:nvPr/>
        </p:nvSpPr>
        <p:spPr>
          <a:xfrm>
            <a:off x="968375" y="3006725"/>
            <a:ext cx="13335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无盖的杯子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5" name="文本框 3"/>
          <p:cNvSpPr/>
          <p:nvPr/>
        </p:nvSpPr>
        <p:spPr>
          <a:xfrm>
            <a:off x="3038475" y="3019425"/>
            <a:ext cx="133191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有盖的杯子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6" name="文本框 9"/>
          <p:cNvSpPr/>
          <p:nvPr/>
        </p:nvSpPr>
        <p:spPr>
          <a:xfrm>
            <a:off x="4983163" y="3019425"/>
            <a:ext cx="1792287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外包毛巾的杯子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7" name="文本框 10"/>
          <p:cNvSpPr/>
          <p:nvPr/>
        </p:nvSpPr>
        <p:spPr>
          <a:xfrm>
            <a:off x="7080250" y="3019425"/>
            <a:ext cx="225266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加盖外包毛巾的杯子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8" name="文本框 11"/>
          <p:cNvSpPr/>
          <p:nvPr/>
        </p:nvSpPr>
        <p:spPr>
          <a:xfrm>
            <a:off x="9331325" y="3019425"/>
            <a:ext cx="248126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0D0D0D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嵌入泡沫塑料中的杯子</a:t>
            </a: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5369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8650" y="1479550"/>
            <a:ext cx="2052638" cy="13604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70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625" y="1408113"/>
            <a:ext cx="1793875" cy="16033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71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6625" y="1408113"/>
            <a:ext cx="1839913" cy="16113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72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75" y="1412875"/>
            <a:ext cx="1760538" cy="15938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73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675" y="1427163"/>
            <a:ext cx="1866900" cy="1558925"/>
          </a:xfrm>
          <a:prstGeom prst="rect">
            <a:avLst/>
          </a:prstGeom>
          <a:noFill/>
          <a:ln>
            <a:noFill/>
            <a:miter lim="800000"/>
          </a:ln>
        </p:spPr>
      </p:pic>
      <p:graphicFrame>
        <p:nvGraphicFramePr>
          <p:cNvPr id="15374" name="表格 4"/>
          <p:cNvGraphicFramePr>
            <a:graphicFrameLocks noGrp="1"/>
          </p:cNvGraphicFramePr>
          <p:nvPr/>
        </p:nvGraphicFramePr>
        <p:xfrm>
          <a:off x="4852988" y="3521075"/>
          <a:ext cx="6707188" cy="2572702"/>
        </p:xfrm>
        <a:graphic>
          <a:graphicData uri="http://schemas.openxmlformats.org/drawingml/2006/table">
            <a:tbl>
              <a:tblPr/>
              <a:tblGrid>
                <a:gridCol w="2514600"/>
                <a:gridCol w="1171575"/>
                <a:gridCol w="1849438"/>
                <a:gridCol w="1171575"/>
              </a:tblGrid>
              <a:tr h="376238"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杯子状况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开始温度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10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分钟后的温度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降温多少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65125"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无盖的杯子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rgbClr val="C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66712"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加盖的杯子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rgbClr val="C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65125"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外包毛巾的杯子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rgbClr val="C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65125"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加盖外包毛巾的杯子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rgbClr val="C0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66712"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1800" b="1">
                          <a:solidFill>
                            <a:srgbClr val="0D0D0D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宋体" panose="02010600030101010101" pitchFamily="2" charset="-122"/>
                        </a:rPr>
                        <a:t>嵌入泡沫塑料中的杯子</a:t>
                      </a:r>
                      <a:endParaRPr lang="zh-CN" altLang="en-US" sz="1800" b="1">
                        <a:solidFill>
                          <a:srgbClr val="0D0D0D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en-US" altLang="zh-CN" sz="1800" b="1">
                        <a:solidFill>
                          <a:srgbClr val="C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</a:tr>
              <a:tr h="365125">
                <a:tc>
                  <a:txBody>
                    <a:bodyPr vert="horz" wrap="square" lIns="91440" tIns="45720" rIns="91440" bIns="4572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我的发现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 gridSpan="3">
                  <a:txBody>
                    <a:bodyPr vert="horz" wrap="square" lIns="91440" tIns="45720" rIns="91440" bIns="4572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rgbClr val="000000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905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prstClr val="black"/>
                      </a:solidFill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  <a:solidFill>
                      <a:srgbClr val="FFFF00">
                        <a:alpha val="20000"/>
                      </a:srgb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9050">
                      <a:miter lim="800000"/>
                    </a:lnR>
                    <a:lnT w="19050">
                      <a:solidFill>
                        <a:prstClr val="black"/>
                      </a:solidFill>
                      <a:miter lim="800000"/>
                    </a:lnT>
                    <a:lnB w="19050">
                      <a:solidFill>
                        <a:prstClr val="black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15418" name="文本框 5"/>
          <p:cNvSpPr/>
          <p:nvPr/>
        </p:nvSpPr>
        <p:spPr>
          <a:xfrm>
            <a:off x="5880100" y="6170613"/>
            <a:ext cx="1585913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latin typeface="Arial" pitchFamily="34" charset="0"/>
                <a:ea typeface="宋体" pitchFamily="2" charset="-122"/>
              </a:rPr>
              <a:t>活动手册</a:t>
            </a:r>
            <a:r>
              <a:rPr lang="en-US" altLang="zh-CN" b="1">
                <a:latin typeface="Arial" pitchFamily="34" charset="0"/>
              </a:rPr>
              <a:t>12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页</a:t>
            </a:r>
            <a:endParaRPr lang="zh-CN" altLang="en-US" b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3" grpId="0"/>
      <p:bldP spid="15418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7006*3347*646*646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GU4NmYwNWJjNzg2ODZjMGYxNjlhYjg0MWVkYjRlNjgifQ=="/>
</p:tagLst>
</file>

<file path=ppt/tags/tag2.xml><?xml version="1.0" encoding="utf-8"?>
<p:tagLst xmlns:p="http://schemas.openxmlformats.org/presentationml/2006/main">
  <p:tag name="KSO_WM_UNIT_PLACING_PICTURE_USER_VIEWPORT" val="{&quot;height&quot;:5764,&quot;width&quot;:8647}"/>
</p:tagLst>
</file>

<file path=ppt/tags/tag3.xml><?xml version="1.0" encoding="utf-8"?>
<p:tagLst xmlns:p="http://schemas.openxmlformats.org/presentationml/2006/main"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6509*3255*646*646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4.xml><?xml version="1.0" encoding="utf-8"?>
<p:tagLst xmlns:p="http://schemas.openxmlformats.org/presentationml/2006/main">
  <p:tag name="KSO_WM_UNIT_PLACING_PICTURE_USER_VIEWPORT" val="{&quot;height&quot;:10800,&quot;width&quot;:9393}"/>
</p:tagLst>
</file>

<file path=ppt/tags/tag5.xml><?xml version="1.0" encoding="utf-8"?>
<p:tagLst xmlns:p="http://schemas.openxmlformats.org/presentationml/2006/main">
  <p:tag name="KSO_WM_UNIT_PLACING_PICTURE_USER_VIEWPORT" val="{&quot;height&quot;:5146,&quot;width&quot;:6860}"/>
</p:tagLst>
</file>

<file path=ppt/tags/tag6.xml><?xml version="1.0" encoding="utf-8"?>
<p:tagLst xmlns:p="http://schemas.openxmlformats.org/presentationml/2006/main"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745*2461*646*646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7.xml><?xml version="1.0" encoding="utf-8"?>
<p:tagLst xmlns:p="http://schemas.openxmlformats.org/presentationml/2006/main">
  <p:tag name="KSO_WM_UNIT_PLACING_PICTURE_USER_VIEWPORT" val="{&quot;height&quot;:4079,&quot;width&quot;:5421}"/>
</p:tagLst>
</file>

<file path=ppt/tags/tag8.xml><?xml version="1.0" encoding="utf-8"?>
<p:tagLst xmlns:p="http://schemas.openxmlformats.org/presentationml/2006/main">
  <p:tag name="KSO_WM_UNIT_PLACING_PICTURE_USER_VIEWPORT" val="{&quot;height&quot;:2083,&quot;width&quot;:3120}"/>
</p:tagLst>
</file>

<file path=ppt/tags/tag9.xml><?xml version="1.0" encoding="utf-8"?>
<p:tagLst xmlns:p="http://schemas.openxmlformats.org/presentationml/2006/main">
  <p:tag name="KSO_WM_UNIT_PLACING_PICTURE_USER_VIEWPORT" val="{&quot;height&quot;:5911,&quot;width&quot;:5911}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E7E6E6"/>
      </a:dk2>
      <a:lt2>
        <a:srgbClr val="44546A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130</Paragraphs>
  <Slides>28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5">
      <vt:lpstr>Arial</vt:lpstr>
      <vt:lpstr>宋体</vt:lpstr>
      <vt:lpstr>Cambria</vt:lpstr>
      <vt:lpstr>Calibri</vt:lpstr>
      <vt:lpstr>Calibri Light</vt:lpstr>
      <vt:lpstr>黑体</vt:lpstr>
      <vt:lpstr>默认设计模板</vt:lpstr>
      <vt:lpstr>五年级—教科版—科学—第四单元</vt:lpstr>
      <vt:lpstr>学习目标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/>
      <vt:lpstr>PowerPoint Presentation</vt:lpstr>
      <vt:lpstr>PowerPoint Presentation</vt:lpstr>
      <vt:lpstr>PowerPoint Presentation</vt:lpstr>
      <vt:lpstr>PowerPoint Presentation</vt:lpstr>
      <vt:lpstr>五年级—教科版—科学—第四单元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2022-05-11T23:19:44.956</cp:lastPrinted>
  <dcterms:created xsi:type="dcterms:W3CDTF">2022-05-11T23:19:44Z</dcterms:created>
  <dcterms:modified xsi:type="dcterms:W3CDTF">2022-05-11T15:19:57Z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