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91" r:id="rId4"/>
    <p:sldId id="292" r:id="rId5"/>
    <p:sldId id="293" r:id="rId6"/>
    <p:sldId id="278" r:id="rId7"/>
    <p:sldId id="296" r:id="rId8"/>
    <p:sldId id="295" r:id="rId9"/>
    <p:sldId id="281" r:id="rId10"/>
    <p:sldId id="297" r:id="rId11"/>
    <p:sldId id="298" r:id="rId12"/>
    <p:sldId id="299" r:id="rId13"/>
    <p:sldId id="290" r:id="rId14"/>
    <p:sldId id="300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20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488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tags" Target="tags/tag2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notesMaster" Target="notesMasters/notesMaster1.xml" /><Relationship Id="rId20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C4E6F-AC13-494C-8FF7-94AD1392314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2CC4A-9882-4C3E-985B-A654C52FE48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Relationship Id="rId3" Type="http://schemas.openxmlformats.org/officeDocument/2006/relationships/image" Target="../media/image8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Relationship Id="rId3" Type="http://schemas.openxmlformats.org/officeDocument/2006/relationships/image" Target="../media/image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png" /><Relationship Id="rId3" Type="http://schemas.openxmlformats.org/officeDocument/2006/relationships/image" Target="../media/image20.jpeg" /><Relationship Id="rId4" Type="http://schemas.openxmlformats.org/officeDocument/2006/relationships/image" Target="../media/image2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5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tags" Target="../tags/tag1.xml" /><Relationship Id="rId4" Type="http://schemas.openxmlformats.org/officeDocument/2006/relationships/image" Target="../media/image1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Relationship Id="rId3" Type="http://schemas.openxmlformats.org/officeDocument/2006/relationships/image" Target="../media/image1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305292" y="-205317"/>
            <a:ext cx="10925387" cy="7829127"/>
            <a:chOff x="-801" y="-591"/>
            <a:chExt cx="12904" cy="9247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-801" y="462"/>
              <a:ext cx="1116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-465" y="1217"/>
              <a:ext cx="1119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 flipV="1">
              <a:off x="-523" y="2004"/>
              <a:ext cx="11669" cy="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-523" y="2777"/>
              <a:ext cx="1228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-437" y="3522"/>
              <a:ext cx="12540" cy="1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-440" y="4227"/>
              <a:ext cx="11555" cy="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-593" y="4974"/>
              <a:ext cx="11824" cy="1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-801" y="5693"/>
              <a:ext cx="11372" cy="5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-528" y="6558"/>
              <a:ext cx="110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-609" y="7346"/>
              <a:ext cx="10053" cy="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365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12" y="-591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10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789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349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31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06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583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63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45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820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897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977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-97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0580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145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任意多边形 6"/>
          <p:cNvSpPr/>
          <p:nvPr/>
        </p:nvSpPr>
        <p:spPr>
          <a:xfrm>
            <a:off x="5638505" y="-376767"/>
            <a:ext cx="10823787" cy="7592815"/>
          </a:xfrm>
          <a:custGeom>
            <a:gdLst>
              <a:gd name="connisteX0" fmla="*/ 556824 w 8117911"/>
              <a:gd name="connsiteY0" fmla="*/ 106179 h 7299525"/>
              <a:gd name="connisteX1" fmla="*/ 3090474 w 8117911"/>
              <a:gd name="connsiteY1" fmla="*/ 2963044 h 7299525"/>
              <a:gd name="connisteX2" fmla="*/ 1699824 w 8117911"/>
              <a:gd name="connsiteY2" fmla="*/ 6601594 h 7299525"/>
              <a:gd name="connisteX3" fmla="*/ 7338624 w 8117911"/>
              <a:gd name="connsiteY3" fmla="*/ 6563494 h 7299525"/>
              <a:gd name="connisteX4" fmla="*/ 7071924 w 8117911"/>
              <a:gd name="connsiteY4" fmla="*/ 734829 h 7299525"/>
              <a:gd name="connisteX5" fmla="*/ 575874 w 8117911"/>
              <a:gd name="connsiteY5" fmla="*/ 144279 h 7299525"/>
              <a:gd name="connisteX6" fmla="*/ 594924 w 8117911"/>
              <a:gd name="connsiteY6" fmla="*/ 125229 h 7299525"/>
              <a:gd name="connisteX7" fmla="*/ 690174 w 8117911"/>
              <a:gd name="connsiteY7" fmla="*/ 296679 h 7299525"/>
              <a:gd name="connisteX8" fmla="*/ 633024 w 8117911"/>
              <a:gd name="connsiteY8" fmla="*/ 258579 h 7299525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8117911" h="7299526">
                <a:moveTo>
                  <a:pt x="556825" y="106179"/>
                </a:moveTo>
                <a:cubicBezTo>
                  <a:pt x="1091495" y="604654"/>
                  <a:pt x="2861875" y="1663834"/>
                  <a:pt x="3090475" y="2963044"/>
                </a:cubicBezTo>
                <a:cubicBezTo>
                  <a:pt x="3319075" y="4262254"/>
                  <a:pt x="850195" y="5881504"/>
                  <a:pt x="1699825" y="6601594"/>
                </a:cubicBezTo>
                <a:cubicBezTo>
                  <a:pt x="2549455" y="7321684"/>
                  <a:pt x="6264205" y="7736974"/>
                  <a:pt x="7338625" y="6563494"/>
                </a:cubicBezTo>
                <a:cubicBezTo>
                  <a:pt x="8413045" y="5390014"/>
                  <a:pt x="8424475" y="2018799"/>
                  <a:pt x="7071925" y="734829"/>
                </a:cubicBezTo>
                <a:cubicBezTo>
                  <a:pt x="5719375" y="-549141"/>
                  <a:pt x="1871275" y="266199"/>
                  <a:pt x="575875" y="144279"/>
                </a:cubicBezTo>
                <a:cubicBezTo>
                  <a:pt x="-719525" y="22359"/>
                  <a:pt x="572065" y="94749"/>
                  <a:pt x="594925" y="125229"/>
                </a:cubicBezTo>
                <a:cubicBezTo>
                  <a:pt x="617785" y="155709"/>
                  <a:pt x="682555" y="270009"/>
                  <a:pt x="690175" y="296679"/>
                </a:cubicBezTo>
                <a:cubicBezTo>
                  <a:pt x="697795" y="323349"/>
                  <a:pt x="646360" y="269374"/>
                  <a:pt x="633025" y="258579"/>
                </a:cubicBezTo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219461" y="2853853"/>
            <a:ext cx="1378255" cy="1378255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467058" y="2915096"/>
            <a:ext cx="8868183" cy="11759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000" b="1" spc="50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8000" b="1" spc="500">
                <a:latin typeface="黑体" panose="02010609060101010101" pitchFamily="49" charset="-122"/>
                <a:ea typeface="黑体" panose="02010609060101010101" pitchFamily="49" charset="-122"/>
              </a:rPr>
              <a:t>哪个传热快</a:t>
            </a:r>
            <a:endParaRPr lang="zh-CN" altLang="en-US" sz="8000" b="1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65909" y="1959070"/>
            <a:ext cx="749514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教科版五年级下册 第四单元 《热》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020" y="2250134"/>
            <a:ext cx="4512498" cy="451249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3" r="10469" b="9784"/>
          <a:stretch>
            <a:fillRect/>
          </a:stretch>
        </p:blipFill>
        <p:spPr>
          <a:xfrm rot="10800000">
            <a:off x="262618" y="915174"/>
            <a:ext cx="11626504" cy="531768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94339" y="3554950"/>
            <a:ext cx="2011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highlight>
                  <a:srgbClr val="FFCD7D"/>
                </a:highlight>
              </a:rPr>
              <a:t>铁（中间）</a:t>
            </a:r>
            <a:endParaRPr kumimoji="1" lang="zh-CN" altLang="en-US" sz="2800">
              <a:highlight>
                <a:srgbClr val="FFCD7D"/>
              </a:highligh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86496" y="1702308"/>
            <a:ext cx="1437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highlight>
                  <a:srgbClr val="FFCD7D"/>
                </a:highlight>
              </a:rPr>
              <a:t>铝</a:t>
            </a:r>
            <a:endParaRPr kumimoji="1" lang="zh-CN" altLang="en-US" sz="2800">
              <a:highlight>
                <a:srgbClr val="FFCD7D"/>
              </a:highligh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72811" y="4650742"/>
            <a:ext cx="1905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highlight>
                  <a:srgbClr val="FFCD7D"/>
                </a:highlight>
              </a:rPr>
              <a:t>铜（红色）</a:t>
            </a:r>
            <a:endParaRPr kumimoji="1" lang="zh-CN" altLang="en-US" sz="2800">
              <a:highlight>
                <a:srgbClr val="FFCD7D"/>
              </a:highlight>
            </a:endParaRPr>
          </a:p>
        </p:txBody>
      </p:sp>
      <p:sp>
        <p:nvSpPr>
          <p:cNvPr id="4" name="三角形 3"/>
          <p:cNvSpPr/>
          <p:nvPr/>
        </p:nvSpPr>
        <p:spPr>
          <a:xfrm>
            <a:off x="5171607" y="3429000"/>
            <a:ext cx="524656" cy="523219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721826" y="1053569"/>
            <a:ext cx="550985" cy="41030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09125" y="3939258"/>
            <a:ext cx="550985" cy="41030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778975" y="5758935"/>
            <a:ext cx="550985" cy="41030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8" r="13508"/>
          <a:stretch>
            <a:fillRect/>
          </a:stretch>
        </p:blipFill>
        <p:spPr>
          <a:xfrm>
            <a:off x="42224" y="915173"/>
            <a:ext cx="5174808" cy="531768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90421" y="2294462"/>
            <a:ext cx="2880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solidFill>
                  <a:schemeClr val="bg1"/>
                </a:solidFill>
              </a:rPr>
              <a:t>铁（中间）</a:t>
            </a:r>
            <a:endParaRPr kumimoji="1" lang="zh-CN" altLang="en-US" sz="240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2161" y="1835830"/>
            <a:ext cx="1437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solidFill>
                  <a:schemeClr val="bg1"/>
                </a:solidFill>
              </a:rPr>
              <a:t>铝</a:t>
            </a:r>
            <a:endParaRPr kumimoji="1" lang="zh-CN" altLang="en-US" sz="24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8343" y="2711195"/>
            <a:ext cx="1905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solidFill>
                  <a:schemeClr val="bg1"/>
                </a:solidFill>
              </a:rPr>
              <a:t>铜（红色）</a:t>
            </a:r>
            <a:endParaRPr kumimoji="1" lang="zh-CN" altLang="en-US" sz="240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75278" y="125750"/>
            <a:ext cx="8176369" cy="5970951"/>
            <a:chOff x="6279453" y="-128474"/>
            <a:chExt cx="7142798" cy="597095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40674" y="-128474"/>
              <a:ext cx="786228" cy="786228"/>
            </a:xfrm>
            <a:prstGeom prst="rect">
              <a:avLst/>
            </a:prstGeom>
          </p:spPr>
        </p:pic>
        <p:sp>
          <p:nvSpPr>
            <p:cNvPr id="18" name="对话气泡: 圆角矩形 31"/>
            <p:cNvSpPr/>
            <p:nvPr/>
          </p:nvSpPr>
          <p:spPr>
            <a:xfrm>
              <a:off x="6279453" y="936501"/>
              <a:ext cx="5918138" cy="4393863"/>
            </a:xfrm>
            <a:prstGeom prst="wedgeRoundRectCallout">
              <a:avLst>
                <a:gd name="adj1" fmla="val 30601"/>
                <a:gd name="adj2" fmla="val -55028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52323" y="1165235"/>
              <a:ext cx="6969928" cy="46772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highlight>
                    <a:srgbClr val="FFCD7D"/>
                  </a:highligh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温馨提示：</a:t>
              </a:r>
              <a:endParaRPr lang="en-US" altLang="zh-CN" sz="2800">
                <a:highlight>
                  <a:srgbClr val="FFCD7D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（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1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）使用火柴点燃酒精灯，注意安全。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（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2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）外焰加热，</a:t>
              </a:r>
              <a:r>
                <a:rPr lang="zh-CN" altLang="en-US" sz="2800">
                  <a:highlight>
                    <a:srgbClr val="E99FAA"/>
                  </a:highlight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实验中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和</a:t>
              </a:r>
              <a:r>
                <a:rPr lang="zh-CN" altLang="en-US" sz="2800">
                  <a:highlight>
                    <a:srgbClr val="E99FAA"/>
                  </a:highlight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实验后</a:t>
              </a:r>
              <a:endParaRPr lang="en-US" altLang="zh-CN" sz="2800">
                <a:highlight>
                  <a:srgbClr val="E99FAA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     都不用手触摸器材，谨防烫伤。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（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3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）一开始加热就</a:t>
              </a:r>
              <a:r>
                <a:rPr lang="zh-CN" altLang="en-US" sz="2800">
                  <a:highlight>
                    <a:srgbClr val="E99FAA"/>
                  </a:highlight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马上观察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（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4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）有</a:t>
              </a:r>
              <a:r>
                <a:rPr lang="zh-CN" altLang="en-US" sz="2800">
                  <a:highlight>
                    <a:srgbClr val="E99FAA"/>
                  </a:highlight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两种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金属的油墨变色就停止实验，</a:t>
              </a:r>
              <a:endPara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用灯帽盖灭酒精灯，金属条放到盒子中。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研讨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25537" y="273671"/>
            <a:ext cx="82173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不同导热性能的材料在生活中有什么不同的用途？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482" y="1005148"/>
            <a:ext cx="5815416" cy="4404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3154" y="1005147"/>
            <a:ext cx="5111237" cy="4404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研讨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25537" y="273671"/>
            <a:ext cx="82173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不同导热性能的材料在生活中有什么不同的用途？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87" b="10085"/>
          <a:stretch>
            <a:fillRect/>
          </a:stretch>
        </p:blipFill>
        <p:spPr>
          <a:xfrm>
            <a:off x="6995410" y="2763937"/>
            <a:ext cx="5646028" cy="429817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621" y="959171"/>
            <a:ext cx="7003050" cy="464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655300" y="120523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聚焦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621" y="789961"/>
            <a:ext cx="5111237" cy="279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9" r="4503"/>
          <a:stretch>
            <a:fillRect/>
          </a:stretch>
        </p:blipFill>
        <p:spPr bwMode="auto">
          <a:xfrm>
            <a:off x="262621" y="3670632"/>
            <a:ext cx="5111236" cy="280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9280" y="789961"/>
            <a:ext cx="6260099" cy="5582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21" y="900869"/>
            <a:ext cx="5135106" cy="4660900"/>
          </a:xfrm>
          <a:prstGeom prst="rect">
            <a:avLst/>
          </a:prstGeom>
        </p:spPr>
      </p:pic>
      <p:cxnSp>
        <p:nvCxnSpPr>
          <p:cNvPr id="14" name="直线箭头连接符 13"/>
          <p:cNvCxnSpPr/>
          <p:nvPr/>
        </p:nvCxnSpPr>
        <p:spPr>
          <a:xfrm flipH="1" flipV="1">
            <a:off x="1308295" y="1448972"/>
            <a:ext cx="1749679" cy="3189065"/>
          </a:xfrm>
          <a:prstGeom prst="straightConnector1">
            <a:avLst/>
          </a:prstGeom>
          <a:ln w="603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箭头连接符 18"/>
          <p:cNvCxnSpPr/>
          <p:nvPr/>
        </p:nvCxnSpPr>
        <p:spPr>
          <a:xfrm flipH="1" flipV="1">
            <a:off x="2748285" y="1296231"/>
            <a:ext cx="1062310" cy="3341806"/>
          </a:xfrm>
          <a:prstGeom prst="straightConnector1">
            <a:avLst/>
          </a:prstGeom>
          <a:ln w="603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线箭头连接符 22"/>
          <p:cNvCxnSpPr/>
          <p:nvPr/>
        </p:nvCxnSpPr>
        <p:spPr>
          <a:xfrm flipV="1">
            <a:off x="3279440" y="1461891"/>
            <a:ext cx="959526" cy="3347743"/>
          </a:xfrm>
          <a:prstGeom prst="straightConnector1">
            <a:avLst/>
          </a:prstGeom>
          <a:ln w="603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748285" y="4768888"/>
            <a:ext cx="1847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>
                <a:solidFill>
                  <a:srgbClr val="FF0000"/>
                </a:solidFill>
                <a:highlight>
                  <a:srgbClr val="FFCD7D"/>
                </a:highlight>
              </a:rPr>
              <a:t>温度高</a:t>
            </a:r>
            <a:endParaRPr kumimoji="1" lang="zh-CN" altLang="en-US" sz="3200">
              <a:solidFill>
                <a:srgbClr val="FF0000"/>
              </a:solidFill>
              <a:highlight>
                <a:srgbClr val="FFCD7D"/>
              </a:highligh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64443" y="625474"/>
            <a:ext cx="28075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>
                <a:solidFill>
                  <a:srgbClr val="FF0000"/>
                </a:solidFill>
                <a:highlight>
                  <a:srgbClr val="FFCD7D"/>
                </a:highlight>
              </a:rPr>
              <a:t>温度低</a:t>
            </a:r>
            <a:r>
              <a:rPr kumimoji="1" lang="zh-CN" altLang="en-US" sz="3200">
                <a:solidFill>
                  <a:srgbClr val="FF0000"/>
                </a:solidFill>
                <a:highlight>
                  <a:srgbClr val="FFFF00"/>
                </a:highlight>
              </a:rPr>
              <a:t>     </a:t>
            </a:r>
            <a:endParaRPr kumimoji="1"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7" b="26769"/>
          <a:stretch>
            <a:fillRect/>
          </a:stretch>
        </p:blipFill>
        <p:spPr>
          <a:xfrm>
            <a:off x="6735145" y="321745"/>
            <a:ext cx="3635322" cy="259237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238678" y="3065983"/>
            <a:ext cx="5265713" cy="3348885"/>
            <a:chOff x="1481846" y="3881583"/>
            <a:chExt cx="9299502" cy="334888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52008" y="3881583"/>
              <a:ext cx="1329340" cy="1329340"/>
            </a:xfrm>
            <a:prstGeom prst="rect">
              <a:avLst/>
            </a:prstGeom>
          </p:spPr>
        </p:pic>
        <p:sp>
          <p:nvSpPr>
            <p:cNvPr id="33" name="对话气泡: 圆角矩形 31"/>
            <p:cNvSpPr/>
            <p:nvPr/>
          </p:nvSpPr>
          <p:spPr>
            <a:xfrm>
              <a:off x="1481846" y="3916625"/>
              <a:ext cx="7501280" cy="3313843"/>
            </a:xfrm>
            <a:prstGeom prst="wedgeRoundRectCallout">
              <a:avLst>
                <a:gd name="adj1" fmla="val 55611"/>
                <a:gd name="adj2" fmla="val -19844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013199" y="4030486"/>
              <a:ext cx="6969927" cy="10577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highlight>
                    <a:srgbClr val="FFCD7D"/>
                  </a:highlight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控制变量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</a:rPr>
                <a:t>：</a:t>
              </a:r>
              <a:endPara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</p:txBody>
        </p:sp>
      </p:grpSp>
      <p:sp>
        <p:nvSpPr>
          <p:cNvPr id="35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50551" y="3214666"/>
            <a:ext cx="3946624" cy="36431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汉仪晓波折纸体简" panose="000206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rPr>
              <a:t>勺子大小相同；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汉仪晓波折纸体简" panose="000206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rPr>
              <a:t>感温油墨涂在同一高度；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汉仪晓波折纸体简" panose="000206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rPr>
              <a:t>同时加热；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汉仪晓波折纸体简" panose="000206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rPr>
              <a:t>加热的部位一样；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汉仪晓波折纸体简" panose="000206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rPr>
              <a:t>……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汉仪晓波折纸体简" panose="00020600040101010101" charset="-122"/>
            </a:endParaRPr>
          </a:p>
          <a:p>
            <a:pPr fontAlgn="auto">
              <a:lnSpc>
                <a:spcPct val="120000"/>
              </a:lnSpc>
            </a:pP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汉仪晓波折纸体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3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4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2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2" t="21114" r="7192" b="9064"/>
          <a:stretch>
            <a:fillRect/>
          </a:stretch>
        </p:blipFill>
        <p:spPr>
          <a:xfrm rot="5400000">
            <a:off x="259866" y="1626168"/>
            <a:ext cx="5568939" cy="400480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286335" y="869600"/>
            <a:ext cx="4516902" cy="5568941"/>
            <a:chOff x="5286335" y="869600"/>
            <a:chExt cx="4516902" cy="5568941"/>
          </a:xfrm>
        </p:grpSpPr>
        <p:pic>
          <p:nvPicPr>
            <p:cNvPr id="7" name="图片 6" descr="图片包含 桌子, 水, 游戏机, 灯光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93"/>
            <a:stretch>
              <a:fillRect/>
            </a:stretch>
          </p:blipFill>
          <p:spPr>
            <a:xfrm rot="5400000">
              <a:off x="4760315" y="1395620"/>
              <a:ext cx="5568941" cy="4516902"/>
            </a:xfrm>
            <a:prstGeom prst="rect">
              <a:avLst/>
            </a:prstGeom>
          </p:spPr>
        </p:pic>
        <p:cxnSp>
          <p:nvCxnSpPr>
            <p:cNvPr id="9" name="直线连接符 8"/>
            <p:cNvCxnSpPr/>
            <p:nvPr/>
          </p:nvCxnSpPr>
          <p:spPr>
            <a:xfrm>
              <a:off x="7287064" y="5247249"/>
              <a:ext cx="506437" cy="0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7874541" y="4985639"/>
              <a:ext cx="18476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>
                  <a:solidFill>
                    <a:srgbClr val="FF0000"/>
                  </a:solidFill>
                  <a:highlight>
                    <a:srgbClr val="FFCD7D"/>
                  </a:highlight>
                </a:rPr>
                <a:t>约</a:t>
              </a:r>
              <a:r>
                <a:rPr kumimoji="1" lang="en-US" altLang="zh-CN" sz="2800">
                  <a:solidFill>
                    <a:srgbClr val="FF0000"/>
                  </a:solidFill>
                  <a:highlight>
                    <a:srgbClr val="FFCD7D"/>
                  </a:highlight>
                </a:rPr>
                <a:t>400</a:t>
              </a:r>
              <a:endParaRPr kumimoji="1" lang="zh-CN" altLang="en-US" sz="2800">
                <a:solidFill>
                  <a:srgbClr val="FF0000"/>
                </a:solidFill>
                <a:highlight>
                  <a:srgbClr val="FFCD7D"/>
                </a:highlight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1939422" y="3628569"/>
            <a:ext cx="550985" cy="41030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010746" y="3390384"/>
            <a:ext cx="550985" cy="41030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367278" y="3800692"/>
            <a:ext cx="550985" cy="41030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2621" y="1012873"/>
            <a:ext cx="3514979" cy="4703695"/>
            <a:chOff x="5286335" y="869600"/>
            <a:chExt cx="4516902" cy="5568941"/>
          </a:xfrm>
        </p:grpSpPr>
        <p:pic>
          <p:nvPicPr>
            <p:cNvPr id="15" name="图片 14" descr="图片包含 桌子, 水, 游戏机, 灯光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93"/>
            <a:stretch>
              <a:fillRect/>
            </a:stretch>
          </p:blipFill>
          <p:spPr>
            <a:xfrm rot="5400000">
              <a:off x="4760315" y="1395620"/>
              <a:ext cx="5568941" cy="4516902"/>
            </a:xfrm>
            <a:prstGeom prst="rect">
              <a:avLst/>
            </a:prstGeom>
          </p:spPr>
        </p:pic>
        <p:cxnSp>
          <p:nvCxnSpPr>
            <p:cNvPr id="16" name="直线连接符 15"/>
            <p:cNvCxnSpPr/>
            <p:nvPr/>
          </p:nvCxnSpPr>
          <p:spPr>
            <a:xfrm>
              <a:off x="7287064" y="5247249"/>
              <a:ext cx="506437" cy="0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7874540" y="4985639"/>
              <a:ext cx="1847655" cy="619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>
                  <a:solidFill>
                    <a:srgbClr val="FF0000"/>
                  </a:solidFill>
                  <a:highlight>
                    <a:srgbClr val="FFCD7D"/>
                  </a:highlight>
                </a:rPr>
                <a:t>约</a:t>
              </a:r>
              <a:r>
                <a:rPr kumimoji="1" lang="en-US" altLang="zh-CN" sz="2800">
                  <a:solidFill>
                    <a:srgbClr val="FF0000"/>
                  </a:solidFill>
                  <a:highlight>
                    <a:srgbClr val="FFCD7D"/>
                  </a:highlight>
                </a:rPr>
                <a:t>400</a:t>
              </a:r>
              <a:endParaRPr kumimoji="1" lang="zh-CN" altLang="en-US" sz="2800">
                <a:solidFill>
                  <a:srgbClr val="FF0000"/>
                </a:solidFill>
                <a:highlight>
                  <a:srgbClr val="FFCD7D"/>
                </a:highlight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600" y="105326"/>
            <a:ext cx="8414400" cy="642254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2621" y="1012873"/>
            <a:ext cx="3514979" cy="4703695"/>
            <a:chOff x="5286335" y="869600"/>
            <a:chExt cx="4516902" cy="5568941"/>
          </a:xfrm>
        </p:grpSpPr>
        <p:pic>
          <p:nvPicPr>
            <p:cNvPr id="15" name="图片 14" descr="图片包含 桌子, 水, 游戏机, 灯光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93"/>
            <a:stretch>
              <a:fillRect/>
            </a:stretch>
          </p:blipFill>
          <p:spPr>
            <a:xfrm rot="5400000">
              <a:off x="4760315" y="1395620"/>
              <a:ext cx="5568941" cy="4516902"/>
            </a:xfrm>
            <a:prstGeom prst="rect">
              <a:avLst/>
            </a:prstGeom>
          </p:spPr>
        </p:pic>
        <p:cxnSp>
          <p:nvCxnSpPr>
            <p:cNvPr id="16" name="直线连接符 15"/>
            <p:cNvCxnSpPr/>
            <p:nvPr/>
          </p:nvCxnSpPr>
          <p:spPr>
            <a:xfrm>
              <a:off x="7287064" y="5247249"/>
              <a:ext cx="506437" cy="0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7874540" y="4985639"/>
              <a:ext cx="1847655" cy="619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>
                  <a:solidFill>
                    <a:srgbClr val="FF0000"/>
                  </a:solidFill>
                  <a:highlight>
                    <a:srgbClr val="FFCD7D"/>
                  </a:highlight>
                </a:rPr>
                <a:t>约</a:t>
              </a:r>
              <a:r>
                <a:rPr kumimoji="1" lang="en-US" altLang="zh-CN" sz="2800">
                  <a:solidFill>
                    <a:srgbClr val="FF0000"/>
                  </a:solidFill>
                  <a:highlight>
                    <a:srgbClr val="FFCD7D"/>
                  </a:highlight>
                </a:rPr>
                <a:t>400</a:t>
              </a:r>
              <a:endParaRPr kumimoji="1" lang="zh-CN" altLang="en-US" sz="2800">
                <a:solidFill>
                  <a:srgbClr val="FF0000"/>
                </a:solidFill>
                <a:highlight>
                  <a:srgbClr val="FFCD7D"/>
                </a:highlight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79522" y="273671"/>
            <a:ext cx="8233913" cy="6404192"/>
            <a:chOff x="360876" y="1810914"/>
            <a:chExt cx="10281692" cy="722020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76" y="7701784"/>
              <a:ext cx="1329339" cy="1329339"/>
            </a:xfrm>
            <a:prstGeom prst="rect">
              <a:avLst/>
            </a:prstGeom>
          </p:spPr>
        </p:pic>
        <p:sp>
          <p:nvSpPr>
            <p:cNvPr id="20" name="对话气泡: 圆角矩形 30"/>
            <p:cNvSpPr/>
            <p:nvPr/>
          </p:nvSpPr>
          <p:spPr>
            <a:xfrm>
              <a:off x="967947" y="1810914"/>
              <a:ext cx="9353807" cy="5427975"/>
            </a:xfrm>
            <a:prstGeom prst="wedgeRoundRectCallout">
              <a:avLst>
                <a:gd name="adj1" fmla="val -39115"/>
                <a:gd name="adj2" fmla="val 71726"/>
                <a:gd name="adj3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25546" y="2091179"/>
              <a:ext cx="9617022" cy="5856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highlight>
                    <a:srgbClr val="FFCD7D"/>
                  </a:highlight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温馨提示：</a:t>
              </a:r>
              <a:endParaRPr lang="en-US" altLang="zh-CN" sz="2800">
                <a:highlight>
                  <a:srgbClr val="FFCD7D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（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1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）先分工，再操作；</a:t>
              </a:r>
              <a:endPara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   （谁计时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+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喊口令、谁放材料）</a:t>
              </a:r>
              <a:endPara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     听口令，做记录。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（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2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）注意安全，防止烫伤。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（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3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）材料放进热水</a:t>
              </a:r>
              <a:r>
                <a:rPr lang="zh-CN" altLang="en-US" sz="2800">
                  <a:highlight>
                    <a:srgbClr val="E99FAA"/>
                  </a:highlight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同时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开始计时，不中断计时。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（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4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）有</a:t>
              </a:r>
              <a:r>
                <a:rPr lang="zh-CN" altLang="en-US" sz="2800">
                  <a:highlight>
                    <a:srgbClr val="E99FAA"/>
                  </a:highlight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两种材料打勾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或者实验时间到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5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汉仪晓波折纸体简" panose="00020600040101010101" charset="-122"/>
                  <a:sym typeface="+mn-ea"/>
                </a:rPr>
                <a:t>分钟，  实验结束，安静坐好。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endPara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3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4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2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13163" y="1604741"/>
            <a:ext cx="9639199" cy="1329339"/>
            <a:chOff x="1309651" y="1354584"/>
            <a:chExt cx="9639199" cy="132933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9651" y="1354584"/>
              <a:ext cx="1329339" cy="1329339"/>
            </a:xfrm>
            <a:prstGeom prst="rect">
              <a:avLst/>
            </a:prstGeom>
          </p:spPr>
        </p:pic>
        <p:sp>
          <p:nvSpPr>
            <p:cNvPr id="31" name="对话气泡: 圆角矩形 30"/>
            <p:cNvSpPr/>
            <p:nvPr/>
          </p:nvSpPr>
          <p:spPr>
            <a:xfrm>
              <a:off x="2997508" y="1461660"/>
              <a:ext cx="7740713" cy="1014120"/>
            </a:xfrm>
            <a:prstGeom prst="wedgeRoundRectCallout">
              <a:avLst>
                <a:gd name="adj1" fmla="val -53866"/>
                <a:gd name="adj2" fmla="val -15348"/>
                <a:gd name="adj3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225537" y="1651853"/>
              <a:ext cx="7723313" cy="5410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zh-CN" sz="28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像金属这样导热性能好的物体称为</a:t>
              </a:r>
              <a:r>
                <a:rPr lang="zh-CN" altLang="zh-CN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热的良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导</a:t>
              </a:r>
              <a:r>
                <a:rPr lang="zh-CN" altLang="zh-CN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体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11242" y="3739661"/>
            <a:ext cx="9299502" cy="1341735"/>
            <a:chOff x="1481846" y="3881583"/>
            <a:chExt cx="9299502" cy="134173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52008" y="3881583"/>
              <a:ext cx="1329340" cy="1329340"/>
            </a:xfrm>
            <a:prstGeom prst="rect">
              <a:avLst/>
            </a:prstGeom>
          </p:spPr>
        </p:pic>
        <p:sp>
          <p:nvSpPr>
            <p:cNvPr id="32" name="对话气泡: 圆角矩形 31"/>
            <p:cNvSpPr/>
            <p:nvPr/>
          </p:nvSpPr>
          <p:spPr>
            <a:xfrm>
              <a:off x="1481846" y="3916625"/>
              <a:ext cx="7501281" cy="1306693"/>
            </a:xfrm>
            <a:prstGeom prst="wedgeRoundRectCallout">
              <a:avLst>
                <a:gd name="adj1" fmla="val 55611"/>
                <a:gd name="adj2" fmla="val -19844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08857" y="4030487"/>
              <a:ext cx="6969928" cy="10577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zh-CN" sz="28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像塑料、木头这样导热性能较差的物体称为</a:t>
              </a:r>
              <a:r>
                <a:rPr lang="zh-CN" altLang="zh-CN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热的不良导体</a:t>
              </a:r>
              <a:r>
                <a:rPr lang="zh-CN" altLang="zh-CN" sz="28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汉仪晓波折纸体简" panose="00020600040101010101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468209" y="688975"/>
            <a:ext cx="5820833" cy="523220"/>
          </a:xfrm>
          <a:prstGeom prst="rect">
            <a:avLst/>
          </a:prstGeom>
          <a:noFill/>
        </p:spPr>
        <p:txBody>
          <a:bodyPr wrap="square" rtlCol="0">
            <a:spAutoFit/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谁是传热冠军？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2"/>
          <a:stretch>
            <a:fillRect/>
          </a:stretch>
        </p:blipFill>
        <p:spPr>
          <a:xfrm>
            <a:off x="9614959" y="3933721"/>
            <a:ext cx="1717961" cy="211161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16255" y="1307376"/>
            <a:ext cx="9098704" cy="4787900"/>
            <a:chOff x="1111" y="2616"/>
            <a:chExt cx="17574" cy="7540"/>
          </a:xfrm>
        </p:grpSpPr>
        <p:sp>
          <p:nvSpPr>
            <p:cNvPr id="14" name="矩形 13"/>
            <p:cNvSpPr/>
            <p:nvPr>
              <p:custDataLst>
                <p:tags r:id="rId3"/>
              </p:custDataLst>
            </p:nvPr>
          </p:nvSpPr>
          <p:spPr>
            <a:xfrm>
              <a:off x="1111" y="2616"/>
              <a:ext cx="17574" cy="7540"/>
            </a:xfrm>
            <a:prstGeom prst="rect">
              <a:avLst/>
            </a:prstGeom>
            <a:solidFill>
              <a:srgbClr val="FDFEFE"/>
            </a:solidFill>
            <a:ln>
              <a:noFill/>
            </a:ln>
            <a:effectLst>
              <a:outerShdw blurRad="127000" dist="38100" dir="5400000" algn="t" rotWithShape="0">
                <a:srgbClr val="000000">
                  <a:alpha val="20000"/>
                </a:srgbClr>
              </a:outerShdw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501" tIns="33750" rIns="67501" bIns="3375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 sz="1180" b="1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582" y="3057"/>
              <a:ext cx="16632" cy="6658"/>
              <a:chOff x="1004802" y="1941000"/>
              <a:chExt cx="10561175" cy="4227934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171423" y="-1225621"/>
                <a:ext cx="4227934" cy="10561175"/>
              </a:xfrm>
              <a:prstGeom prst="rect">
                <a:avLst/>
              </a:prstGeom>
            </p:spPr>
          </p:pic>
          <p:sp>
            <p:nvSpPr>
              <p:cNvPr id="17" name="文本框 9"/>
              <p:cNvSpPr txBox="1"/>
              <p:nvPr/>
            </p:nvSpPr>
            <p:spPr>
              <a:xfrm>
                <a:off x="1148400" y="4292663"/>
                <a:ext cx="1632181" cy="58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>
                    <a:solidFill>
                      <a:schemeClr val="bg1">
                        <a:lumMod val="9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铜条</a:t>
                </a:r>
                <a:endParaRPr lang="zh-CN" altLang="en-US" sz="3200" b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文本框 10"/>
              <p:cNvSpPr txBox="1"/>
              <p:nvPr/>
            </p:nvSpPr>
            <p:spPr>
              <a:xfrm>
                <a:off x="1217373" y="3327784"/>
                <a:ext cx="1632181" cy="58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>
                    <a:solidFill>
                      <a:schemeClr val="bg1">
                        <a:lumMod val="9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铁条</a:t>
                </a:r>
                <a:endParaRPr lang="zh-CN" altLang="en-US" sz="3200" b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文本框 11"/>
              <p:cNvSpPr txBox="1"/>
              <p:nvPr/>
            </p:nvSpPr>
            <p:spPr>
              <a:xfrm>
                <a:off x="1254011" y="2533459"/>
                <a:ext cx="1632181" cy="58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>
                    <a:solidFill>
                      <a:schemeClr val="bg1">
                        <a:lumMod val="9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铝条</a:t>
                </a:r>
                <a:endParaRPr lang="zh-CN" altLang="en-US" sz="3200" b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8" y="871412"/>
            <a:ext cx="9543072" cy="5656456"/>
          </a:xfrm>
          <a:prstGeom prst="rect">
            <a:avLst/>
          </a:prstGeom>
        </p:spPr>
      </p:pic>
      <p:sp>
        <p:nvSpPr>
          <p:cNvPr id="5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E99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E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E99FA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28"/>
          <p:cNvSpPr txBox="1"/>
          <p:nvPr/>
        </p:nvSpPr>
        <p:spPr>
          <a:xfrm>
            <a:off x="1481846" y="32174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2"/>
          <a:stretch>
            <a:fillRect/>
          </a:stretch>
        </p:blipFill>
        <p:spPr>
          <a:xfrm>
            <a:off x="10645410" y="4416250"/>
            <a:ext cx="1717961" cy="211161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960894" y="1428439"/>
            <a:ext cx="9684516" cy="4468545"/>
          </a:xfrm>
          <a:prstGeom prst="rect">
            <a:avLst/>
          </a:prstGeom>
          <a:noFill/>
          <a:ln w="79375">
            <a:solidFill>
              <a:srgbClr val="FFC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3_1*i*1"/>
  <p:tag name="KSO_WM_UNIT_INDEX" val="1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WIwNzQxYWMxNTY0ZTEwMGM4NjJhYTYzY2QxYTlkMjkifQ==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53</Paragraphs>
  <Slides>13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22">
      <vt:lpstr>Arial</vt:lpstr>
      <vt:lpstr>等线 Light</vt:lpstr>
      <vt:lpstr>等线</vt:lpstr>
      <vt:lpstr>黑体</vt:lpstr>
      <vt:lpstr>楷体</vt:lpstr>
      <vt:lpstr>微软雅黑</vt:lpstr>
      <vt:lpstr>汉仪晓波折纸体简</vt:lpstr>
      <vt:lpstr>幼圆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2022-08-07T00:58:43.459</cp:lastPrinted>
  <dcterms:created xsi:type="dcterms:W3CDTF">2022-08-07T00:58:43Z</dcterms:created>
  <dcterms:modified xsi:type="dcterms:W3CDTF">2022-08-06T16:58:51Z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