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0.11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498" r:id="rId3"/>
    <p:sldId id="274" r:id="rId4"/>
    <p:sldId id="499" r:id="rId5"/>
    <p:sldId id="500" r:id="rId6"/>
    <p:sldId id="501" r:id="rId7"/>
    <p:sldId id="489" r:id="rId8"/>
    <p:sldId id="502" r:id="rId9"/>
    <p:sldId id="491" r:id="rId10"/>
    <p:sldId id="503" r:id="rId11"/>
    <p:sldId id="495" r:id="rId12"/>
    <p:sldId id="504" r:id="rId13"/>
    <p:sldId id="506" r:id="rId14"/>
    <p:sldId id="507" r:id="rId15"/>
    <p:sldId id="493" r:id="rId16"/>
    <p:sldId id="505" r:id="rId17"/>
  </p:sldIdLst>
  <p:sldSz cx="12192000" cy="6858000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06" autoAdjust="0"/>
    <p:restoredTop sz="94624"/>
  </p:normalViewPr>
  <p:slideViewPr>
    <p:cSldViewPr snapToGrid="0">
      <p:cViewPr varScale="1">
        <p:scale>
          <a:sx n="63" d="100"/>
          <a:sy n="63" d="100"/>
        </p:scale>
        <p:origin x="6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tags" Target="tags/tag8.xml" /><Relationship Id="rId19" Type="http://schemas.openxmlformats.org/officeDocument/2006/relationships/presProps" Target="presProps.xml" /><Relationship Id="rId2" Type="http://schemas.openxmlformats.org/officeDocument/2006/relationships/notesMaster" Target="notesMasters/notesMaster1.xml" /><Relationship Id="rId20" Type="http://schemas.openxmlformats.org/officeDocument/2006/relationships/viewProps" Target="viewProps.xml" /><Relationship Id="rId21" Type="http://schemas.openxmlformats.org/officeDocument/2006/relationships/theme" Target="theme/theme1.xml" /><Relationship Id="rId22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5BF77-FF40-4F4A-AA22-365280A4E0E1}" type="datetimeFigureOut">
              <a:rPr kumimoji="1" lang="zh-CN" altLang="en-US" smtClean="0"/>
              <a:t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85D40-B885-D744-A0A0-AE268A73D3B3}" type="slidenum">
              <a:rPr kumimoji="1" lang="zh-CN" altLang="en-US" smtClean="0"/>
              <a:t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4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_rels/notesSlide5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6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7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85D40-B885-D744-A0A0-AE268A73D3B3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Relationship Id="rId2" Type="http://schemas.openxmlformats.org/officeDocument/2006/relationships/slideMaster" Target="../slideMasters/slideMaster1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7" name="标题文本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9" name="幻灯片编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/>
            </a:fld>
            <a:endParaRPr/>
          </a:p>
        </p:txBody>
      </p:sp>
      <p:sp>
        <p:nvSpPr>
          <p:cNvPr id="5" name="正文级别 1…"/>
          <p:cNvSpPr txBox="1">
            <a:spLocks noGrp="1"/>
          </p:cNvSpPr>
          <p:nvPr>
            <p:ph idx="1" hasCustomPrompt="1"/>
          </p:nvPr>
        </p:nvSpPr>
        <p:spPr>
          <a:xfrm>
            <a:off x="1551929" y="2053199"/>
            <a:ext cx="7614369" cy="3541273"/>
          </a:xfrm>
          <a:prstGeom prst="rect">
            <a:avLst/>
          </a:prstGeom>
          <a:ln w="12700">
            <a:miter lim="400000"/>
          </a:ln>
        </p:spPr>
        <p:txBody>
          <a:bodyPr lIns="50800" tIns="50800" rIns="50800" bIns="508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>
              <a:buBlip>
                <a:blip r:embed="rId1"/>
              </a:buBlip>
            </a:lvl2pPr>
            <a:lvl3pPr marL="673100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009650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1345565" indent="0">
              <a:buFont typeface="Arial" panose="020b0604020202020204" pitchFamily="34" charset="0"/>
              <a:buNone/>
              <a:defRPr b="0">
                <a:solidFill>
                  <a:srgbClr val="FFFFFF">
                    <a:alpha val="80000"/>
                  </a:srgb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r>
              <a:rPr err="1"/>
              <a:t>正文级别 1</a:t>
            </a:r>
            <a:endParaRPr/>
          </a:p>
          <a:p>
            <a:pPr lvl="2"/>
            <a:r>
              <a:rPr err="1"/>
              <a:t>正文级别 3</a:t>
            </a:r>
            <a:endParaRPr/>
          </a:p>
          <a:p>
            <a:pPr lvl="3"/>
            <a:r>
              <a:rPr err="1"/>
              <a:t>正文级别 4</a:t>
            </a:r>
            <a:endParaRPr/>
          </a:p>
          <a:p>
            <a:pPr lvl="4"/>
            <a:r>
              <a:rPr err="1"/>
              <a:t>正文级别 5</a:t>
            </a:r>
            <a:endParaRPr/>
          </a:p>
        </p:txBody>
      </p:sp>
    </p:spTree>
  </p:cSld>
  <p:clrMapOvr>
    <a:masterClrMapping/>
  </p:clrMapOvr>
  <p:transition spd="med"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33498" y="319698"/>
            <a:ext cx="5232415" cy="404698"/>
          </a:xfrm>
        </p:spPr>
        <p:txBody>
          <a:bodyPr anchor="ctr" anchorCtr="0"/>
          <a:lstStyle>
            <a:lvl1pPr>
              <a:defRPr/>
            </a:lvl1pPr>
          </a:lstStyle>
          <a:p>
            <a:pPr fontAlgn="auto"/>
            <a:r>
              <a:rPr kumimoji="1" lang="zh-CN" altLang="en-US" strike="noStrike" noProof="1"/>
              <a:t>封面标题文本样式</a:t>
            </a:r>
            <a:endParaRPr kumimoji="1"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slideLayout" Target="../slideLayouts/slideLayout12.xml" /><Relationship Id="rId13" Type="http://schemas.openxmlformats.org/officeDocument/2006/relationships/slideLayout" Target="../slideLayouts/slideLayout13.xml" /><Relationship Id="rId14" Type="http://schemas.openxmlformats.org/officeDocument/2006/relationships/image" Target="file:///D:\qq&#25991;&#20214;\712321467\Image\C2C\Image2\%7b75232B38-A165-1FB7-499C-2E1C792CACB5%7d.png" TargetMode="External" /><Relationship Id="rId15" Type="http://schemas.openxmlformats.org/officeDocument/2006/relationships/image" Target="../media/image2.png" /><Relationship Id="rId16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2">
            <a:lumMod val="90000"/>
            <a:alpha val="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78C27-1418-4ABA-B052-361A2B3C5C14}" type="datetimeFigureOut">
              <a:rPr lang="en-US" smtClean="0"/>
              <a:t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289E2-86F7-4A01-8646-248B548D32F4}" type="slidenum">
              <a:rPr lang="en-US" smtClean="0"/>
              <a:t/>
            </a:fld>
            <a:endParaRPr 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5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 /><Relationship Id="rId2" Type="http://schemas.openxmlformats.org/officeDocument/2006/relationships/image" Target="../media/image3.jpeg" /><Relationship Id="rId3" Type="http://schemas.openxmlformats.org/officeDocument/2006/relationships/image" Target="../media/image4.png" /><Relationship Id="rId4" Type="http://schemas.openxmlformats.org/officeDocument/2006/relationships/tags" Target="../tags/tag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5.xml" /><Relationship Id="rId3" Type="http://schemas.openxmlformats.org/officeDocument/2006/relationships/image" Target="../media/image12.png" /><Relationship Id="rId4" Type="http://schemas.openxmlformats.org/officeDocument/2006/relationships/tags" Target="../tags/tag5.xml" /><Relationship Id="rId5" Type="http://schemas.openxmlformats.org/officeDocument/2006/relationships/image" Target="../media/image13.png" /><Relationship Id="rId6" Type="http://schemas.openxmlformats.org/officeDocument/2006/relationships/tags" Target="../tags/tag6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6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hyperlink" Target="5-&#24320;&#27700;&#20859;&#23567;&#40060;.mp4" TargetMode="Externa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7.xml" /><Relationship Id="rId3" Type="http://schemas.openxmlformats.org/officeDocument/2006/relationships/image" Target="../media/image14.png" /><Relationship Id="rId4" Type="http://schemas.openxmlformats.org/officeDocument/2006/relationships/tags" Target="../tags/tag7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5.jpeg" /><Relationship Id="rId4" Type="http://schemas.openxmlformats.org/officeDocument/2006/relationships/tags" Target="../tags/tag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2.xml" /><Relationship Id="rId3" Type="http://schemas.openxmlformats.org/officeDocument/2006/relationships/hyperlink" Target="4-5&#21152;&#28909;&#32454;&#38271;&#35797;&#31649;&#20013;&#30340;&#27700;.mp4" TargetMode="External" /><Relationship Id="rId4" Type="http://schemas.openxmlformats.org/officeDocument/2006/relationships/image" Target="../media/image7.jpeg" /><Relationship Id="rId5" Type="http://schemas.openxmlformats.org/officeDocument/2006/relationships/image" Target="../media/image8.png" /><Relationship Id="rId6" Type="http://schemas.openxmlformats.org/officeDocument/2006/relationships/tags" Target="../tags/tag3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9.png" /><Relationship Id="rId4" Type="http://schemas.openxmlformats.org/officeDocument/2006/relationships/image" Target="../media/image10.png" /><Relationship Id="rId5" Type="http://schemas.openxmlformats.org/officeDocument/2006/relationships/tags" Target="../tags/tag4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4.xml" /><Relationship Id="rId3" Type="http://schemas.openxmlformats.org/officeDocument/2006/relationships/image" Target="../media/image11.png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图片 1" descr="05-热在水中的传递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365" cy="685736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3498" y="119"/>
            <a:ext cx="359156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五年级下</a:t>
            </a:r>
            <a:r>
              <a:rPr kumimoji="1"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kumimoji="1"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热</a:t>
            </a:r>
            <a:r>
              <a:rPr kumimoji="1"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kumimoji="1"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kumimoji="1"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kumimoji="1"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课</a:t>
            </a:r>
            <a:endParaRPr kumimoji="1"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9672320" y="156210"/>
            <a:ext cx="2364105" cy="61023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7259782" y="2493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590039" cy="657225"/>
            <a:chOff x="944992" y="344753"/>
            <a:chExt cx="1698437" cy="657154"/>
          </a:xfrm>
          <a:solidFill>
            <a:schemeClr val="accent1"/>
          </a:solidFill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0960" y="355547"/>
              <a:ext cx="1622469" cy="645090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研讨</a:t>
              </a:r>
              <a:r>
                <a:rPr lang="en-US" altLang="zh-CN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</a:t>
              </a:r>
              <a:endParaRPr lang="en-US" altLang="zh-CN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446020" y="354330"/>
            <a:ext cx="85699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加热烧杯内的水，热是怎样传递到这杯水的各个部分的？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67690" y="2156460"/>
            <a:ext cx="7280275" cy="34220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309610" y="2626995"/>
            <a:ext cx="314642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热对流是使热量由高温流体转移到低温流体的现象。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7835" y="3406775"/>
            <a:ext cx="2121535" cy="3886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537835" y="3416935"/>
            <a:ext cx="18884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/>
              <a:t>热水向上方流动</a:t>
            </a:r>
            <a:endParaRPr lang="zh-CN" altLang="zh-CN" b="1"/>
          </a:p>
        </p:txBody>
      </p:sp>
    </p:spTree>
    <p:custDataLst>
      <p:tags r:id="rId6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" name="矩形 4"/>
          <p:cNvSpPr/>
          <p:nvPr/>
        </p:nvSpPr>
        <p:spPr>
          <a:xfrm>
            <a:off x="1334770" y="2690495"/>
            <a:ext cx="9551035" cy="267652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现象：烧杯底部受热后的红墨水上升，到上方后又下降。</a:t>
            </a:r>
            <a:endParaRPr lang="zh-CN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解释：烧杯底部受热后的</a:t>
            </a:r>
            <a:r>
              <a:rPr 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热水上升</a:t>
            </a:r>
            <a:r>
              <a:rPr 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，上方的</a:t>
            </a:r>
            <a:r>
              <a:rPr 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冷水下降</a:t>
            </a:r>
            <a:r>
              <a:rPr 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，形成一个上下流动的相对运动情况，也就是发生了</a:t>
            </a:r>
            <a:r>
              <a:rPr 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热对流</a:t>
            </a:r>
            <a:r>
              <a:rPr lang="zh-CN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zh-CN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35610" y="423545"/>
            <a:ext cx="2379345" cy="821055"/>
          </a:xfrm>
          <a:prstGeom prst="roundRect">
            <a:avLst>
              <a:gd name="adj" fmla="val 665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579" name="文本框 7"/>
          <p:cNvSpPr txBox="1"/>
          <p:nvPr/>
        </p:nvSpPr>
        <p:spPr>
          <a:xfrm>
            <a:off x="3625850" y="937260"/>
            <a:ext cx="513524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烧杯中的水是如何传热的？</a:t>
            </a:r>
            <a:endParaRPr lang="zh-CN" altLang="en-US" sz="32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4" name="直线连接符 7"/>
          <p:cNvCxnSpPr/>
          <p:nvPr/>
        </p:nvCxnSpPr>
        <p:spPr>
          <a:xfrm>
            <a:off x="3573145" y="1830705"/>
            <a:ext cx="5045710" cy="0"/>
          </a:xfrm>
          <a:prstGeom prst="line">
            <a:avLst/>
          </a:prstGeom>
          <a:ln w="12700" cap="rnd">
            <a:solidFill>
              <a:srgbClr val="4D4D4D"/>
            </a:solidFill>
            <a:prstDash val="lg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897890" y="2353310"/>
            <a:ext cx="10132060" cy="354774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590039" cy="657225"/>
            <a:chOff x="944992" y="344753"/>
            <a:chExt cx="1698437" cy="657154"/>
          </a:xfrm>
          <a:solidFill>
            <a:schemeClr val="accent1"/>
          </a:solidFill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0960" y="355547"/>
              <a:ext cx="1622469" cy="645090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研讨</a:t>
              </a:r>
              <a:r>
                <a:rPr lang="en-US" altLang="zh-CN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</a:t>
              </a:r>
              <a:endParaRPr lang="en-US" altLang="zh-CN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3" name="组合 22"/>
          <p:cNvGrpSpPr/>
          <p:nvPr/>
        </p:nvGrpSpPr>
        <p:grpSpPr>
          <a:xfrm>
            <a:off x="715010" y="343535"/>
            <a:ext cx="5140325" cy="657225"/>
            <a:chOff x="944992" y="344753"/>
            <a:chExt cx="5490757" cy="657154"/>
          </a:xfrm>
          <a:solidFill>
            <a:schemeClr val="accent1"/>
          </a:solidFill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0960" y="355547"/>
              <a:ext cx="5414789" cy="645090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《知能》我的发现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9" name="矩形 4"/>
          <p:cNvSpPr/>
          <p:nvPr/>
        </p:nvSpPr>
        <p:spPr>
          <a:xfrm>
            <a:off x="594995" y="1950085"/>
            <a:ext cx="11203305" cy="203009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热在水中的传递方式是</a:t>
            </a:r>
            <a:r>
              <a:rPr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________________</a:t>
            </a:r>
            <a:r>
              <a:rPr lang="zh-CN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热对流是使热量由</a:t>
            </a:r>
            <a:r>
              <a:rPr lang="en-US" altLang="zh-CN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__________________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转移到</a:t>
            </a:r>
            <a:r>
              <a:rPr lang="en-US" altLang="zh-CN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______________</a:t>
            </a: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的现象。</a:t>
            </a:r>
            <a:endParaRPr lang="zh-CN" altLang="en-US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矩形 4"/>
          <p:cNvSpPr/>
          <p:nvPr/>
        </p:nvSpPr>
        <p:spPr>
          <a:xfrm>
            <a:off x="4551680" y="1752600"/>
            <a:ext cx="1303655" cy="73723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热对流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88435" y="3060065"/>
            <a:ext cx="1867535" cy="73723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高温流体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55560" y="3098165"/>
            <a:ext cx="1867535" cy="73723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低温流体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" name="직사각형 138"/>
          <p:cNvSpPr/>
          <p:nvPr/>
        </p:nvSpPr>
        <p:spPr>
          <a:xfrm>
            <a:off x="786130" y="354330"/>
            <a:ext cx="5069205" cy="6451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l" latinLnBrk="0"/>
            <a:r>
              <a: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  <a:hlinkClick r:id="rId2" action="ppaction://hlinkfile"/>
              </a:rPr>
              <a:t>开水养小鱼</a:t>
            </a:r>
            <a:endParaRPr lang="zh-CN" altLang="en-US" sz="3600" b="1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" name="矩形 4"/>
          <p:cNvSpPr/>
          <p:nvPr/>
        </p:nvSpPr>
        <p:spPr>
          <a:xfrm>
            <a:off x="594995" y="1950085"/>
            <a:ext cx="11203305" cy="2030095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实验原理：热水在上方，冷水在下发时，不容易发生对流。</a:t>
            </a:r>
            <a:endParaRPr lang="zh-CN" altLang="en-US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尽管试管口的水很热，可是下面的水依旧是凉的，所以小鱼还是可以存活。</a:t>
            </a:r>
            <a:endParaRPr lang="zh-CN" altLang="en-US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7259782" y="2493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348740" cy="657225"/>
            <a:chOff x="944992" y="344753"/>
            <a:chExt cx="1331483" cy="657154"/>
          </a:xfrm>
          <a:solidFill>
            <a:schemeClr val="accent2"/>
          </a:solidFill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5090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拓展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50702" y="2345690"/>
            <a:ext cx="66090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冬天，我们在房间里使用取暖器时，房间里哪里的空气先热起来？房间里上部空气的温度和下部空气的温度哪里更高？房间里的空气是怎样逐步达到全部变热的？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8425" y="2345690"/>
            <a:ext cx="4138295" cy="287147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矩形 4"/>
          <p:cNvSpPr/>
          <p:nvPr/>
        </p:nvSpPr>
        <p:spPr>
          <a:xfrm>
            <a:off x="553085" y="1976755"/>
            <a:ext cx="1115504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）冬天，我们在房间里使用取暖器时，房间里哪里的空气先热起来？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3085" y="3636645"/>
            <a:ext cx="943102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）房间里上部空气的温度和下部空气的温度哪里更高？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4"/>
          <p:cNvSpPr/>
          <p:nvPr/>
        </p:nvSpPr>
        <p:spPr>
          <a:xfrm>
            <a:off x="553085" y="5296535"/>
            <a:ext cx="894461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）房间里的空气是怎样逐步达到全部变热的？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81455" y="2806700"/>
            <a:ext cx="7653020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取暖器周围的空气先热起来，受热后上升。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53185" y="4466590"/>
            <a:ext cx="10354945" cy="737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由于热空气上升，冷空气下降，因此上部空气的温度整体会更高。</a:t>
            </a:r>
            <a:endParaRPr lang="zh-CN" altLang="en-US" sz="280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348740" cy="657225"/>
            <a:chOff x="944992" y="344753"/>
            <a:chExt cx="1331483" cy="657154"/>
          </a:xfrm>
          <a:solidFill>
            <a:schemeClr val="accent2"/>
          </a:solidFill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5090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拓展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2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052300" y="104267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7259782" y="2493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885302" y="365073"/>
            <a:ext cx="1331483" cy="657388"/>
            <a:chOff x="944992" y="344753"/>
            <a:chExt cx="1331483" cy="657388"/>
          </a:xfrm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聚焦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694680" y="4358005"/>
            <a:ext cx="603186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思考：</a:t>
            </a:r>
            <a:r>
              <a:rPr lang="zh-CN" altLang="en-US" sz="360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那么中间的和上层的水是怎么变热的呢？热在水中是如何传递的？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694680" y="1482725"/>
            <a:ext cx="603186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我们每个人都有烧开水的经历，在开始烧水时，铁壶把热传递给壶底附近的水，靠近壶底的水会变热。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05" r="1753" b="6692"/>
          <a:stretch>
            <a:fillRect/>
          </a:stretch>
        </p:blipFill>
        <p:spPr>
          <a:xfrm>
            <a:off x="465455" y="1660409"/>
            <a:ext cx="4655185" cy="4258541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2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8" name="Text Box 2"/>
          <p:cNvSpPr txBox="1"/>
          <p:nvPr/>
        </p:nvSpPr>
        <p:spPr>
          <a:xfrm>
            <a:off x="5577840" y="3007360"/>
            <a:ext cx="489013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热在水中是如何传递的？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与在金属中的传热方式相同吗？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25" y="2418715"/>
            <a:ext cx="3438525" cy="256159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99565" y="2188845"/>
            <a:ext cx="9218295" cy="3021965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85445" y="396875"/>
            <a:ext cx="2379345" cy="786130"/>
          </a:xfrm>
          <a:prstGeom prst="roundRect">
            <a:avLst>
              <a:gd name="adj" fmla="val 665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52257" y="396823"/>
            <a:ext cx="1331483" cy="657388"/>
            <a:chOff x="944992" y="344753"/>
            <a:chExt cx="1331483" cy="657388"/>
          </a:xfrm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聚焦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圆角矩形 6"/>
          <p:cNvSpPr/>
          <p:nvPr/>
        </p:nvSpPr>
        <p:spPr>
          <a:xfrm>
            <a:off x="3427095" y="1311910"/>
            <a:ext cx="5337810" cy="69342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79375" cap="rnd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defRPr/>
            </a:pPr>
            <a:r>
              <a:rPr lang="zh-CN" altLang="en-US" sz="3200" strike="noStrike" noProof="1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探究试管中的水加热现象</a:t>
            </a:r>
            <a:endParaRPr lang="zh-CN" altLang="en-US" sz="3200" strike="noStrike" noProof="1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矩形 4"/>
          <p:cNvSpPr/>
          <p:nvPr/>
        </p:nvSpPr>
        <p:spPr>
          <a:xfrm>
            <a:off x="1252220" y="2366010"/>
            <a:ext cx="9668028" cy="195515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、在一根试管中加入约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三分之一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容量的水；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、给试管中水的一端加热；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、思考水是怎样变热的，水的另一端是否也会热起来？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72110" y="370840"/>
            <a:ext cx="2379345" cy="821055"/>
          </a:xfrm>
          <a:prstGeom prst="roundRect">
            <a:avLst>
              <a:gd name="adj" fmla="val 665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48385" y="2281555"/>
            <a:ext cx="10268585" cy="3587750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769110" cy="657225"/>
            <a:chOff x="944992" y="344753"/>
            <a:chExt cx="1331483" cy="657154"/>
          </a:xfrm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50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探索一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1886585" y="2719705"/>
            <a:ext cx="8036560" cy="1831169"/>
            <a:chOff x="1075" y="2666"/>
            <a:chExt cx="11801" cy="3715"/>
          </a:xfrm>
        </p:grpSpPr>
        <p:sp>
          <p:nvSpPr>
            <p:cNvPr id="24579" name="文本框 7"/>
            <p:cNvSpPr txBox="1"/>
            <p:nvPr/>
          </p:nvSpPr>
          <p:spPr>
            <a:xfrm>
              <a:off x="1305" y="3120"/>
              <a:ext cx="11342" cy="28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4D4D4D"/>
                  </a:solidFill>
                  <a:latin typeface="微软雅黑" panose="020b0503020204020204" charset="-122"/>
                  <a:ea typeface="微软雅黑" panose="020b0503020204020204" charset="-122"/>
                </a:rPr>
                <a:t>（</a:t>
              </a:r>
              <a:r>
                <a:rPr lang="en-US" altLang="zh-CN" sz="2800">
                  <a:solidFill>
                    <a:srgbClr val="4D4D4D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r>
                <a:rPr lang="zh-CN" altLang="en-US" sz="2800">
                  <a:solidFill>
                    <a:srgbClr val="4D4D4D"/>
                  </a:solidFill>
                  <a:latin typeface="微软雅黑" panose="020b0503020204020204" charset="-122"/>
                  <a:ea typeface="微软雅黑" panose="020b0503020204020204" charset="-122"/>
                </a:rPr>
                <a:t>）加热时间不可太长，注意避免烫伤！</a:t>
              </a:r>
              <a:endPara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>
                  <a:solidFill>
                    <a:srgbClr val="4D4D4D"/>
                  </a:solidFill>
                  <a:latin typeface="微软雅黑" panose="020b0503020204020204" charset="-122"/>
                  <a:ea typeface="微软雅黑" panose="020b0503020204020204" charset="-122"/>
                </a:rPr>
                <a:t>（</a:t>
              </a:r>
              <a:r>
                <a:rPr lang="en-US" altLang="zh-CN" sz="2800">
                  <a:solidFill>
                    <a:srgbClr val="4D4D4D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r>
                <a:rPr lang="zh-CN" altLang="en-US" sz="2800">
                  <a:solidFill>
                    <a:srgbClr val="4D4D4D"/>
                  </a:solidFill>
                  <a:latin typeface="微软雅黑" panose="020b0503020204020204" charset="-122"/>
                  <a:ea typeface="微软雅黑" panose="020b0503020204020204" charset="-122"/>
                </a:rPr>
                <a:t>）加热时，试管口不可朝向着人！</a:t>
              </a:r>
              <a:endPara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" name="矩形: 圆角 13"/>
            <p:cNvSpPr/>
            <p:nvPr/>
          </p:nvSpPr>
          <p:spPr>
            <a:xfrm>
              <a:off x="1075" y="2666"/>
              <a:ext cx="11801" cy="3715"/>
            </a:xfrm>
            <a:prstGeom prst="rect">
              <a:avLst/>
            </a:prstGeom>
            <a:noFill/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endParaRPr lang="zh-CN" altLang="en-US" sz="1800" strike="noStrike" noProof="1"/>
            </a:p>
          </p:txBody>
        </p:sp>
      </p:grpSp>
      <p:sp>
        <p:nvSpPr>
          <p:cNvPr id="6" name="圆角矩形 5"/>
          <p:cNvSpPr/>
          <p:nvPr/>
        </p:nvSpPr>
        <p:spPr>
          <a:xfrm>
            <a:off x="372110" y="370840"/>
            <a:ext cx="2379345" cy="821055"/>
          </a:xfrm>
          <a:prstGeom prst="roundRect">
            <a:avLst>
              <a:gd name="adj" fmla="val 665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886585" y="2014220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注意事项：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769110" cy="657225"/>
            <a:chOff x="944992" y="344753"/>
            <a:chExt cx="1331483" cy="657154"/>
          </a:xfrm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50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探索一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7259782" y="2493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769110" cy="657225"/>
            <a:chOff x="944992" y="344753"/>
            <a:chExt cx="1331483" cy="657154"/>
          </a:xfrm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50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探索一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84245" y="343535"/>
            <a:ext cx="5224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  <a:hlinkClick r:id="rId3" action="ppaction://hlinkfile"/>
              </a:rPr>
              <a:t>加热细长试管中的水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010" y="1874794"/>
            <a:ext cx="5562716" cy="417040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98920" y="1874794"/>
            <a:ext cx="5323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实验材料：铁架台，试管夹，清水，试管，酒精灯</a:t>
            </a: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598920" y="4438118"/>
            <a:ext cx="364236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以图文结合的方式对热在水中的传递做出预测。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rcRect t="3290" r="3830"/>
          <a:stretch>
            <a:fillRect/>
          </a:stretch>
        </p:blipFill>
        <p:spPr>
          <a:xfrm>
            <a:off x="10127375" y="4043679"/>
            <a:ext cx="1658225" cy="245984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598920" y="3105834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solidFill>
                  <a:srgbClr val="00B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感温粉末</a:t>
            </a:r>
            <a:endParaRPr lang="zh-CN" altLang="en-US" sz="3600">
              <a:solidFill>
                <a:srgbClr val="00B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6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矩形 4"/>
          <p:cNvSpPr/>
          <p:nvPr/>
        </p:nvSpPr>
        <p:spPr>
          <a:xfrm>
            <a:off x="1310005" y="2602865"/>
            <a:ext cx="10240010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、在一只大烧杯内注入约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三分之一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容量的清水；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、用滴管吸取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红墨水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，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伸入到水下待加热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的地方，挤出</a:t>
            </a:r>
            <a:r>
              <a:rPr lang="en-US" alt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滴红墨水；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、用酒精灯给烧杯底部一侧加热；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、观察加热后的水是怎么流动的，以及水中的颜色怎样变化。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72110" y="370840"/>
            <a:ext cx="2379345" cy="821055"/>
          </a:xfrm>
          <a:prstGeom prst="roundRect">
            <a:avLst>
              <a:gd name="adj" fmla="val 665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427095" y="1311910"/>
            <a:ext cx="5337810" cy="69342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79375" cap="rnd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defRPr/>
            </a:pPr>
            <a:r>
              <a:rPr lang="zh-CN" altLang="en-US" sz="3200" strike="noStrike" noProof="1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探究烧杯中的水加热现象</a:t>
            </a:r>
            <a:endParaRPr lang="zh-CN" altLang="en-US" sz="3200" strike="noStrike" noProof="1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25855" y="2621915"/>
            <a:ext cx="10423525" cy="3585845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25855" y="2077085"/>
            <a:ext cx="1960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实验步骤：</a:t>
            </a:r>
            <a:endParaRPr lang="zh-CN" altLang="en-US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769110" cy="657225"/>
            <a:chOff x="944992" y="344753"/>
            <a:chExt cx="1331483" cy="657154"/>
          </a:xfrm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50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探索二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文本框 1"/>
          <p:cNvSpPr txBox="1"/>
          <p:nvPr/>
        </p:nvSpPr>
        <p:spPr>
          <a:xfrm>
            <a:off x="7259782" y="24938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715010" y="343535"/>
            <a:ext cx="1769110" cy="657225"/>
            <a:chOff x="944992" y="344753"/>
            <a:chExt cx="1331483" cy="657154"/>
          </a:xfrm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1192" y="355810"/>
              <a:ext cx="1179083" cy="64509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探索二</a:t>
              </a:r>
              <a:endParaRPr lang="zh-CN" altLang="en-US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484245" y="343535"/>
            <a:ext cx="52241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>
                <a:latin typeface="宋体" panose="02010600030101010101" pitchFamily="2" charset="-122"/>
                <a:ea typeface="宋体" panose="02010600030101010101" pitchFamily="2" charset="-122"/>
              </a:rPr>
              <a:t>加热大烧杯中的水</a:t>
            </a:r>
            <a:endParaRPr lang="zh-CN" altLang="en-US" sz="36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rcRect r="1375" b="10854"/>
          <a:stretch>
            <a:fillRect/>
          </a:stretch>
        </p:blipFill>
        <p:spPr>
          <a:xfrm>
            <a:off x="236220" y="1925803"/>
            <a:ext cx="6496050" cy="325942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7010400" y="1741170"/>
            <a:ext cx="50939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实验材料：滴管，红墨水，酒精灯，三脚架，石棉网，清水，大烧杯等。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010400" y="4429988"/>
            <a:ext cx="38303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>
                <a:latin typeface="宋体" panose="02010600030101010101" pitchFamily="2" charset="-122"/>
                <a:ea typeface="宋体" panose="02010600030101010101" pitchFamily="2" charset="-122"/>
              </a:rPr>
              <a:t>以图文结合的方式对热在水中的传递做出预测。</a:t>
            </a:r>
            <a:endParaRPr lang="zh-CN" altLang="en-US" sz="36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rcRect t="8674" r="962" b="12690"/>
          <a:stretch>
            <a:fillRect/>
          </a:stretch>
        </p:blipFill>
        <p:spPr>
          <a:xfrm>
            <a:off x="10621011" y="4429125"/>
            <a:ext cx="1483359" cy="22992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4579" name="文本框 7"/>
          <p:cNvSpPr txBox="1"/>
          <p:nvPr/>
        </p:nvSpPr>
        <p:spPr>
          <a:xfrm>
            <a:off x="3625850" y="937260"/>
            <a:ext cx="5135245" cy="82994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</a:rPr>
              <a:t>试管中的水是如何传热的？</a:t>
            </a:r>
            <a:endParaRPr lang="zh-CN" altLang="en-US" sz="32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4"/>
          <p:cNvSpPr/>
          <p:nvPr/>
        </p:nvSpPr>
        <p:spPr>
          <a:xfrm>
            <a:off x="4156710" y="2654935"/>
            <a:ext cx="7358380" cy="203009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5">
                    <a:lumMod val="20000"/>
                    <a:lumOff val="80000"/>
                  </a:schemeClr>
                </a:solidFill>
              </a14:hiddenFill>
            </a:ext>
          </a:extLst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加热试管下端的水，下端的冷水受热后向上方流动，上方的冷水向下方流动，水的各部分发生相对运动，即发生了</a:t>
            </a:r>
            <a:r>
              <a:rPr lang="zh-CN" sz="28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热对流现象</a:t>
            </a:r>
            <a:r>
              <a:rPr lang="zh-CN" sz="2800">
                <a:solidFill>
                  <a:srgbClr val="4D4D4D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en-US" altLang="zh-CN" sz="2800">
              <a:solidFill>
                <a:srgbClr val="4D4D4D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1" name="图片 4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95" t="36225" r="29685" b="7573"/>
          <a:stretch>
            <a:fillRect/>
          </a:stretch>
        </p:blipFill>
        <p:spPr>
          <a:xfrm>
            <a:off x="745490" y="2403475"/>
            <a:ext cx="3293110" cy="3825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1398905" y="3420110"/>
            <a:ext cx="1994535" cy="977900"/>
            <a:chOff x="3782" y="10816"/>
            <a:chExt cx="3141" cy="1540"/>
          </a:xfrm>
        </p:grpSpPr>
        <p:cxnSp>
          <p:nvCxnSpPr>
            <p:cNvPr id="3" name="直接箭头连接符 2"/>
            <p:cNvCxnSpPr/>
            <p:nvPr/>
          </p:nvCxnSpPr>
          <p:spPr>
            <a:xfrm flipV="1">
              <a:off x="3782" y="10816"/>
              <a:ext cx="2266" cy="111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41" name="矩形 4"/>
            <p:cNvSpPr/>
            <p:nvPr/>
          </p:nvSpPr>
          <p:spPr>
            <a:xfrm rot="19980000">
              <a:off x="3846" y="11049"/>
              <a:ext cx="3077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320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热水上升</a:t>
              </a:r>
              <a:endParaRPr lang="zh-CN" sz="320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 rot="600000">
            <a:off x="732913" y="2437930"/>
            <a:ext cx="1953895" cy="1337310"/>
            <a:chOff x="8477" y="10415"/>
            <a:chExt cx="3077" cy="2106"/>
          </a:xfrm>
        </p:grpSpPr>
        <p:cxnSp>
          <p:nvCxnSpPr>
            <p:cNvPr id="5" name="直接箭头连接符 4"/>
            <p:cNvCxnSpPr/>
            <p:nvPr/>
          </p:nvCxnSpPr>
          <p:spPr>
            <a:xfrm flipH="1">
              <a:off x="9109" y="10981"/>
              <a:ext cx="2252" cy="154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矩形 4"/>
            <p:cNvSpPr/>
            <p:nvPr/>
          </p:nvSpPr>
          <p:spPr>
            <a:xfrm rot="19560000">
              <a:off x="8477" y="10415"/>
              <a:ext cx="3077" cy="130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3200">
                  <a:solidFill>
                    <a:schemeClr val="accent1"/>
                  </a:solidFill>
                  <a:latin typeface="微软雅黑" panose="020b0503020204020204" charset="-122"/>
                  <a:ea typeface="微软雅黑" panose="020b0503020204020204" charset="-122"/>
                </a:rPr>
                <a:t>冷水下降</a:t>
              </a:r>
              <a:endParaRPr lang="zh-CN" sz="320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435610" y="423545"/>
            <a:ext cx="2379345" cy="821055"/>
          </a:xfrm>
          <a:prstGeom prst="roundRect">
            <a:avLst>
              <a:gd name="adj" fmla="val 6651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20000"/>
                    <a:lumOff val="8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86410" y="2080260"/>
            <a:ext cx="11242040" cy="441515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线连接符 7"/>
          <p:cNvCxnSpPr/>
          <p:nvPr/>
        </p:nvCxnSpPr>
        <p:spPr>
          <a:xfrm>
            <a:off x="3573145" y="1830705"/>
            <a:ext cx="5045710" cy="0"/>
          </a:xfrm>
          <a:prstGeom prst="line">
            <a:avLst/>
          </a:prstGeom>
          <a:ln w="12700" cap="rnd">
            <a:solidFill>
              <a:srgbClr val="4D4D4D"/>
            </a:solidFill>
            <a:prstDash val="lg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715010" y="343535"/>
            <a:ext cx="1407160" cy="657225"/>
            <a:chOff x="944992" y="344753"/>
            <a:chExt cx="1503090" cy="657154"/>
          </a:xfrm>
          <a:solidFill>
            <a:schemeClr val="accent1"/>
          </a:solidFill>
        </p:grpSpPr>
        <p:sp>
          <p:nvSpPr>
            <p:cNvPr id="24" name="矩形: 圆角 23"/>
            <p:cNvSpPr/>
            <p:nvPr/>
          </p:nvSpPr>
          <p:spPr>
            <a:xfrm>
              <a:off x="944992" y="344753"/>
              <a:ext cx="1331483" cy="657154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직사각형 138"/>
            <p:cNvSpPr/>
            <p:nvPr/>
          </p:nvSpPr>
          <p:spPr>
            <a:xfrm>
              <a:off x="1020960" y="355547"/>
              <a:ext cx="1427122" cy="645090"/>
            </a:xfrm>
            <a:prstGeom prst="rect">
              <a:avLst/>
            </a:prstGeom>
            <a:grp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 latinLnBrk="0"/>
              <a:r>
                <a:rPr lang="zh-CN" altLang="en-US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研讨</a:t>
              </a:r>
              <a:r>
                <a:rPr lang="en-US" altLang="zh-CN" sz="3600" b="1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1</a:t>
              </a:r>
              <a:endParaRPr lang="en-US" altLang="zh-CN" sz="3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PLACING_PICTURE_USER_VIEWPORT" val="{&quot;height&quot;:330,&quot;width&quot;:3045}"/>
</p:tagLst>
</file>

<file path=ppt/tags/tag2.xml><?xml version="1.0" encoding="utf-8"?>
<p:tagLst xmlns:p="http://schemas.openxmlformats.org/presentationml/2006/main">
  <p:tag name="KSO_WM_BEAUTIFY_FLAG" val="#wm#"/>
  <p:tag name="KSO_WM_TEMPLATE_CATEGORY" val="diagram"/>
  <p:tag name="KSO_WM_TEMPLATE_INDEX" val="20185349"/>
</p:tagLst>
</file>

<file path=ppt/tags/tag3.xml><?xml version="1.0" encoding="utf-8"?>
<p:tagLst xmlns:p="http://schemas.openxmlformats.org/presentationml/2006/main">
  <p:tag name="KSO_WM_BEAUTIFY_FLAG" val="#wm#"/>
  <p:tag name="KSO_WM_TEMPLATE_CATEGORY" val="diagram"/>
  <p:tag name="KSO_WM_TEMPLATE_INDEX" val="20185349"/>
</p:tagLst>
</file>

<file path=ppt/tags/tag4.xml><?xml version="1.0" encoding="utf-8"?>
<p:tagLst xmlns:p="http://schemas.openxmlformats.org/presentationml/2006/main">
  <p:tag name="KSO_WM_BEAUTIFY_FLAG" val="#wm#"/>
  <p:tag name="KSO_WM_TEMPLATE_CATEGORY" val="diagram"/>
  <p:tag name="KSO_WM_TEMPLATE_INDEX" val="20185349"/>
</p:tagLst>
</file>

<file path=ppt/tags/tag5.xml><?xml version="1.0" encoding="utf-8"?>
<p:tagLst xmlns:p="http://schemas.openxmlformats.org/presentationml/2006/main">
  <p:tag name="KSO_WM_UNIT_PLACING_PICTURE_USER_VIEWPORT" val="{&quot;height&quot;:9375,&quot;width&quot;:19950}"/>
</p:tagLst>
</file>

<file path=ppt/tags/tag6.xml><?xml version="1.0" encoding="utf-8"?>
<p:tagLst xmlns:p="http://schemas.openxmlformats.org/presentationml/2006/main">
  <p:tag name="KSO_WM_BEAUTIFY_FLAG" val="#wm#"/>
  <p:tag name="KSO_WM_TEMPLATE_CATEGORY" val="diagram"/>
  <p:tag name="KSO_WM_TEMPLATE_INDEX" val="20185349"/>
</p:tagLst>
</file>

<file path=ppt/tags/tag7.xml><?xml version="1.0" encoding="utf-8"?>
<p:tagLst xmlns:p="http://schemas.openxmlformats.org/presentationml/2006/main">
  <p:tag name="KSO_WM_BEAUTIFY_FLAG" val="#wm#"/>
  <p:tag name="KSO_WM_TEMPLATE_CATEGORY" val="diagram"/>
  <p:tag name="KSO_WM_TEMPLATE_INDEX" val="20185349"/>
</p:tagLst>
</file>

<file path=ppt/tags/tag8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zA3YWQxMDg5YzBhYTJmY2U2YTBiNTJhYjA3ZDFhNjUifQ=="/>
  <p:tag name="KSO_WPP_MARK_KEY" val="fff936ab-ab2a-49d8-b2c5-f7a0eed31c33"/>
</p:tagLst>
</file>

<file path=ppt/theme/theme1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62</Paragraphs>
  <Slides>15</Slides>
  <Notes>7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baseType="lpstr" size="24">
      <vt:lpstr>Arial</vt:lpstr>
      <vt:lpstr>Calibri Light</vt:lpstr>
      <vt:lpstr>Calibri</vt:lpstr>
      <vt:lpstr>黑体</vt:lpstr>
      <vt:lpstr>等线 Light</vt:lpstr>
      <vt:lpstr>等线</vt:lpstr>
      <vt:lpstr>微软雅黑</vt:lpstr>
      <vt:lpstr>宋体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20.1100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2022-10-31T19:34:16.366</cp:lastPrinted>
  <dcterms:created xsi:type="dcterms:W3CDTF">2022-10-31T19:34:16Z</dcterms:created>
  <dcterms:modified xsi:type="dcterms:W3CDTF">2022-10-31T11:34:20Z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