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tiff" ContentType="image/tif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77" r:id="rId1"/>
  </p:sldMasterIdLst>
  <p:notesMasterIdLst>
    <p:notesMasterId r:id="rId2"/>
  </p:notesMasterIdLst>
  <p:sldIdLst>
    <p:sldId id="326" r:id="rId3"/>
    <p:sldId id="399" r:id="rId4"/>
    <p:sldId id="285" r:id="rId5"/>
    <p:sldId id="264" r:id="rId6"/>
    <p:sldId id="402" r:id="rId7"/>
    <p:sldId id="403" r:id="rId8"/>
    <p:sldId id="400" r:id="rId9"/>
    <p:sldId id="423" r:id="rId10"/>
    <p:sldId id="415" r:id="rId11"/>
    <p:sldId id="404" r:id="rId12"/>
    <p:sldId id="408" r:id="rId13"/>
    <p:sldId id="411" r:id="rId14"/>
    <p:sldId id="416" r:id="rId15"/>
    <p:sldId id="417" r:id="rId16"/>
    <p:sldId id="425" r:id="rId17"/>
    <p:sldId id="427" r:id="rId18"/>
    <p:sldId id="424" r:id="rId19"/>
    <p:sldId id="431" r:id="rId20"/>
    <p:sldId id="428" r:id="rId21"/>
    <p:sldId id="429" r:id="rId22"/>
    <p:sldId id="420" r:id="rId23"/>
    <p:sldId id="426" r:id="rId24"/>
    <p:sldId id="432" r:id="rId25"/>
    <p:sldId id="409" r:id="rId26"/>
    <p:sldId id="433" r:id="rId27"/>
  </p:sldIdLst>
  <p:sldSz cx="9144000" cy="5143500" type="screen16x9"/>
  <p:notesSz cx="6858000" cy="9144000"/>
  <p:custDataLst>
    <p:tags r:id="rId2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5930" lvl="1" indent="-1130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3130" lvl="2" indent="-227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0330" lvl="3" indent="-3416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7530" lvl="4"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63">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6494" autoAdjust="0"/>
    <p:restoredTop sz="96196" autoAdjust="0"/>
  </p:normalViewPr>
  <p:slideViewPr>
    <p:cSldViewPr snapToGrid="0" showGuides="1">
      <p:cViewPr varScale="1">
        <p:scale>
          <a:sx n="99" d="100"/>
          <a:sy n="99" d="100"/>
        </p:scale>
        <p:origin x="78" y="408"/>
      </p:cViewPr>
      <p:guideLst>
        <p:guide orient="horz" pos="1620"/>
        <p:guide pos="2863"/>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00" d="100"/>
        <a:sy n="100" d="100"/>
      </p:scale>
      <p:origin x="0" y="0"/>
    </p:cViewPr>
  </p:sorterViewPr>
  <p:notesViewPr>
    <p:cSldViewPr>
      <p:cViewPr>
        <p:scale>
          <a:sx n="1" d="100"/>
          <a:sy n="1" d="100"/>
        </p:scale>
        <p:origin x="0" y="0"/>
      </p:cViewPr>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3.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0EFD8F5-B2C0-4A15-AE24-C643F9DA7504}"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2021/12/10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161164464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5930" algn="l" rtl="0" eaLnBrk="0" fontAlgn="base" hangingPunct="0">
      <a:spcBef>
        <a:spcPct val="30000"/>
      </a:spcBef>
      <a:spcAft>
        <a:spcPct val="0"/>
      </a:spcAft>
      <a:defRPr sz="1200" kern="1200">
        <a:solidFill>
          <a:schemeClr val="tx1"/>
        </a:solidFill>
        <a:latin typeface="+mn-lt"/>
        <a:ea typeface="+mn-ea"/>
        <a:cs typeface="+mn-cs"/>
      </a:defRPr>
    </a:lvl2pPr>
    <a:lvl3pPr marL="913130" algn="l" rtl="0" eaLnBrk="0" fontAlgn="base" hangingPunct="0">
      <a:spcBef>
        <a:spcPct val="30000"/>
      </a:spcBef>
      <a:spcAft>
        <a:spcPct val="0"/>
      </a:spcAft>
      <a:defRPr sz="1200" kern="1200">
        <a:solidFill>
          <a:schemeClr val="tx1"/>
        </a:solidFill>
        <a:latin typeface="+mn-lt"/>
        <a:ea typeface="+mn-ea"/>
        <a:cs typeface="+mn-cs"/>
      </a:defRPr>
    </a:lvl3pPr>
    <a:lvl4pPr marL="1370330" algn="l" rtl="0" eaLnBrk="0" fontAlgn="base" hangingPunct="0">
      <a:spcBef>
        <a:spcPct val="30000"/>
      </a:spcBef>
      <a:spcAft>
        <a:spcPct val="0"/>
      </a:spcAft>
      <a:defRPr sz="1200" kern="1200">
        <a:solidFill>
          <a:schemeClr val="tx1"/>
        </a:solidFill>
        <a:latin typeface="+mn-lt"/>
        <a:ea typeface="+mn-ea"/>
        <a:cs typeface="+mn-cs"/>
      </a:defRPr>
    </a:lvl4pPr>
    <a:lvl5pPr marL="182753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
        <p:nvSpPr>
          <p:cNvPr id="14340"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t>1</a:t>
            </a:fld>
            <a:endParaRPr lang="zh-CN" altLang="en-US" sz="1200"/>
          </a:p>
        </p:txBody>
      </p:sp>
    </p:spTree>
    <p:extLst>
      <p:ext uri="{BB962C8B-B14F-4D97-AF65-F5344CB8AC3E}">
        <p14:creationId xmlns:p14="http://schemas.microsoft.com/office/powerpoint/2010/main" val="199894023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
        <p:nvSpPr>
          <p:cNvPr id="1638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t>3</a:t>
            </a:fld>
            <a:endParaRPr lang="zh-CN" altLang="en-US" sz="1200"/>
          </a:p>
        </p:txBody>
      </p:sp>
    </p:spTree>
    <p:extLst>
      <p:ext uri="{BB962C8B-B14F-4D97-AF65-F5344CB8AC3E}">
        <p14:creationId xmlns:p14="http://schemas.microsoft.com/office/powerpoint/2010/main" val="255287045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tiff"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新课导入">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5988BA68-5F7A-1644-900B-F9CEE7A18838}"/>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pic>
        <p:nvPicPr>
          <p:cNvPr id="3" name="图片 7">
            <a:extLst>
              <a:ext uri="{FF2B5EF4-FFF2-40B4-BE49-F238E27FC236}">
                <a16:creationId xmlns:a16="http://schemas.microsoft.com/office/drawing/2014/main" xmlns="" id="{BE041532-D9D9-DE4B-B0AF-293CEEC49282}"/>
              </a:ext>
            </a:extLst>
          </p:cNvPr>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7966472" y="4062412"/>
            <a:ext cx="1081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5892815"/>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extLst>
      <p:ext uri="{BB962C8B-B14F-4D97-AF65-F5344CB8AC3E}">
        <p14:creationId xmlns:p14="http://schemas.microsoft.com/office/powerpoint/2010/main" val="214177021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Tree>
    <p:extLst>
      <p:ext uri="{BB962C8B-B14F-4D97-AF65-F5344CB8AC3E}">
        <p14:creationId xmlns:p14="http://schemas.microsoft.com/office/powerpoint/2010/main" val="339102062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尾页">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1BDF386F-9143-D844-8AAC-1A52BDD9F3BE}"/>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grpSp>
        <p:nvGrpSpPr>
          <p:cNvPr id="3" name="组合 2">
            <a:extLst>
              <a:ext uri="{FF2B5EF4-FFF2-40B4-BE49-F238E27FC236}">
                <a16:creationId xmlns:a16="http://schemas.microsoft.com/office/drawing/2014/main" xmlns="" id="{CE5BD69C-DAFB-414A-BCCA-FEB75539AD8E}"/>
              </a:ext>
            </a:extLst>
          </p:cNvPr>
          <p:cNvGrpSpPr/>
          <p:nvPr userDrawn="1"/>
        </p:nvGrpSpPr>
        <p:grpSpPr>
          <a:xfrm>
            <a:off x="610036" y="512260"/>
            <a:ext cx="1389554" cy="442913"/>
            <a:chOff x="784136" y="702469"/>
            <a:chExt cx="1852738" cy="590550"/>
          </a:xfrm>
          <a:solidFill>
            <a:srgbClr val="00B050"/>
          </a:solidFill>
        </p:grpSpPr>
        <p:sp>
          <p:nvSpPr>
            <p:cNvPr id="4" name="平行四边形 3">
              <a:extLst>
                <a:ext uri="{FF2B5EF4-FFF2-40B4-BE49-F238E27FC236}">
                  <a16:creationId xmlns:a16="http://schemas.microsoft.com/office/drawing/2014/main" xmlns="" id="{EFC56D5F-02BD-6843-8C59-9B3048C4CE26}"/>
                </a:ext>
              </a:extLst>
            </p:cNvPr>
            <p:cNvSpPr/>
            <p:nvPr/>
          </p:nvSpPr>
          <p:spPr>
            <a:xfrm>
              <a:off x="894552" y="702469"/>
              <a:ext cx="1742322" cy="590550"/>
            </a:xfrm>
            <a:prstGeom prst="parallelogram">
              <a:avLst>
                <a:gd name="adj" fmla="val 217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平行四边形 4">
              <a:extLst>
                <a:ext uri="{FF2B5EF4-FFF2-40B4-BE49-F238E27FC236}">
                  <a16:creationId xmlns:a16="http://schemas.microsoft.com/office/drawing/2014/main" xmlns="" id="{D2C3466A-09E3-4844-AA40-B864A0D52422}"/>
                </a:ext>
              </a:extLst>
            </p:cNvPr>
            <p:cNvSpPr/>
            <p:nvPr/>
          </p:nvSpPr>
          <p:spPr>
            <a:xfrm>
              <a:off x="837003"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 name="平行四边形 5">
              <a:extLst>
                <a:ext uri="{FF2B5EF4-FFF2-40B4-BE49-F238E27FC236}">
                  <a16:creationId xmlns:a16="http://schemas.microsoft.com/office/drawing/2014/main" xmlns="" id="{EBBA2B59-22D1-7442-9735-532EBE6ADCA6}"/>
                </a:ext>
              </a:extLst>
            </p:cNvPr>
            <p:cNvSpPr/>
            <p:nvPr/>
          </p:nvSpPr>
          <p:spPr>
            <a:xfrm>
              <a:off x="784136"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405126822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007448CE-4E36-D745-93DE-3701EAAAB487}"/>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grpSp>
        <p:nvGrpSpPr>
          <p:cNvPr id="3" name="组合 2">
            <a:extLst>
              <a:ext uri="{FF2B5EF4-FFF2-40B4-BE49-F238E27FC236}">
                <a16:creationId xmlns:a16="http://schemas.microsoft.com/office/drawing/2014/main" xmlns="" id="{A9D8FB1B-63F7-114C-A10A-6DE7A4D75419}"/>
              </a:ext>
            </a:extLst>
          </p:cNvPr>
          <p:cNvGrpSpPr/>
          <p:nvPr userDrawn="1"/>
        </p:nvGrpSpPr>
        <p:grpSpPr>
          <a:xfrm>
            <a:off x="610036" y="512260"/>
            <a:ext cx="1389554" cy="442913"/>
            <a:chOff x="784136" y="702469"/>
            <a:chExt cx="1852738" cy="590550"/>
          </a:xfrm>
          <a:solidFill>
            <a:srgbClr val="002060"/>
          </a:solidFill>
        </p:grpSpPr>
        <p:sp>
          <p:nvSpPr>
            <p:cNvPr id="4" name="平行四边形 3">
              <a:extLst>
                <a:ext uri="{FF2B5EF4-FFF2-40B4-BE49-F238E27FC236}">
                  <a16:creationId xmlns:a16="http://schemas.microsoft.com/office/drawing/2014/main" xmlns="" id="{A97F75A7-F80F-2E46-849E-35F100FDBE94}"/>
                </a:ext>
              </a:extLst>
            </p:cNvPr>
            <p:cNvSpPr/>
            <p:nvPr/>
          </p:nvSpPr>
          <p:spPr>
            <a:xfrm>
              <a:off x="894552" y="702469"/>
              <a:ext cx="1742322" cy="590550"/>
            </a:xfrm>
            <a:prstGeom prst="parallelogram">
              <a:avLst>
                <a:gd name="adj" fmla="val 217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平行四边形 4">
              <a:extLst>
                <a:ext uri="{FF2B5EF4-FFF2-40B4-BE49-F238E27FC236}">
                  <a16:creationId xmlns:a16="http://schemas.microsoft.com/office/drawing/2014/main" xmlns="" id="{ECE0C9B6-CE56-2C43-8273-2DD6A53FF66D}"/>
                </a:ext>
              </a:extLst>
            </p:cNvPr>
            <p:cNvSpPr/>
            <p:nvPr/>
          </p:nvSpPr>
          <p:spPr>
            <a:xfrm>
              <a:off x="837003"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 name="平行四边形 5">
              <a:extLst>
                <a:ext uri="{FF2B5EF4-FFF2-40B4-BE49-F238E27FC236}">
                  <a16:creationId xmlns:a16="http://schemas.microsoft.com/office/drawing/2014/main" xmlns="" id="{6A7C8820-950B-9648-930D-C190D1375065}"/>
                </a:ext>
              </a:extLst>
            </p:cNvPr>
            <p:cNvSpPr/>
            <p:nvPr/>
          </p:nvSpPr>
          <p:spPr>
            <a:xfrm>
              <a:off x="784136"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346270312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bg bwMode="auto">
      <p:bgPr>
        <a:blipFill dpi="0" rotWithShape="0">
          <a:blip r:embed="rId1"/>
          <a:stretch>
            <a:fillRect/>
          </a:stretch>
        </a:blipFill>
        <a:effectLst/>
      </p:bgPr>
    </p:bg>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621501BC-7885-0941-8F72-AD0333D7E2BF}"/>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grpSp>
        <p:nvGrpSpPr>
          <p:cNvPr id="3" name="组合 2">
            <a:extLst>
              <a:ext uri="{FF2B5EF4-FFF2-40B4-BE49-F238E27FC236}">
                <a16:creationId xmlns:a16="http://schemas.microsoft.com/office/drawing/2014/main" xmlns="" id="{BD94A076-01FE-3640-B9AC-1E6FAB867D26}"/>
              </a:ext>
            </a:extLst>
          </p:cNvPr>
          <p:cNvGrpSpPr/>
          <p:nvPr userDrawn="1"/>
        </p:nvGrpSpPr>
        <p:grpSpPr>
          <a:xfrm>
            <a:off x="610036" y="512260"/>
            <a:ext cx="1389554" cy="442913"/>
            <a:chOff x="784136" y="702469"/>
            <a:chExt cx="1852738" cy="590550"/>
          </a:xfrm>
          <a:solidFill>
            <a:srgbClr val="C00000"/>
          </a:solidFill>
        </p:grpSpPr>
        <p:sp>
          <p:nvSpPr>
            <p:cNvPr id="4" name="平行四边形 3">
              <a:extLst>
                <a:ext uri="{FF2B5EF4-FFF2-40B4-BE49-F238E27FC236}">
                  <a16:creationId xmlns:a16="http://schemas.microsoft.com/office/drawing/2014/main" xmlns="" id="{AC7664E4-5718-8044-904D-E09B796EB011}"/>
                </a:ext>
              </a:extLst>
            </p:cNvPr>
            <p:cNvSpPr/>
            <p:nvPr/>
          </p:nvSpPr>
          <p:spPr>
            <a:xfrm>
              <a:off x="894552" y="702469"/>
              <a:ext cx="1742322" cy="590550"/>
            </a:xfrm>
            <a:prstGeom prst="parallelogram">
              <a:avLst>
                <a:gd name="adj" fmla="val 217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平行四边形 4">
              <a:extLst>
                <a:ext uri="{FF2B5EF4-FFF2-40B4-BE49-F238E27FC236}">
                  <a16:creationId xmlns:a16="http://schemas.microsoft.com/office/drawing/2014/main" xmlns="" id="{545E117F-E6BD-0B4A-B65F-1377D834239E}"/>
                </a:ext>
              </a:extLst>
            </p:cNvPr>
            <p:cNvSpPr/>
            <p:nvPr/>
          </p:nvSpPr>
          <p:spPr>
            <a:xfrm>
              <a:off x="837003"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 name="平行四边形 5">
              <a:extLst>
                <a:ext uri="{FF2B5EF4-FFF2-40B4-BE49-F238E27FC236}">
                  <a16:creationId xmlns:a16="http://schemas.microsoft.com/office/drawing/2014/main" xmlns="" id="{15D1DAA1-905E-5644-B934-A738AE00B680}"/>
                </a:ext>
              </a:extLst>
            </p:cNvPr>
            <p:cNvSpPr/>
            <p:nvPr/>
          </p:nvSpPr>
          <p:spPr>
            <a:xfrm>
              <a:off x="784136"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428978186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节标题">
    <p:bg bwMode="auto">
      <p:bgPr>
        <a:blipFill dpi="0" rotWithShape="0">
          <a:blip r:embed="rId1"/>
          <a:stretch>
            <a:fillRect/>
          </a:stretch>
        </a:blipFill>
        <a:effectLst/>
      </p:bgPr>
    </p:bg>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2747E7C4-BB35-4848-B488-49BB3216243B}"/>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grpSp>
        <p:nvGrpSpPr>
          <p:cNvPr id="3" name="组合 2">
            <a:extLst>
              <a:ext uri="{FF2B5EF4-FFF2-40B4-BE49-F238E27FC236}">
                <a16:creationId xmlns:a16="http://schemas.microsoft.com/office/drawing/2014/main" xmlns="" id="{63F1E1AE-969E-574C-9DC7-4E06B84F301F}"/>
              </a:ext>
            </a:extLst>
          </p:cNvPr>
          <p:cNvGrpSpPr/>
          <p:nvPr userDrawn="1"/>
        </p:nvGrpSpPr>
        <p:grpSpPr>
          <a:xfrm>
            <a:off x="610036" y="512260"/>
            <a:ext cx="1389554" cy="442913"/>
            <a:chOff x="784136" y="702469"/>
            <a:chExt cx="1852738" cy="590550"/>
          </a:xfrm>
          <a:solidFill>
            <a:schemeClr val="accent4">
              <a:lumMod val="75000"/>
            </a:schemeClr>
          </a:solidFill>
        </p:grpSpPr>
        <p:sp>
          <p:nvSpPr>
            <p:cNvPr id="4" name="平行四边形 3">
              <a:extLst>
                <a:ext uri="{FF2B5EF4-FFF2-40B4-BE49-F238E27FC236}">
                  <a16:creationId xmlns:a16="http://schemas.microsoft.com/office/drawing/2014/main" xmlns="" id="{9722A201-45B2-3F4E-9852-51C473C0F212}"/>
                </a:ext>
              </a:extLst>
            </p:cNvPr>
            <p:cNvSpPr/>
            <p:nvPr/>
          </p:nvSpPr>
          <p:spPr>
            <a:xfrm>
              <a:off x="894552" y="702469"/>
              <a:ext cx="1742322" cy="590550"/>
            </a:xfrm>
            <a:prstGeom prst="parallelogram">
              <a:avLst>
                <a:gd name="adj" fmla="val 217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平行四边形 4">
              <a:extLst>
                <a:ext uri="{FF2B5EF4-FFF2-40B4-BE49-F238E27FC236}">
                  <a16:creationId xmlns:a16="http://schemas.microsoft.com/office/drawing/2014/main" xmlns="" id="{1AAFEA64-517E-224E-9462-082D720C340F}"/>
                </a:ext>
              </a:extLst>
            </p:cNvPr>
            <p:cNvSpPr/>
            <p:nvPr/>
          </p:nvSpPr>
          <p:spPr>
            <a:xfrm>
              <a:off x="837003"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 name="平行四边形 5">
              <a:extLst>
                <a:ext uri="{FF2B5EF4-FFF2-40B4-BE49-F238E27FC236}">
                  <a16:creationId xmlns:a16="http://schemas.microsoft.com/office/drawing/2014/main" xmlns="" id="{09D3E5A4-BB12-BF42-959D-871FB1BED2FE}"/>
                </a:ext>
              </a:extLst>
            </p:cNvPr>
            <p:cNvSpPr/>
            <p:nvPr/>
          </p:nvSpPr>
          <p:spPr>
            <a:xfrm>
              <a:off x="784136"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2800861018"/>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节标题">
    <p:bg bwMode="auto">
      <p:bgPr>
        <a:blipFill dpi="0" rotWithShape="0">
          <a:blip r:embed="rId1"/>
          <a:stretch>
            <a:fillRect/>
          </a:stretch>
        </a:blipFill>
        <a:effectLst/>
      </p:bgPr>
    </p:bg>
    <p:spTree>
      <p:nvGrpSpPr>
        <p:cNvPr id="1" name=""/>
        <p:cNvGrpSpPr/>
        <p:nvPr/>
      </p:nvGrpSpPr>
      <p:grpSpPr>
        <a:xfrm>
          <a:off x="0" y="0"/>
          <a:ext cx="0" cy="0"/>
        </a:xfrm>
      </p:grpSpPr>
      <p:sp>
        <p:nvSpPr>
          <p:cNvPr id="2" name="缺角矩形 1">
            <a:extLst>
              <a:ext uri="{FF2B5EF4-FFF2-40B4-BE49-F238E27FC236}">
                <a16:creationId xmlns:a16="http://schemas.microsoft.com/office/drawing/2014/main" xmlns="" id="{86CB73E4-786F-9646-8CB9-91788ABDEE31}"/>
              </a:ext>
            </a:extLst>
          </p:cNvPr>
          <p:cNvSpPr/>
          <p:nvPr userDrawn="1"/>
        </p:nvSpPr>
        <p:spPr>
          <a:xfrm>
            <a:off x="192881" y="200025"/>
            <a:ext cx="8758238" cy="4743450"/>
          </a:xfrm>
          <a:prstGeom prst="plaque">
            <a:avLst>
              <a:gd name="adj" fmla="val 10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grpSp>
        <p:nvGrpSpPr>
          <p:cNvPr id="3" name="组合 2">
            <a:extLst>
              <a:ext uri="{FF2B5EF4-FFF2-40B4-BE49-F238E27FC236}">
                <a16:creationId xmlns:a16="http://schemas.microsoft.com/office/drawing/2014/main" xmlns="" id="{3344298E-21BC-C744-AF06-7A48DB38AD39}"/>
              </a:ext>
            </a:extLst>
          </p:cNvPr>
          <p:cNvGrpSpPr/>
          <p:nvPr userDrawn="1"/>
        </p:nvGrpSpPr>
        <p:grpSpPr>
          <a:xfrm>
            <a:off x="610036" y="512260"/>
            <a:ext cx="1389554" cy="442913"/>
            <a:chOff x="784136" y="702469"/>
            <a:chExt cx="1852738" cy="590550"/>
          </a:xfrm>
          <a:solidFill>
            <a:schemeClr val="accent6">
              <a:lumMod val="50000"/>
            </a:schemeClr>
          </a:solidFill>
        </p:grpSpPr>
        <p:sp>
          <p:nvSpPr>
            <p:cNvPr id="4" name="平行四边形 3">
              <a:extLst>
                <a:ext uri="{FF2B5EF4-FFF2-40B4-BE49-F238E27FC236}">
                  <a16:creationId xmlns:a16="http://schemas.microsoft.com/office/drawing/2014/main" xmlns="" id="{A9D9F3AB-5D89-554F-8D34-91D15A7F8DC3}"/>
                </a:ext>
              </a:extLst>
            </p:cNvPr>
            <p:cNvSpPr/>
            <p:nvPr/>
          </p:nvSpPr>
          <p:spPr>
            <a:xfrm>
              <a:off x="894552" y="702469"/>
              <a:ext cx="1742322" cy="590550"/>
            </a:xfrm>
            <a:prstGeom prst="parallelogram">
              <a:avLst>
                <a:gd name="adj" fmla="val 217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平行四边形 4">
              <a:extLst>
                <a:ext uri="{FF2B5EF4-FFF2-40B4-BE49-F238E27FC236}">
                  <a16:creationId xmlns:a16="http://schemas.microsoft.com/office/drawing/2014/main" xmlns="" id="{6CEE197A-E110-B24D-A059-C4B48F0E3687}"/>
                </a:ext>
              </a:extLst>
            </p:cNvPr>
            <p:cNvSpPr/>
            <p:nvPr/>
          </p:nvSpPr>
          <p:spPr>
            <a:xfrm>
              <a:off x="837003"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 name="平行四边形 5">
              <a:extLst>
                <a:ext uri="{FF2B5EF4-FFF2-40B4-BE49-F238E27FC236}">
                  <a16:creationId xmlns:a16="http://schemas.microsoft.com/office/drawing/2014/main" xmlns="" id="{2BCBDC64-1C14-034A-89B8-AB27DF3D29F7}"/>
                </a:ext>
              </a:extLst>
            </p:cNvPr>
            <p:cNvSpPr/>
            <p:nvPr/>
          </p:nvSpPr>
          <p:spPr>
            <a:xfrm>
              <a:off x="784136" y="702469"/>
              <a:ext cx="165898" cy="590550"/>
            </a:xfrm>
            <a:prstGeom prst="parallelogram">
              <a:avLst>
                <a:gd name="adj" fmla="val 8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289944133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和内容">
    <p:bg bwMode="auto">
      <p:bgPr>
        <a:blipFill dpi="0" rotWithShape="0">
          <a:blip r:embed="rId1"/>
          <a:stretch>
            <a:fillRect/>
          </a:stretch>
        </a:blipFill>
        <a:effectLst/>
      </p:bgPr>
    </p:bg>
    <p:spTree>
      <p:nvGrpSpPr>
        <p:cNvPr id="1" name=""/>
        <p:cNvGrpSpPr/>
        <p:nvPr/>
      </p:nvGrpSpPr>
      <p:grpSpPr>
        <a:xfrm>
          <a:off x="0" y="0"/>
          <a:ext cx="0" cy="0"/>
        </a:xfrm>
      </p:grpSpPr>
      <p:sp>
        <p:nvSpPr>
          <p:cNvPr id="12" name="矩形 35">
            <a:extLst>
              <a:ext uri="{FF2B5EF4-FFF2-40B4-BE49-F238E27FC236}">
                <a16:creationId xmlns:a16="http://schemas.microsoft.com/office/drawing/2014/main" xmlns="" id="{963F2923-CD58-D742-90B9-0552C17B6D17}"/>
              </a:ext>
            </a:extLst>
          </p:cNvPr>
          <p:cNvSpPr>
            <a:spLocks noChangeArrowheads="1"/>
          </p:cNvSpPr>
          <p:nvPr userDrawn="1"/>
        </p:nvSpPr>
        <p:spPr bwMode="auto">
          <a:xfrm>
            <a:off x="1786630" y="1675614"/>
            <a:ext cx="5570756" cy="1015663"/>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a:solidFill>
                  <a:srgbClr val="7030A0"/>
                </a:solidFill>
                <a:latin typeface="微软雅黑" panose="020b0503020204020204" pitchFamily="34" charset="-122"/>
                <a:ea typeface="微软雅黑" panose="020b0503020204020204" pitchFamily="34" charset="-122"/>
                <a:sym typeface="+mn-ea"/>
              </a:rPr>
              <a:t>了解我们的住房</a:t>
            </a:r>
          </a:p>
        </p:txBody>
      </p:sp>
      <p:sp>
        <p:nvSpPr>
          <p:cNvPr id="13" name="文本占位符 5">
            <a:extLst>
              <a:ext uri="{FF2B5EF4-FFF2-40B4-BE49-F238E27FC236}">
                <a16:creationId xmlns:a16="http://schemas.microsoft.com/office/drawing/2014/main" xmlns="" id="{1E88C6ED-327E-B547-8954-4EFC8C2CFE28}"/>
              </a:ext>
            </a:extLst>
          </p:cNvPr>
          <p:cNvSpPr txBox="1">
            <a:spLocks noChangeArrowheads="1"/>
          </p:cNvSpPr>
          <p:nvPr userDrawn="1"/>
        </p:nvSpPr>
        <p:spPr bwMode="auto">
          <a:xfrm>
            <a:off x="2206625" y="3444154"/>
            <a:ext cx="4730750" cy="423862"/>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a:solidFill>
                  <a:srgbClr val="7030A0"/>
                </a:solidFill>
                <a:latin typeface="微软雅黑" panose="020b0503020204020204" pitchFamily="34" charset="-122"/>
                <a:ea typeface="微软雅黑" panose="020b0503020204020204" pitchFamily="34" charset="-122"/>
                <a:sym typeface="微软雅黑" panose="020b0503020204020204" pitchFamily="34" charset="-122"/>
              </a:rPr>
              <a:t>新教科版科学 六年级下册</a:t>
            </a:r>
          </a:p>
        </p:txBody>
      </p:sp>
      <p:grpSp>
        <p:nvGrpSpPr>
          <p:cNvPr id="14" name="组合 9">
            <a:extLst>
              <a:ext uri="{FF2B5EF4-FFF2-40B4-BE49-F238E27FC236}">
                <a16:creationId xmlns:a16="http://schemas.microsoft.com/office/drawing/2014/main" xmlns="" id="{D04C7B1E-6282-DA45-8DDA-738A92FA10A0}"/>
              </a:ext>
            </a:extLst>
          </p:cNvPr>
          <p:cNvGrpSpPr/>
          <p:nvPr userDrawn="1"/>
        </p:nvGrpSpPr>
        <p:grpSpPr>
          <a:xfrm>
            <a:off x="2206625" y="2936009"/>
            <a:ext cx="4730750" cy="304800"/>
            <a:chOff x="3883861" y="3427413"/>
            <a:chExt cx="4729412" cy="304800"/>
          </a:xfrm>
        </p:grpSpPr>
        <p:cxnSp>
          <p:nvCxnSpPr>
            <p:cNvPr id="15" name="直线连接符 14">
              <a:extLst>
                <a:ext uri="{FF2B5EF4-FFF2-40B4-BE49-F238E27FC236}">
                  <a16:creationId xmlns:a16="http://schemas.microsoft.com/office/drawing/2014/main" xmlns="" id="{C8A88136-A36B-6A43-8797-DBF0A9ABC66F}"/>
                </a:ext>
              </a:extLst>
            </p:cNvPr>
            <p:cNvCxnSpPr/>
            <p:nvPr/>
          </p:nvCxnSpPr>
          <p:spPr>
            <a:xfrm>
              <a:off x="3883861"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cxnSp>
          <p:nvCxnSpPr>
            <p:cNvPr id="16" name="直线连接符 15">
              <a:extLst>
                <a:ext uri="{FF2B5EF4-FFF2-40B4-BE49-F238E27FC236}">
                  <a16:creationId xmlns:a16="http://schemas.microsoft.com/office/drawing/2014/main" xmlns="" id="{80CC50B0-3BE5-2A44-A6B0-6E1DD1C5CF57}"/>
                </a:ext>
              </a:extLst>
            </p:cNvPr>
            <p:cNvCxnSpPr/>
            <p:nvPr/>
          </p:nvCxnSpPr>
          <p:spPr>
            <a:xfrm>
              <a:off x="6492973"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sp>
          <p:nvSpPr>
            <p:cNvPr id="17" name="五角星 16">
              <a:extLst>
                <a:ext uri="{FF2B5EF4-FFF2-40B4-BE49-F238E27FC236}">
                  <a16:creationId xmlns:a16="http://schemas.microsoft.com/office/drawing/2014/main" xmlns="" id="{6B750CC8-D444-6445-B804-7262C5FF491A}"/>
                </a:ext>
              </a:extLst>
            </p:cNvPr>
            <p:cNvSpPr/>
            <p:nvPr/>
          </p:nvSpPr>
          <p:spPr>
            <a:xfrm>
              <a:off x="6096210" y="3427413"/>
              <a:ext cx="304714" cy="304800"/>
            </a:xfrm>
            <a:prstGeom prst="star5">
              <a:avLst/>
            </a:prstGeom>
            <a:solidFill>
              <a:srgbClr val="2641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8" name="组合 17">
            <a:extLst>
              <a:ext uri="{FF2B5EF4-FFF2-40B4-BE49-F238E27FC236}">
                <a16:creationId xmlns:a16="http://schemas.microsoft.com/office/drawing/2014/main" xmlns="" id="{0F24954B-0EFB-AF41-B0A9-61E63EE29642}"/>
              </a:ext>
            </a:extLst>
          </p:cNvPr>
          <p:cNvGrpSpPr/>
          <p:nvPr userDrawn="1"/>
        </p:nvGrpSpPr>
        <p:grpSpPr>
          <a:xfrm>
            <a:off x="2206625" y="1123084"/>
            <a:ext cx="4730750" cy="304800"/>
            <a:chOff x="3883861" y="3427413"/>
            <a:chExt cx="4729412" cy="304800"/>
          </a:xfrm>
        </p:grpSpPr>
        <p:cxnSp>
          <p:nvCxnSpPr>
            <p:cNvPr id="19" name="直线连接符 18">
              <a:extLst>
                <a:ext uri="{FF2B5EF4-FFF2-40B4-BE49-F238E27FC236}">
                  <a16:creationId xmlns:a16="http://schemas.microsoft.com/office/drawing/2014/main" xmlns="" id="{D853EE86-AA6B-9848-83DD-D24A3C7EFA76}"/>
                </a:ext>
              </a:extLst>
            </p:cNvPr>
            <p:cNvCxnSpPr/>
            <p:nvPr/>
          </p:nvCxnSpPr>
          <p:spPr>
            <a:xfrm>
              <a:off x="3883861"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cxnSp>
          <p:nvCxnSpPr>
            <p:cNvPr id="20" name="直线连接符 19">
              <a:extLst>
                <a:ext uri="{FF2B5EF4-FFF2-40B4-BE49-F238E27FC236}">
                  <a16:creationId xmlns:a16="http://schemas.microsoft.com/office/drawing/2014/main" xmlns="" id="{653B0E7E-BD44-0A41-8B6B-54139A043513}"/>
                </a:ext>
              </a:extLst>
            </p:cNvPr>
            <p:cNvCxnSpPr/>
            <p:nvPr/>
          </p:nvCxnSpPr>
          <p:spPr>
            <a:xfrm>
              <a:off x="6492973"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sp>
          <p:nvSpPr>
            <p:cNvPr id="21" name="五角星 20">
              <a:extLst>
                <a:ext uri="{FF2B5EF4-FFF2-40B4-BE49-F238E27FC236}">
                  <a16:creationId xmlns:a16="http://schemas.microsoft.com/office/drawing/2014/main" xmlns="" id="{5DD073AD-0154-E343-ADB7-1ED4C6D5AF42}"/>
                </a:ext>
              </a:extLst>
            </p:cNvPr>
            <p:cNvSpPr/>
            <p:nvPr/>
          </p:nvSpPr>
          <p:spPr>
            <a:xfrm>
              <a:off x="6096210" y="3427413"/>
              <a:ext cx="304714" cy="304800"/>
            </a:xfrm>
            <a:prstGeom prst="star5">
              <a:avLst/>
            </a:prstGeom>
            <a:solidFill>
              <a:srgbClr val="2641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extLst>
      <p:ext uri="{BB962C8B-B14F-4D97-AF65-F5344CB8AC3E}">
        <p14:creationId xmlns:p14="http://schemas.microsoft.com/office/powerpoint/2010/main" val="16658002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幻灯片">
    <p:spTree>
      <p:nvGrpSpPr>
        <p:cNvPr id="1" name=""/>
        <p:cNvGrpSpPr/>
        <p:nvPr/>
      </p:nvGrpSpPr>
      <p:grpSpPr>
        <a:xfrm>
          <a:off x="0" y="0"/>
          <a:ext cx="0" cy="0"/>
        </a:xfrm>
      </p:grpSpPr>
    </p:spTree>
    <p:extLst>
      <p:ext uri="{BB962C8B-B14F-4D97-AF65-F5344CB8AC3E}">
        <p14:creationId xmlns:p14="http://schemas.microsoft.com/office/powerpoint/2010/main" val="234233971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两栏内容">
    <p:bg>
      <p:bgPr>
        <a:solidFill>
          <a:schemeClr val="bg1"/>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59719934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4.png" /><Relationship Id="rId13" Type="http://schemas.openxmlformats.org/officeDocument/2006/relationships/image" Target="../media/image5.png" /><Relationship Id="rId14" Type="http://schemas.openxmlformats.org/officeDocument/2006/relationships/image" Target="../media/image6.tiff"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accent1"/>
        </a:solidFill>
        <a:effectLst/>
      </p:bgPr>
    </p:bg>
    <p:spTree>
      <p:nvGrpSpPr>
        <p:cNvPr id="1" name=""/>
        <p:cNvGrpSpPr/>
        <p:nvPr/>
      </p:nvGrpSpPr>
      <p:grpSpPr>
        <a:xfrm>
          <a:off x="0" y="0"/>
          <a:ext cx="0" cy="0"/>
        </a:xfrm>
      </p:grpSpPr>
      <p:pic>
        <p:nvPicPr>
          <p:cNvPr id="1026" name="图片 5">
            <a:extLst>
              <a:ext uri="{FF2B5EF4-FFF2-40B4-BE49-F238E27FC236}">
                <a16:creationId xmlns:a16="http://schemas.microsoft.com/office/drawing/2014/main" xmlns="" id="{204095B5-5FB7-D947-A9DC-E9BF74BD644D}"/>
              </a:ext>
            </a:extLst>
          </p:cNvPr>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缺角矩形 3">
            <a:extLst>
              <a:ext uri="{FF2B5EF4-FFF2-40B4-BE49-F238E27FC236}">
                <a16:creationId xmlns:a16="http://schemas.microsoft.com/office/drawing/2014/main" xmlns="" id="{A3E15C90-E2AA-3D49-B653-377DC24A6F4C}"/>
              </a:ext>
            </a:extLst>
          </p:cNvPr>
          <p:cNvSpPr/>
          <p:nvPr userDrawn="1"/>
        </p:nvSpPr>
        <p:spPr>
          <a:xfrm>
            <a:off x="997744" y="739378"/>
            <a:ext cx="7148513" cy="3584972"/>
          </a:xfrm>
          <a:prstGeom prst="plaque">
            <a:avLst>
              <a:gd name="adj" fmla="val 27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a:t>   </a:t>
            </a:r>
          </a:p>
        </p:txBody>
      </p:sp>
      <p:pic>
        <p:nvPicPr>
          <p:cNvPr id="1028" name="图片 9">
            <a:extLst>
              <a:ext uri="{FF2B5EF4-FFF2-40B4-BE49-F238E27FC236}">
                <a16:creationId xmlns:a16="http://schemas.microsoft.com/office/drawing/2014/main" xmlns="" id="{BEA24C75-F1FC-E244-8716-70211500A93C}"/>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l="27930" b="60258"/>
          <a:stretch>
            <a:fillRect/>
          </a:stretch>
        </p:blipFill>
        <p:spPr bwMode="auto">
          <a:xfrm>
            <a:off x="0" y="3262312"/>
            <a:ext cx="3835004"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图片 10">
            <a:extLst>
              <a:ext uri="{FF2B5EF4-FFF2-40B4-BE49-F238E27FC236}">
                <a16:creationId xmlns:a16="http://schemas.microsoft.com/office/drawing/2014/main" xmlns="" id="{A5E426B2-DC6C-2449-803F-761B5B9E6F0C}"/>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6980635" y="3225404"/>
            <a:ext cx="2163365" cy="216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320549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p:timing/>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0260" indent="-17026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3160" indent="-17026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6060" indent="-17026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198960" indent="-17026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1860" indent="-17026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32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32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32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32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324" rtl="0" eaLnBrk="1" latinLnBrk="0" hangingPunct="1">
        <a:defRPr sz="1350" kern="1200">
          <a:solidFill>
            <a:schemeClr val="tx1"/>
          </a:solidFill>
          <a:latin typeface="+mn-lt"/>
          <a:ea typeface="+mn-ea"/>
          <a:cs typeface="+mn-cs"/>
        </a:defRPr>
      </a:lvl1pPr>
      <a:lvl2pPr marL="342900" algn="l" defTabSz="685324" rtl="0" eaLnBrk="1" latinLnBrk="0" hangingPunct="1">
        <a:defRPr sz="1350" kern="1200">
          <a:solidFill>
            <a:schemeClr val="tx1"/>
          </a:solidFill>
          <a:latin typeface="+mn-lt"/>
          <a:ea typeface="+mn-ea"/>
          <a:cs typeface="+mn-cs"/>
        </a:defRPr>
      </a:lvl2pPr>
      <a:lvl3pPr marL="685800" algn="l" defTabSz="685324" rtl="0" eaLnBrk="1" latinLnBrk="0" hangingPunct="1">
        <a:defRPr sz="1350" kern="1200">
          <a:solidFill>
            <a:schemeClr val="tx1"/>
          </a:solidFill>
          <a:latin typeface="+mn-lt"/>
          <a:ea typeface="+mn-ea"/>
          <a:cs typeface="+mn-cs"/>
        </a:defRPr>
      </a:lvl3pPr>
      <a:lvl4pPr marL="1028700" algn="l" defTabSz="685324" rtl="0" eaLnBrk="1" latinLnBrk="0" hangingPunct="1">
        <a:defRPr sz="1350" kern="1200">
          <a:solidFill>
            <a:schemeClr val="tx1"/>
          </a:solidFill>
          <a:latin typeface="+mn-lt"/>
          <a:ea typeface="+mn-ea"/>
          <a:cs typeface="+mn-cs"/>
        </a:defRPr>
      </a:lvl4pPr>
      <a:lvl5pPr marL="1371600" algn="l" defTabSz="685324" rtl="0" eaLnBrk="1" latinLnBrk="0" hangingPunct="1">
        <a:defRPr sz="1350" kern="1200">
          <a:solidFill>
            <a:schemeClr val="tx1"/>
          </a:solidFill>
          <a:latin typeface="+mn-lt"/>
          <a:ea typeface="+mn-ea"/>
          <a:cs typeface="+mn-cs"/>
        </a:defRPr>
      </a:lvl5pPr>
      <a:lvl6pPr marL="1714500" algn="l" defTabSz="685324" rtl="0" eaLnBrk="1" latinLnBrk="0" hangingPunct="1">
        <a:defRPr sz="1350" kern="1200">
          <a:solidFill>
            <a:schemeClr val="tx1"/>
          </a:solidFill>
          <a:latin typeface="+mn-lt"/>
          <a:ea typeface="+mn-ea"/>
          <a:cs typeface="+mn-cs"/>
        </a:defRPr>
      </a:lvl6pPr>
      <a:lvl7pPr marL="2057400" algn="l" defTabSz="685324" rtl="0" eaLnBrk="1" latinLnBrk="0" hangingPunct="1">
        <a:defRPr sz="1350" kern="1200">
          <a:solidFill>
            <a:schemeClr val="tx1"/>
          </a:solidFill>
          <a:latin typeface="+mn-lt"/>
          <a:ea typeface="+mn-ea"/>
          <a:cs typeface="+mn-cs"/>
        </a:defRPr>
      </a:lvl7pPr>
      <a:lvl8pPr marL="2400300" algn="l" defTabSz="685324" rtl="0" eaLnBrk="1" latinLnBrk="0" hangingPunct="1">
        <a:defRPr sz="1350" kern="1200">
          <a:solidFill>
            <a:schemeClr val="tx1"/>
          </a:solidFill>
          <a:latin typeface="+mn-lt"/>
          <a:ea typeface="+mn-ea"/>
          <a:cs typeface="+mn-cs"/>
        </a:defRPr>
      </a:lvl8pPr>
      <a:lvl9pPr marL="2743200" algn="l" defTabSz="685324"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2.jpeg" /><Relationship Id="rId3" Type="http://schemas.openxmlformats.org/officeDocument/2006/relationships/hyperlink" Target="&#24314;&#19968;&#20010;&#38134;&#27827;&#31995;&#27169;&#22411;.mp4"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jpeg" /><Relationship Id="rId3" Type="http://schemas.openxmlformats.org/officeDocument/2006/relationships/image" Target="../media/image24.jpeg" /><Relationship Id="rId4" Type="http://schemas.openxmlformats.org/officeDocument/2006/relationships/image" Target="../media/image2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jpeg" /><Relationship Id="rId3" Type="http://schemas.openxmlformats.org/officeDocument/2006/relationships/image" Target="../media/image2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jpeg" /><Relationship Id="rId3" Type="http://schemas.openxmlformats.org/officeDocument/2006/relationships/image" Target="../media/image2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jpeg" /><Relationship Id="rId3" Type="http://schemas.openxmlformats.org/officeDocument/2006/relationships/hyperlink" Target="&#19968;&#20998;&#38047;&#20102;&#35299;&#27827;&#22806;&#26143;&#31995;.mp4" TargetMode="Ex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2.jpeg" /><Relationship Id="rId3" Type="http://schemas.openxmlformats.org/officeDocument/2006/relationships/image" Target="../media/image33.jpeg" /><Relationship Id="rId4" Type="http://schemas.openxmlformats.org/officeDocument/2006/relationships/image" Target="../media/image34.jpeg" /><Relationship Id="rId5"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25105;&#20204;&#30340;&#23431;&#23449;&#21040;&#24213;&#26377;&#22810;&#22823;.mp4" TargetMode="External" /><Relationship Id="rId3" Type="http://schemas.openxmlformats.org/officeDocument/2006/relationships/image" Target="../media/image3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6.png" /><Relationship Id="rId3" Type="http://schemas.openxmlformats.org/officeDocument/2006/relationships/image" Target="../media/image3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3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24658;&#26143;&#30340;&#19968;&#29983;.mp4" TargetMode="External" /><Relationship Id="rId3" Type="http://schemas.openxmlformats.org/officeDocument/2006/relationships/image" Target="../media/image3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tags" Target="../tags/tag2.xml" /><Relationship Id="rId4" Type="http://schemas.openxmlformats.org/officeDocument/2006/relationships/image" Target="../media/image9.png" /><Relationship Id="rId5" Type="http://schemas.openxmlformats.org/officeDocument/2006/relationships/hyperlink" Target="1.jpg" TargetMode="External" /><Relationship Id="rId6" Type="http://schemas.openxmlformats.org/officeDocument/2006/relationships/image" Target="../media/image4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1.png" /><Relationship Id="rId3" Type="http://schemas.openxmlformats.org/officeDocument/2006/relationships/image" Target="../media/image4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8.jpeg" /><Relationship Id="rId4" Type="http://schemas.openxmlformats.org/officeDocument/2006/relationships/image" Target="../media/image9.png" /><Relationship Id="rId5"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tags" Target="../tags/tag1.xml" /><Relationship Id="rId4" Type="http://schemas.openxmlformats.org/officeDocument/2006/relationships/image" Target="../media/image9.png" /><Relationship Id="rId5" Type="http://schemas.openxmlformats.org/officeDocument/2006/relationships/image" Target="../media/image12.jpeg" /><Relationship Id="rId6" Type="http://schemas.openxmlformats.org/officeDocument/2006/relationships/image" Target="../media/image1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jpeg"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3049155" y="3579046"/>
            <a:ext cx="3045691" cy="573042"/>
          </a:xfrm>
          <a:prstGeom prst="rect">
            <a:avLst/>
          </a:prstGeom>
          <a:noFill/>
        </p:spPr>
        <p:txBody>
          <a:bodyPr wrap="square">
            <a:spAutoFit/>
          </a:bodyPr>
          <a:lstStyle/>
          <a:p>
            <a:pPr marR="0" defTabSz="914400" eaLnBrk="1" hangingPunct="1">
              <a:lnSpc>
                <a:spcPct val="130000"/>
              </a:lnSpc>
              <a:buClrTx/>
              <a:buSzTx/>
              <a:buFontTx/>
              <a:buNone/>
              <a:defRPr/>
            </a:pPr>
            <a:r>
              <a:rPr kumimoji="0" lang="zh-CN" altLang="en-US" sz="2800" b="1" kern="1200" cap="none" spc="0" normalizeH="0" baseline="0" noProof="0">
                <a:solidFill>
                  <a:schemeClr val="bg1"/>
                </a:solidFill>
                <a:latin typeface="楷体" panose="02010609060101010101" pitchFamily="49" charset="-122"/>
                <a:ea typeface="楷体" panose="02010609060101010101" pitchFamily="49" charset="-122"/>
              </a:rPr>
              <a:t>教科版六年级下册</a:t>
            </a:r>
          </a:p>
        </p:txBody>
      </p:sp>
      <p:sp>
        <p:nvSpPr>
          <p:cNvPr id="4" name="矩形 35">
            <a:extLst>
              <a:ext uri="{FF2B5EF4-FFF2-40B4-BE49-F238E27FC236}">
                <a16:creationId xmlns:a16="http://schemas.microsoft.com/office/drawing/2014/main" xmlns="" id="{CB121A80-38D4-734F-BAC9-F145D818954C}"/>
              </a:ext>
            </a:extLst>
          </p:cNvPr>
          <p:cNvSpPr>
            <a:spLocks noChangeArrowheads="1"/>
          </p:cNvSpPr>
          <p:nvPr/>
        </p:nvSpPr>
        <p:spPr bwMode="auto">
          <a:xfrm>
            <a:off x="2206625" y="1675614"/>
            <a:ext cx="4730750" cy="1015663"/>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6000" b="1">
                <a:solidFill>
                  <a:srgbClr val="7030A0"/>
                </a:solidFill>
                <a:latin typeface="微软雅黑" panose="020b0503020204020204" pitchFamily="34" charset="-122"/>
                <a:ea typeface="微软雅黑" panose="020b0503020204020204" pitchFamily="34" charset="-122"/>
              </a:rPr>
              <a:t>浩瀚的宇宙</a:t>
            </a:r>
          </a:p>
        </p:txBody>
      </p:sp>
      <p:sp>
        <p:nvSpPr>
          <p:cNvPr id="5" name="文本占位符 5">
            <a:extLst>
              <a:ext uri="{FF2B5EF4-FFF2-40B4-BE49-F238E27FC236}">
                <a16:creationId xmlns:a16="http://schemas.microsoft.com/office/drawing/2014/main" xmlns="" id="{3F150861-A0D6-3A41-AC11-5637CA0198E1}"/>
              </a:ext>
            </a:extLst>
          </p:cNvPr>
          <p:cNvSpPr txBox="1">
            <a:spLocks noChangeArrowheads="1"/>
          </p:cNvSpPr>
          <p:nvPr/>
        </p:nvSpPr>
        <p:spPr bwMode="auto">
          <a:xfrm>
            <a:off x="2206625" y="3444154"/>
            <a:ext cx="4730750" cy="423862"/>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a:solidFill>
                  <a:srgbClr val="7030A0"/>
                </a:solidFill>
                <a:latin typeface="微软雅黑" panose="020b0503020204020204" pitchFamily="34" charset="-122"/>
                <a:ea typeface="微软雅黑" panose="020b0503020204020204" pitchFamily="34" charset="-122"/>
                <a:sym typeface="微软雅黑" panose="020b0503020204020204" pitchFamily="34" charset="-122"/>
              </a:rPr>
              <a:t>新教科版科学 六年级下册</a:t>
            </a:r>
          </a:p>
        </p:txBody>
      </p:sp>
      <p:grpSp>
        <p:nvGrpSpPr>
          <p:cNvPr id="6" name="组合 9">
            <a:extLst>
              <a:ext uri="{FF2B5EF4-FFF2-40B4-BE49-F238E27FC236}">
                <a16:creationId xmlns:a16="http://schemas.microsoft.com/office/drawing/2014/main" xmlns="" id="{09D08F6E-35C0-B243-A92A-75A80F4509FB}"/>
              </a:ext>
            </a:extLst>
          </p:cNvPr>
          <p:cNvGrpSpPr/>
          <p:nvPr/>
        </p:nvGrpSpPr>
        <p:grpSpPr>
          <a:xfrm>
            <a:off x="2206625" y="2936009"/>
            <a:ext cx="4730750" cy="304800"/>
            <a:chOff x="3883861" y="3427413"/>
            <a:chExt cx="4729412" cy="304800"/>
          </a:xfrm>
        </p:grpSpPr>
        <p:cxnSp>
          <p:nvCxnSpPr>
            <p:cNvPr id="7" name="直线连接符 6">
              <a:extLst>
                <a:ext uri="{FF2B5EF4-FFF2-40B4-BE49-F238E27FC236}">
                  <a16:creationId xmlns:a16="http://schemas.microsoft.com/office/drawing/2014/main" xmlns="" id="{DD192E6D-7CA6-6548-A72D-18052A355468}"/>
                </a:ext>
              </a:extLst>
            </p:cNvPr>
            <p:cNvCxnSpPr/>
            <p:nvPr/>
          </p:nvCxnSpPr>
          <p:spPr>
            <a:xfrm>
              <a:off x="3883861"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cxnSp>
          <p:nvCxnSpPr>
            <p:cNvPr id="9" name="直线连接符 8">
              <a:extLst>
                <a:ext uri="{FF2B5EF4-FFF2-40B4-BE49-F238E27FC236}">
                  <a16:creationId xmlns:a16="http://schemas.microsoft.com/office/drawing/2014/main" xmlns="" id="{DD4414DE-A526-CF42-B269-9E659B687126}"/>
                </a:ext>
              </a:extLst>
            </p:cNvPr>
            <p:cNvCxnSpPr/>
            <p:nvPr/>
          </p:nvCxnSpPr>
          <p:spPr>
            <a:xfrm>
              <a:off x="6492973"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sp>
          <p:nvSpPr>
            <p:cNvPr id="11" name="五角星 10">
              <a:extLst>
                <a:ext uri="{FF2B5EF4-FFF2-40B4-BE49-F238E27FC236}">
                  <a16:creationId xmlns:a16="http://schemas.microsoft.com/office/drawing/2014/main" xmlns="" id="{01157257-6546-6E4E-BAC3-105FBC7AB81C}"/>
                </a:ext>
              </a:extLst>
            </p:cNvPr>
            <p:cNvSpPr/>
            <p:nvPr/>
          </p:nvSpPr>
          <p:spPr>
            <a:xfrm>
              <a:off x="6096210" y="3427413"/>
              <a:ext cx="304714" cy="304800"/>
            </a:xfrm>
            <a:prstGeom prst="star5">
              <a:avLst/>
            </a:prstGeom>
            <a:solidFill>
              <a:srgbClr val="2641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2" name="组合 11">
            <a:extLst>
              <a:ext uri="{FF2B5EF4-FFF2-40B4-BE49-F238E27FC236}">
                <a16:creationId xmlns:a16="http://schemas.microsoft.com/office/drawing/2014/main" xmlns="" id="{BA7A76E7-C74F-6F4D-AFF3-FE959EA9050F}"/>
              </a:ext>
            </a:extLst>
          </p:cNvPr>
          <p:cNvGrpSpPr/>
          <p:nvPr/>
        </p:nvGrpSpPr>
        <p:grpSpPr>
          <a:xfrm>
            <a:off x="2206625" y="1123084"/>
            <a:ext cx="4730750" cy="304800"/>
            <a:chOff x="3883861" y="3427413"/>
            <a:chExt cx="4729412" cy="304800"/>
          </a:xfrm>
        </p:grpSpPr>
        <p:cxnSp>
          <p:nvCxnSpPr>
            <p:cNvPr id="13" name="直线连接符 12">
              <a:extLst>
                <a:ext uri="{FF2B5EF4-FFF2-40B4-BE49-F238E27FC236}">
                  <a16:creationId xmlns:a16="http://schemas.microsoft.com/office/drawing/2014/main" xmlns="" id="{08C82F32-CBA0-3F43-8C02-FAD4EADD8995}"/>
                </a:ext>
              </a:extLst>
            </p:cNvPr>
            <p:cNvCxnSpPr/>
            <p:nvPr/>
          </p:nvCxnSpPr>
          <p:spPr>
            <a:xfrm>
              <a:off x="3883861"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cxnSp>
          <p:nvCxnSpPr>
            <p:cNvPr id="14" name="直线连接符 13">
              <a:extLst>
                <a:ext uri="{FF2B5EF4-FFF2-40B4-BE49-F238E27FC236}">
                  <a16:creationId xmlns:a16="http://schemas.microsoft.com/office/drawing/2014/main" xmlns="" id="{6B039DB3-5460-D249-908E-76341ED6DE04}"/>
                </a:ext>
              </a:extLst>
            </p:cNvPr>
            <p:cNvCxnSpPr/>
            <p:nvPr/>
          </p:nvCxnSpPr>
          <p:spPr>
            <a:xfrm>
              <a:off x="6492973" y="3579813"/>
              <a:ext cx="2120300" cy="0"/>
            </a:xfrm>
            <a:prstGeom prst="line">
              <a:avLst/>
            </a:prstGeom>
            <a:ln w="25400" cmpd="dbl">
              <a:solidFill>
                <a:srgbClr val="2641E0"/>
              </a:solidFill>
            </a:ln>
          </p:spPr>
          <p:style>
            <a:lnRef idx="1">
              <a:schemeClr val="accent1"/>
            </a:lnRef>
            <a:fillRef idx="0">
              <a:schemeClr val="accent1"/>
            </a:fillRef>
            <a:effectRef idx="0">
              <a:schemeClr val="accent1"/>
            </a:effectRef>
            <a:fontRef idx="minor">
              <a:schemeClr val="tx1"/>
            </a:fontRef>
          </p:style>
        </p:cxnSp>
        <p:sp>
          <p:nvSpPr>
            <p:cNvPr id="15" name="五角星 14">
              <a:extLst>
                <a:ext uri="{FF2B5EF4-FFF2-40B4-BE49-F238E27FC236}">
                  <a16:creationId xmlns:a16="http://schemas.microsoft.com/office/drawing/2014/main" xmlns="" id="{00205644-47FA-BB4C-B493-2A06F70FF82D}"/>
                </a:ext>
              </a:extLst>
            </p:cNvPr>
            <p:cNvSpPr/>
            <p:nvPr/>
          </p:nvSpPr>
          <p:spPr>
            <a:xfrm>
              <a:off x="6096210" y="3427413"/>
              <a:ext cx="304714" cy="304800"/>
            </a:xfrm>
            <a:prstGeom prst="star5">
              <a:avLst/>
            </a:prstGeom>
            <a:solidFill>
              <a:srgbClr val="2641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hlinkClick r:id="rId3" action="ppaction://hlinkfile"/>
            <a:extLst>
              <a:ext uri="{FF2B5EF4-FFF2-40B4-BE49-F238E27FC236}">
                <a16:creationId xmlns:a16="http://schemas.microsoft.com/office/drawing/2014/main" xmlns="" id="{03DFAD48-1E27-4803-91A4-804E0A7C9E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 y="340320"/>
            <a:ext cx="7557025" cy="4250826"/>
          </a:xfrm>
          <a:prstGeom prst="rect">
            <a:avLst/>
          </a:prstGeom>
        </p:spPr>
      </p:pic>
      <p:sp>
        <p:nvSpPr>
          <p:cNvPr id="2" name="文本框 1">
            <a:extLst>
              <a:ext uri="{FF2B5EF4-FFF2-40B4-BE49-F238E27FC236}">
                <a16:creationId xmlns:a16="http://schemas.microsoft.com/office/drawing/2014/main" xmlns="" id="{B43EF73B-E1D3-42B7-92D7-07FDCDBC1FEE}"/>
              </a:ext>
            </a:extLst>
          </p:cNvPr>
          <p:cNvSpPr txBox="1"/>
          <p:nvPr/>
        </p:nvSpPr>
        <p:spPr>
          <a:xfrm>
            <a:off x="3189250" y="4518837"/>
            <a:ext cx="2765501" cy="449418"/>
          </a:xfrm>
          <a:prstGeom prst="rect">
            <a:avLst/>
          </a:prstGeom>
          <a:noFill/>
        </p:spPr>
        <p:txBody>
          <a:bodyPr wrap="none" rtlCol="0">
            <a:spAutoFit/>
          </a:bodyPr>
          <a:lstStyle/>
          <a:p>
            <a:pPr algn="ctr" eaLnBrk="1" hangingPunct="1">
              <a:lnSpc>
                <a:spcPct val="130000"/>
              </a:lnSpc>
            </a:pPr>
            <a:r>
              <a:rPr lang="zh-CN" altLang="en-US" sz="2000" b="1">
                <a:solidFill>
                  <a:prstClr val="black"/>
                </a:solidFill>
                <a:latin typeface="Times New Roman"/>
                <a:ea typeface="黑体"/>
                <a:hlinkClick r:id="rId3" action="ppaction://hlinkfile"/>
              </a:rPr>
              <a:t>点击图片播放实验视频</a:t>
            </a:r>
            <a:endParaRPr lang="zh-CN" altLang="en-US" sz="2000" b="1">
              <a:solidFill>
                <a:prstClr val="black"/>
              </a:solidFill>
              <a:latin typeface="Times New Roman"/>
              <a:ea typeface="黑体"/>
            </a:endParaRPr>
          </a:p>
        </p:txBody>
      </p:sp>
    </p:spTree>
    <p:extLst>
      <p:ext uri="{BB962C8B-B14F-4D97-AF65-F5344CB8AC3E}">
        <p14:creationId xmlns:p14="http://schemas.microsoft.com/office/powerpoint/2010/main" val="1673437927"/>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a:extLst>
              <a:ext uri="{FF2B5EF4-FFF2-40B4-BE49-F238E27FC236}">
                <a16:creationId xmlns:a16="http://schemas.microsoft.com/office/drawing/2014/main" xmlns="" id="{99E9E653-3761-4F04-B791-60B806A46FE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06282" y="1339573"/>
            <a:ext cx="1951732" cy="1424695"/>
          </a:xfrm>
          <a:prstGeom prst="rect">
            <a:avLst/>
          </a:prstGeom>
          <a:ln w="12700">
            <a:solidFill>
              <a:srgbClr val="2540B0"/>
            </a:solidFill>
          </a:ln>
        </p:spPr>
      </p:pic>
      <p:pic>
        <p:nvPicPr>
          <p:cNvPr id="5" name="图片 4">
            <a:extLst>
              <a:ext uri="{FF2B5EF4-FFF2-40B4-BE49-F238E27FC236}">
                <a16:creationId xmlns:a16="http://schemas.microsoft.com/office/drawing/2014/main" xmlns="" id="{C27B627C-5CCE-4EFF-9E79-7EF460913D6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5396" y="1344543"/>
            <a:ext cx="1723917" cy="1424695"/>
          </a:xfrm>
          <a:prstGeom prst="rect">
            <a:avLst/>
          </a:prstGeom>
          <a:ln w="12700">
            <a:solidFill>
              <a:srgbClr val="2540B0"/>
            </a:solidFill>
          </a:ln>
        </p:spPr>
      </p:pic>
      <p:sp>
        <p:nvSpPr>
          <p:cNvPr id="6" name="矩形 5">
            <a:extLst>
              <a:ext uri="{FF2B5EF4-FFF2-40B4-BE49-F238E27FC236}">
                <a16:creationId xmlns:a16="http://schemas.microsoft.com/office/drawing/2014/main" xmlns="" id="{7424E134-0EF2-4D0D-9514-E6E013093975}"/>
              </a:ext>
            </a:extLst>
          </p:cNvPr>
          <p:cNvSpPr/>
          <p:nvPr/>
        </p:nvSpPr>
        <p:spPr>
          <a:xfrm>
            <a:off x="466017" y="884456"/>
            <a:ext cx="8677983" cy="400110"/>
          </a:xfrm>
          <a:prstGeom prst="rect">
            <a:avLst/>
          </a:prstGeom>
        </p:spPr>
        <p:txBody>
          <a:bodyPr wrap="square">
            <a:spAutoFit/>
          </a:bodyPr>
          <a:lstStyle/>
          <a:p>
            <a:r>
              <a:rPr lang="zh-CN" altLang="en-US" sz="2000" b="1">
                <a:latin typeface="楷体" panose="02010609060101010101" pitchFamily="49" charset="-122"/>
                <a:ea typeface="楷体" panose="02010609060101010101" pitchFamily="49" charset="-122"/>
              </a:rPr>
              <a:t>对照课本中的“侧视图” 与 “结构图” ，评价我们制作的银河系模型。</a:t>
            </a:r>
          </a:p>
        </p:txBody>
      </p:sp>
      <p:pic>
        <p:nvPicPr>
          <p:cNvPr id="7" name="图片 6">
            <a:extLst>
              <a:ext uri="{FF2B5EF4-FFF2-40B4-BE49-F238E27FC236}">
                <a16:creationId xmlns:a16="http://schemas.microsoft.com/office/drawing/2014/main" xmlns="" id="{EE4C9EAB-032C-48D6-B660-78515891431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254983" y="1374272"/>
            <a:ext cx="2451717" cy="1355297"/>
          </a:xfrm>
          <a:prstGeom prst="rect">
            <a:avLst/>
          </a:prstGeom>
        </p:spPr>
      </p:pic>
      <p:sp>
        <p:nvSpPr>
          <p:cNvPr id="8" name="文本框 7">
            <a:extLst>
              <a:ext uri="{FF2B5EF4-FFF2-40B4-BE49-F238E27FC236}">
                <a16:creationId xmlns:a16="http://schemas.microsoft.com/office/drawing/2014/main" xmlns="" id="{11664A6D-6BB5-4B7D-82A1-B9DF8BDEAB36}"/>
              </a:ext>
            </a:extLst>
          </p:cNvPr>
          <p:cNvSpPr txBox="1">
            <a:spLocks noChangeArrowheads="1"/>
          </p:cNvSpPr>
          <p:nvPr/>
        </p:nvSpPr>
        <p:spPr bwMode="auto">
          <a:xfrm>
            <a:off x="360000" y="355321"/>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黑体" panose="02010609060101010101" pitchFamily="49" charset="-122"/>
                <a:ea typeface="黑体" panose="02010609060101010101" pitchFamily="49" charset="-122"/>
              </a:rPr>
              <a:t>活动记录</a:t>
            </a:r>
          </a:p>
        </p:txBody>
      </p:sp>
      <p:graphicFrame>
        <p:nvGraphicFramePr>
          <p:cNvPr id="9" name="表格 8">
            <a:extLst>
              <a:ext uri="{FF2B5EF4-FFF2-40B4-BE49-F238E27FC236}">
                <a16:creationId xmlns:a16="http://schemas.microsoft.com/office/drawing/2014/main" xmlns="" id="{1D82496E-29A0-4446-B5D3-95E011B59AAD}"/>
              </a:ext>
            </a:extLst>
          </p:cNvPr>
          <p:cNvGraphicFramePr>
            <a:graphicFrameLocks noGrp="1"/>
          </p:cNvGraphicFramePr>
          <p:nvPr>
            <p:extLst>
              <p:ext uri="{D42A27DB-BD31-4B8C-83A1-F6EECF244321}">
                <p14:modId xmlns:p14="http://schemas.microsoft.com/office/powerpoint/2010/main" val="1109995884"/>
              </p:ext>
            </p:extLst>
          </p:nvPr>
        </p:nvGraphicFramePr>
        <p:xfrm>
          <a:off x="356448" y="2879951"/>
          <a:ext cx="8431105" cy="2028305"/>
        </p:xfrm>
        <a:graphic>
          <a:graphicData uri="http://schemas.openxmlformats.org/drawingml/2006/table">
            <a:tbl>
              <a:tblPr/>
              <a:tblGrid>
                <a:gridCol w="1649257">
                  <a:extLst>
                    <a:ext uri="{9D8B030D-6E8A-4147-A177-3AD203B41FA5}">
                      <a16:colId xmlns:a16="http://schemas.microsoft.com/office/drawing/2014/main" xmlns="" val="1949930641"/>
                    </a:ext>
                  </a:extLst>
                </a:gridCol>
                <a:gridCol w="1738034">
                  <a:extLst>
                    <a:ext uri="{9D8B030D-6E8A-4147-A177-3AD203B41FA5}">
                      <a16:colId xmlns:a16="http://schemas.microsoft.com/office/drawing/2014/main" xmlns="" val="2653472117"/>
                    </a:ext>
                  </a:extLst>
                </a:gridCol>
                <a:gridCol w="1483149">
                  <a:extLst>
                    <a:ext uri="{9D8B030D-6E8A-4147-A177-3AD203B41FA5}">
                      <a16:colId xmlns:a16="http://schemas.microsoft.com/office/drawing/2014/main" xmlns="" val="2303630576"/>
                    </a:ext>
                  </a:extLst>
                </a:gridCol>
                <a:gridCol w="1464365">
                  <a:extLst>
                    <a:ext uri="{9D8B030D-6E8A-4147-A177-3AD203B41FA5}">
                      <a16:colId xmlns:a16="http://schemas.microsoft.com/office/drawing/2014/main" xmlns="" val="2465604967"/>
                    </a:ext>
                  </a:extLst>
                </a:gridCol>
                <a:gridCol w="2096300">
                  <a:extLst>
                    <a:ext uri="{9D8B030D-6E8A-4147-A177-3AD203B41FA5}">
                      <a16:colId xmlns:a16="http://schemas.microsoft.com/office/drawing/2014/main" xmlns="" val="2922709903"/>
                    </a:ext>
                  </a:extLst>
                </a:gridCol>
              </a:tblGrid>
              <a:tr h="676101">
                <a:tc>
                  <a:txBody>
                    <a:bodyPr vert="horz" wrap="square"/>
                    <a:lstStyle/>
                    <a:p>
                      <a:pPr algn="ctr">
                        <a:spcAft>
                          <a:spcPct val="0"/>
                        </a:spcAft>
                      </a:pPr>
                      <a:r>
                        <a:rPr lang="zh-CN" sz="2000" b="1" kern="100">
                          <a:effectLst/>
                          <a:latin typeface="黑体" panose="02010609060101010101" pitchFamily="49" charset="-122"/>
                          <a:ea typeface="黑体" panose="02010609060101010101" pitchFamily="49" charset="-122"/>
                          <a:cs typeface="宋体" panose="02010600030101010101" pitchFamily="2" charset="-122"/>
                        </a:rPr>
                        <a:t>外形</a:t>
                      </a: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ctr">
                        <a:spcAft>
                          <a:spcPct val="0"/>
                        </a:spcAft>
                      </a:pPr>
                      <a:r>
                        <a:rPr lang="zh-CN" sz="2000" b="1" kern="100">
                          <a:effectLst/>
                          <a:latin typeface="黑体" panose="02010609060101010101" pitchFamily="49" charset="-122"/>
                          <a:ea typeface="黑体" panose="02010609060101010101" pitchFamily="49" charset="-122"/>
                          <a:cs typeface="宋体" panose="02010600030101010101" pitchFamily="2" charset="-122"/>
                        </a:rPr>
                        <a:t>米粒分布</a:t>
                      </a: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ctr">
                        <a:spcAft>
                          <a:spcPct val="0"/>
                        </a:spcAft>
                      </a:pPr>
                      <a:r>
                        <a:rPr lang="zh-CN" sz="2000" b="1" kern="100">
                          <a:effectLst/>
                          <a:latin typeface="黑体" panose="02010609060101010101" pitchFamily="49" charset="-122"/>
                          <a:ea typeface="黑体" panose="02010609060101010101" pitchFamily="49" charset="-122"/>
                          <a:cs typeface="宋体" panose="02010600030101010101" pitchFamily="2" charset="-122"/>
                        </a:rPr>
                        <a:t>米粒牢固程度</a:t>
                      </a: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ctr">
                        <a:spcAft>
                          <a:spcPct val="0"/>
                        </a:spcAft>
                      </a:pPr>
                      <a:r>
                        <a:rPr lang="zh-CN" sz="2000" b="1" kern="100">
                          <a:effectLst/>
                          <a:latin typeface="黑体" panose="02010609060101010101" pitchFamily="49" charset="-122"/>
                          <a:ea typeface="黑体" panose="02010609060101010101" pitchFamily="49" charset="-122"/>
                          <a:cs typeface="宋体" panose="02010600030101010101" pitchFamily="2" charset="-122"/>
                        </a:rPr>
                        <a:t>是否能快速转动</a:t>
                      </a: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ctr">
                        <a:spcAft>
                          <a:spcPct val="0"/>
                        </a:spcAft>
                      </a:pPr>
                      <a:r>
                        <a:rPr lang="zh-CN" sz="2000" b="1" kern="100">
                          <a:effectLst/>
                          <a:latin typeface="黑体" panose="02010609060101010101" pitchFamily="49" charset="-122"/>
                          <a:ea typeface="黑体" panose="02010609060101010101" pitchFamily="49" charset="-122"/>
                          <a:cs typeface="宋体" panose="02010600030101010101" pitchFamily="2" charset="-122"/>
                        </a:rPr>
                        <a:t>与侧视图的相似情况</a:t>
                      </a: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105009728"/>
                  </a:ext>
                </a:extLst>
              </a:tr>
              <a:tr h="1352204">
                <a:tc>
                  <a:txBody>
                    <a:bodyPr vert="horz" wrap="square"/>
                    <a:lstStyle/>
                    <a:p>
                      <a:pPr algn="l">
                        <a:spcBef>
                          <a:spcPts val="600"/>
                        </a:spcBef>
                        <a:spcAft>
                          <a:spcPts val="600"/>
                        </a:spcAft>
                      </a:pP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marL="0" marR="0" lvl="0" indent="0" algn="l" defTabSz="685800" rtl="0" eaLnBrk="1" fontAlgn="auto" latinLnBrk="0" hangingPunct="1">
                        <a:lnSpc>
                          <a:spcPct val="100000"/>
                        </a:lnSpc>
                        <a:spcBef>
                          <a:spcPts val="600"/>
                        </a:spcBef>
                        <a:spcAft>
                          <a:spcPts val="600"/>
                        </a:spcAft>
                        <a:buClrTx/>
                        <a:buSzTx/>
                        <a:buFontTx/>
                        <a:buNone/>
                        <a:defRPr/>
                      </a:pPr>
                      <a:endParaRPr lang="zh-CN" alt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l">
                        <a:spcBef>
                          <a:spcPts val="600"/>
                        </a:spcBef>
                        <a:spcAft>
                          <a:spcPts val="600"/>
                        </a:spcAft>
                      </a:pP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l">
                        <a:spcBef>
                          <a:spcPts val="600"/>
                        </a:spcBef>
                        <a:spcAft>
                          <a:spcPts val="600"/>
                        </a:spcAft>
                      </a:pP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vert="horz" wrap="square"/>
                    <a:lstStyle/>
                    <a:p>
                      <a:pPr algn="l">
                        <a:spcBef>
                          <a:spcPts val="600"/>
                        </a:spcBef>
                        <a:spcAft>
                          <a:spcPts val="600"/>
                        </a:spcAft>
                      </a:pPr>
                      <a:endParaRPr lang="zh-CN" sz="20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505577759"/>
                  </a:ext>
                </a:extLst>
              </a:tr>
            </a:tbl>
          </a:graphicData>
        </a:graphic>
      </p:graphicFrame>
      <p:sp>
        <p:nvSpPr>
          <p:cNvPr id="10" name="矩形 9">
            <a:extLst>
              <a:ext uri="{FF2B5EF4-FFF2-40B4-BE49-F238E27FC236}">
                <a16:creationId xmlns:a16="http://schemas.microsoft.com/office/drawing/2014/main" xmlns="" id="{AF62E672-D8D3-4078-A364-E77238966A2D}"/>
              </a:ext>
            </a:extLst>
          </p:cNvPr>
          <p:cNvSpPr/>
          <p:nvPr/>
        </p:nvSpPr>
        <p:spPr>
          <a:xfrm>
            <a:off x="449219" y="3571565"/>
            <a:ext cx="1472353" cy="1323439"/>
          </a:xfrm>
          <a:prstGeom prst="rect">
            <a:avLst/>
          </a:prstGeom>
        </p:spPr>
        <p:txBody>
          <a:bodyPr wrap="square">
            <a:spAutoFit/>
          </a:bodyPr>
          <a:lstStyle/>
          <a:p>
            <a:pPr lvl="0" defTabSz="685800" eaLnBrk="1" fontAlgn="auto" hangingPunct="1">
              <a:spcBef>
                <a:spcPts val="600"/>
              </a:spcBef>
              <a:spcAft>
                <a:spcPts val="600"/>
              </a:spcAft>
            </a:pPr>
            <a:r>
              <a:rPr lang="zh-CN" altLang="en-US" sz="2000" b="1" kern="100">
                <a:solidFill>
                  <a:srgbClr val="2540B0"/>
                </a:solidFill>
                <a:latin typeface="楷体" panose="02010609060101010101" pitchFamily="49" charset="-122"/>
                <a:ea typeface="楷体" panose="02010609060101010101" pitchFamily="49" charset="-122"/>
                <a:cs typeface="宋体" panose="02010600030101010101" pitchFamily="2" charset="-122"/>
              </a:rPr>
              <a:t>稍显扁平，中间可以再凸出一些，更像核球</a:t>
            </a:r>
            <a:endParaRPr lang="zh-CN" altLang="en-US" sz="2000" b="1" kern="100">
              <a:solidFill>
                <a:srgbClr val="2540B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xmlns="" id="{2ECD7386-C84D-4CC7-A359-0214BD26A3DB}"/>
              </a:ext>
            </a:extLst>
          </p:cNvPr>
          <p:cNvSpPr/>
          <p:nvPr/>
        </p:nvSpPr>
        <p:spPr>
          <a:xfrm>
            <a:off x="2014797" y="3725453"/>
            <a:ext cx="1775779" cy="1015663"/>
          </a:xfrm>
          <a:prstGeom prst="rect">
            <a:avLst/>
          </a:prstGeom>
        </p:spPr>
        <p:txBody>
          <a:bodyPr wrap="square">
            <a:spAutoFit/>
          </a:bodyPr>
          <a:lstStyle/>
          <a:p>
            <a:pPr defTabSz="685800" eaLnBrk="1" fontAlgn="auto" hangingPunct="1">
              <a:spcBef>
                <a:spcPts val="600"/>
              </a:spcBef>
              <a:spcAft>
                <a:spcPts val="600"/>
              </a:spcAft>
            </a:pPr>
            <a:r>
              <a:rPr lang="zh-CN" altLang="zh-CN" sz="2000" b="1" kern="100">
                <a:solidFill>
                  <a:srgbClr val="2540B0"/>
                </a:solidFill>
                <a:latin typeface="楷体" panose="02010609060101010101" pitchFamily="49" charset="-122"/>
                <a:ea typeface="楷体" panose="02010609060101010101" pitchFamily="49" charset="-122"/>
              </a:rPr>
              <a:t>运动起来时，米粒更像银河系上的旋臂</a:t>
            </a:r>
          </a:p>
        </p:txBody>
      </p:sp>
      <p:sp>
        <p:nvSpPr>
          <p:cNvPr id="12" name="矩形 11">
            <a:extLst>
              <a:ext uri="{FF2B5EF4-FFF2-40B4-BE49-F238E27FC236}">
                <a16:creationId xmlns:a16="http://schemas.microsoft.com/office/drawing/2014/main" xmlns="" id="{8F35479B-9322-4D95-B20B-EBAB46662912}"/>
              </a:ext>
            </a:extLst>
          </p:cNvPr>
          <p:cNvSpPr/>
          <p:nvPr/>
        </p:nvSpPr>
        <p:spPr>
          <a:xfrm>
            <a:off x="3749499" y="3725453"/>
            <a:ext cx="1472354" cy="1015663"/>
          </a:xfrm>
          <a:prstGeom prst="rect">
            <a:avLst/>
          </a:prstGeom>
        </p:spPr>
        <p:txBody>
          <a:bodyPr wrap="square">
            <a:spAutoFit/>
          </a:bodyPr>
          <a:lstStyle/>
          <a:p>
            <a:pPr defTabSz="685800" eaLnBrk="1" fontAlgn="auto" hangingPunct="1">
              <a:spcBef>
                <a:spcPts val="600"/>
              </a:spcBef>
              <a:spcAft>
                <a:spcPts val="600"/>
              </a:spcAft>
            </a:pPr>
            <a:r>
              <a:rPr lang="zh-CN" altLang="en-US" sz="2000" b="1" kern="100">
                <a:solidFill>
                  <a:srgbClr val="2540B0"/>
                </a:solidFill>
                <a:latin typeface="楷体" panose="02010609060101010101" pitchFamily="49" charset="-122"/>
                <a:ea typeface="楷体" panose="02010609060101010101" pitchFamily="49" charset="-122"/>
              </a:rPr>
              <a:t>基本牢固，最外面几颗米粒有脱落</a:t>
            </a:r>
          </a:p>
        </p:txBody>
      </p:sp>
      <p:sp>
        <p:nvSpPr>
          <p:cNvPr id="13" name="矩形 12">
            <a:extLst>
              <a:ext uri="{FF2B5EF4-FFF2-40B4-BE49-F238E27FC236}">
                <a16:creationId xmlns:a16="http://schemas.microsoft.com/office/drawing/2014/main" xmlns="" id="{F359B7C2-BB51-4F6D-849D-15128D8858F6}"/>
              </a:ext>
            </a:extLst>
          </p:cNvPr>
          <p:cNvSpPr/>
          <p:nvPr/>
        </p:nvSpPr>
        <p:spPr>
          <a:xfrm>
            <a:off x="5323484" y="3879341"/>
            <a:ext cx="1295978" cy="707886"/>
          </a:xfrm>
          <a:prstGeom prst="rect">
            <a:avLst/>
          </a:prstGeom>
        </p:spPr>
        <p:txBody>
          <a:bodyPr wrap="square">
            <a:spAutoFit/>
          </a:bodyPr>
          <a:lstStyle/>
          <a:p>
            <a:pPr defTabSz="685800" eaLnBrk="1" fontAlgn="auto" hangingPunct="1">
              <a:spcBef>
                <a:spcPts val="600"/>
              </a:spcBef>
              <a:spcAft>
                <a:spcPts val="600"/>
              </a:spcAft>
            </a:pPr>
            <a:r>
              <a:rPr lang="zh-CN" altLang="en-US" sz="2000" b="1" kern="100">
                <a:solidFill>
                  <a:srgbClr val="2540B0"/>
                </a:solidFill>
                <a:latin typeface="楷体" panose="02010609060101010101" pitchFamily="49" charset="-122"/>
                <a:ea typeface="楷体" panose="02010609060101010101" pitchFamily="49" charset="-122"/>
              </a:rPr>
              <a:t>可以较快的转动</a:t>
            </a:r>
          </a:p>
        </p:txBody>
      </p:sp>
      <p:sp>
        <p:nvSpPr>
          <p:cNvPr id="14" name="矩形 13">
            <a:extLst>
              <a:ext uri="{FF2B5EF4-FFF2-40B4-BE49-F238E27FC236}">
                <a16:creationId xmlns:a16="http://schemas.microsoft.com/office/drawing/2014/main" xmlns="" id="{714A0F15-A8DC-4A00-A02E-BCC3CA1C0101}"/>
              </a:ext>
            </a:extLst>
          </p:cNvPr>
          <p:cNvSpPr/>
          <p:nvPr/>
        </p:nvSpPr>
        <p:spPr>
          <a:xfrm>
            <a:off x="6707841" y="3556886"/>
            <a:ext cx="2066459" cy="1015663"/>
          </a:xfrm>
          <a:prstGeom prst="rect">
            <a:avLst/>
          </a:prstGeom>
        </p:spPr>
        <p:txBody>
          <a:bodyPr wrap="square">
            <a:spAutoFit/>
          </a:bodyPr>
          <a:lstStyle/>
          <a:p>
            <a:pPr defTabSz="685800" eaLnBrk="1" fontAlgn="auto" hangingPunct="1">
              <a:spcBef>
                <a:spcPts val="600"/>
              </a:spcBef>
              <a:spcAft>
                <a:spcPts val="600"/>
              </a:spcAft>
            </a:pPr>
            <a:r>
              <a:rPr lang="zh-CN" altLang="en-US" sz="2000" b="1" kern="100">
                <a:solidFill>
                  <a:srgbClr val="2540B0"/>
                </a:solidFill>
                <a:latin typeface="楷体" panose="02010609060101010101" pitchFamily="49" charset="-122"/>
                <a:ea typeface="楷体" panose="02010609060101010101" pitchFamily="49" charset="-122"/>
              </a:rPr>
              <a:t>高速旋转过程中的模型更接近银河系的“侧视图”</a:t>
            </a:r>
          </a:p>
        </p:txBody>
      </p:sp>
    </p:spTree>
    <p:extLst>
      <p:ext uri="{BB962C8B-B14F-4D97-AF65-F5344CB8AC3E}">
        <p14:creationId xmlns:p14="http://schemas.microsoft.com/office/powerpoint/2010/main" val="826954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xmlns="" id="{BF1254E3-3828-4FA9-9E02-598427237C27}"/>
              </a:ext>
            </a:extLst>
          </p:cNvPr>
          <p:cNvSpPr txBox="1"/>
          <p:nvPr/>
        </p:nvSpPr>
        <p:spPr>
          <a:xfrm>
            <a:off x="483342" y="754967"/>
            <a:ext cx="8177315" cy="461665"/>
          </a:xfrm>
          <a:prstGeom prst="rect">
            <a:avLst/>
          </a:prstGeom>
          <a:noFill/>
        </p:spPr>
        <p:txBody>
          <a:bodyPr wrap="square" rtlCol="0">
            <a:spAutoFit/>
          </a:bodyPr>
          <a:lstStyle/>
          <a:p>
            <a:r>
              <a:rPr lang="zh-CN" altLang="en-US" sz="2400" b="1" kern="100">
                <a:solidFill>
                  <a:srgbClr val="2540B0"/>
                </a:solidFill>
                <a:latin typeface="黑体" panose="02010609060101010101" pitchFamily="49" charset="-122"/>
                <a:ea typeface="黑体" panose="02010609060101010101" pitchFamily="49" charset="-122"/>
              </a:rPr>
              <a:t>观察并思考：</a:t>
            </a:r>
            <a:r>
              <a:rPr lang="zh-CN" altLang="en-US" sz="2400" b="1" kern="100">
                <a:latin typeface="楷体" panose="02010609060101010101" pitchFamily="49" charset="-122"/>
                <a:ea typeface="楷体" panose="02010609060101010101" pitchFamily="49" charset="-122"/>
                <a:sym typeface="+mn-ea"/>
              </a:rPr>
              <a:t>根据模型我们能提出一些有意思的问题吗？</a:t>
            </a:r>
            <a:endParaRPr lang="zh-CN" altLang="en-US" sz="2400" b="1" kern="100">
              <a:latin typeface="楷体" panose="02010609060101010101" pitchFamily="49" charset="-122"/>
              <a:ea typeface="楷体" panose="02010609060101010101" pitchFamily="49" charset="-122"/>
            </a:endParaRPr>
          </a:p>
        </p:txBody>
      </p:sp>
      <p:pic>
        <p:nvPicPr>
          <p:cNvPr id="5" name="图片 4">
            <a:extLst>
              <a:ext uri="{FF2B5EF4-FFF2-40B4-BE49-F238E27FC236}">
                <a16:creationId xmlns:a16="http://schemas.microsoft.com/office/drawing/2014/main" xmlns="" id="{530733B6-BB51-4AEC-838D-D2004DC1EDDC}"/>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83342" y="1328700"/>
            <a:ext cx="5255475" cy="2905200"/>
          </a:xfrm>
          <a:prstGeom prst="rect">
            <a:avLst/>
          </a:prstGeom>
        </p:spPr>
      </p:pic>
      <p:pic>
        <p:nvPicPr>
          <p:cNvPr id="9" name="图片 8">
            <a:extLst>
              <a:ext uri="{FF2B5EF4-FFF2-40B4-BE49-F238E27FC236}">
                <a16:creationId xmlns:a16="http://schemas.microsoft.com/office/drawing/2014/main" xmlns="" id="{E9E2E08C-9388-45FB-8162-0B73469AD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4026" y="1627584"/>
            <a:ext cx="3526631" cy="2307431"/>
          </a:xfrm>
          <a:prstGeom prst="rect">
            <a:avLst/>
          </a:prstGeom>
        </p:spPr>
      </p:pic>
    </p:spTree>
    <p:extLst>
      <p:ext uri="{BB962C8B-B14F-4D97-AF65-F5344CB8AC3E}">
        <p14:creationId xmlns:p14="http://schemas.microsoft.com/office/powerpoint/2010/main" val="2052409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B5927428-3196-4657-B43A-EF69AC1F5E75}"/>
              </a:ext>
            </a:extLst>
          </p:cNvPr>
          <p:cNvSpPr/>
          <p:nvPr/>
        </p:nvSpPr>
        <p:spPr>
          <a:xfrm>
            <a:off x="306327" y="424447"/>
            <a:ext cx="2455923" cy="523220"/>
          </a:xfrm>
          <a:prstGeom prst="rect">
            <a:avLst/>
          </a:prstGeom>
        </p:spPr>
        <p:txBody>
          <a:bodyPr wrap="square">
            <a:spAutoFit/>
          </a:bodyPr>
          <a:lstStyle/>
          <a:p>
            <a:r>
              <a:rPr lang="en-US" altLang="zh-CN" sz="2800" b="1">
                <a:latin typeface="黑体" panose="02010609060101010101" pitchFamily="49" charset="-122"/>
                <a:ea typeface="黑体" panose="02010609060101010101" pitchFamily="49" charset="-122"/>
                <a:cs typeface="Times New Roman" panose="02020603050405020304" pitchFamily="18" charset="0"/>
              </a:rPr>
              <a:t>3.</a:t>
            </a:r>
            <a:r>
              <a:rPr lang="zh-CN" altLang="en-US" sz="2800" b="1">
                <a:latin typeface="黑体" panose="02010609060101010101" pitchFamily="49" charset="-122"/>
                <a:ea typeface="黑体" panose="02010609060101010101" pitchFamily="49" charset="-122"/>
                <a:cs typeface="Times New Roman" panose="02020603050405020304" pitchFamily="18" charset="0"/>
              </a:rPr>
              <a:t>河外星系</a:t>
            </a:r>
          </a:p>
        </p:txBody>
      </p:sp>
      <p:pic>
        <p:nvPicPr>
          <p:cNvPr id="5" name="图片 4">
            <a:extLst>
              <a:ext uri="{FF2B5EF4-FFF2-40B4-BE49-F238E27FC236}">
                <a16:creationId xmlns:a16="http://schemas.microsoft.com/office/drawing/2014/main" xmlns="" id="{8113F610-7CB3-43C9-B6EB-BCDC1D6A176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02" r="11545"/>
          <a:stretch>
            <a:fillRect/>
          </a:stretch>
        </p:blipFill>
        <p:spPr>
          <a:xfrm>
            <a:off x="242827" y="853540"/>
            <a:ext cx="4418074" cy="3678063"/>
          </a:xfrm>
          <a:prstGeom prst="rect">
            <a:avLst/>
          </a:prstGeom>
        </p:spPr>
      </p:pic>
      <p:sp>
        <p:nvSpPr>
          <p:cNvPr id="6" name="文本框 5">
            <a:extLst>
              <a:ext uri="{FF2B5EF4-FFF2-40B4-BE49-F238E27FC236}">
                <a16:creationId xmlns:a16="http://schemas.microsoft.com/office/drawing/2014/main" xmlns="" id="{048F99C7-683D-40F0-AC40-A04CE0EA8F04}"/>
              </a:ext>
            </a:extLst>
          </p:cNvPr>
          <p:cNvSpPr txBox="1"/>
          <p:nvPr/>
        </p:nvSpPr>
        <p:spPr>
          <a:xfrm>
            <a:off x="3710225" y="4455403"/>
            <a:ext cx="1723549" cy="461665"/>
          </a:xfrm>
          <a:prstGeom prst="rect">
            <a:avLst/>
          </a:prstGeom>
          <a:noFill/>
        </p:spPr>
        <p:txBody>
          <a:bodyPr wrap="none" rtlCol="0">
            <a:spAutoFit/>
          </a:bodyPr>
          <a:lstStyle/>
          <a:p>
            <a:r>
              <a:rPr lang="zh-CN" altLang="en-US" sz="2400" b="1">
                <a:solidFill>
                  <a:srgbClr val="0000FF"/>
                </a:solidFill>
              </a:rPr>
              <a:t>仙女座星系</a:t>
            </a:r>
          </a:p>
        </p:txBody>
      </p:sp>
      <p:pic>
        <p:nvPicPr>
          <p:cNvPr id="8196" name="Picture 4">
            <a:extLst>
              <a:ext uri="{FF2B5EF4-FFF2-40B4-BE49-F238E27FC236}">
                <a16:creationId xmlns:a16="http://schemas.microsoft.com/office/drawing/2014/main" xmlns="" id="{60C224D7-0029-41B9-914F-CEF855B1033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38728" y="1372857"/>
            <a:ext cx="3959144" cy="2639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244807"/>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2">
            <a:lum/>
          </a:blip>
          <a:stretch>
            <a:fillRect l="-11000" r="-11000"/>
          </a:stretch>
        </a:blipFill>
        <a:effectLst/>
      </p:bgPr>
    </p:bg>
    <p:spTree>
      <p:nvGrpSpPr>
        <p:cNvPr id="1" name=""/>
        <p:cNvGrpSpPr/>
        <p:nvPr/>
      </p:nvGrpSpPr>
      <p:grpSpPr>
        <a:xfrm>
          <a:off x="0" y="0"/>
          <a:ext cx="0" cy="0"/>
        </a:xfrm>
      </p:grpSpPr>
      <p:sp>
        <p:nvSpPr>
          <p:cNvPr id="2" name="矩形 1">
            <a:extLst>
              <a:ext uri="{FF2B5EF4-FFF2-40B4-BE49-F238E27FC236}">
                <a16:creationId xmlns:a16="http://schemas.microsoft.com/office/drawing/2014/main" xmlns="" id="{6EF8D831-647C-495A-B4B6-B45DF5590BDB}"/>
              </a:ext>
            </a:extLst>
          </p:cNvPr>
          <p:cNvSpPr/>
          <p:nvPr/>
        </p:nvSpPr>
        <p:spPr>
          <a:xfrm>
            <a:off x="2813809" y="4400034"/>
            <a:ext cx="6062878" cy="461665"/>
          </a:xfrm>
          <a:prstGeom prst="rect">
            <a:avLst/>
          </a:prstGeom>
        </p:spPr>
        <p:txBody>
          <a:bodyPr wrap="square">
            <a:spAutoFit/>
          </a:bodyPr>
          <a:lstStyle/>
          <a:p>
            <a:r>
              <a:rPr lang="zh-CN" altLang="en-US" sz="2400" b="1">
                <a:solidFill>
                  <a:srgbClr val="FFFF00"/>
                </a:solidFill>
                <a:latin typeface="Times New Roman" panose="02020603050405020304" pitchFamily="18" charset="0"/>
                <a:cs typeface="Times New Roman" panose="02020603050405020304" pitchFamily="18" charset="0"/>
              </a:rPr>
              <a:t>遥远的大犬星座的两个螺旋形星系相互碰撞</a:t>
            </a:r>
          </a:p>
        </p:txBody>
      </p:sp>
    </p:spTree>
    <p:extLst>
      <p:ext uri="{BB962C8B-B14F-4D97-AF65-F5344CB8AC3E}">
        <p14:creationId xmlns:p14="http://schemas.microsoft.com/office/powerpoint/2010/main" val="1567812375"/>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a:extLst>
              <a:ext uri="{FF2B5EF4-FFF2-40B4-BE49-F238E27FC236}">
                <a16:creationId xmlns:a16="http://schemas.microsoft.com/office/drawing/2014/main" xmlns="" id="{0EA6A6A8-52B9-401C-8936-365D2575EF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sp>
        <p:nvSpPr>
          <p:cNvPr id="4" name="矩形 3">
            <a:extLst>
              <a:ext uri="{FF2B5EF4-FFF2-40B4-BE49-F238E27FC236}">
                <a16:creationId xmlns:a16="http://schemas.microsoft.com/office/drawing/2014/main" xmlns="" id="{3B68DC72-222F-4E45-B201-64FBD297FF30}"/>
              </a:ext>
            </a:extLst>
          </p:cNvPr>
          <p:cNvSpPr/>
          <p:nvPr/>
        </p:nvSpPr>
        <p:spPr>
          <a:xfrm>
            <a:off x="336550" y="394385"/>
            <a:ext cx="6813550" cy="830997"/>
          </a:xfrm>
          <a:prstGeom prst="rect">
            <a:avLst/>
          </a:prstGeom>
        </p:spPr>
        <p:txBody>
          <a:bodyPr wrap="square">
            <a:spAutoFit/>
          </a:bodyPr>
          <a:lstStyle/>
          <a:p>
            <a:r>
              <a:rPr lang="zh-CN" altLang="en-US" sz="2400" b="1">
                <a:solidFill>
                  <a:srgbClr val="FFFF00"/>
                </a:solidFill>
                <a:latin typeface="Times New Roman" panose="02020603050405020304" pitchFamily="18" charset="0"/>
                <a:cs typeface="Times New Roman" panose="02020603050405020304" pitchFamily="18" charset="0"/>
              </a:rPr>
              <a:t>        距地球约</a:t>
            </a:r>
            <a:r>
              <a:rPr lang="en-US" altLang="zh-CN" sz="2400" b="1">
                <a:solidFill>
                  <a:srgbClr val="FFFF00"/>
                </a:solidFill>
                <a:latin typeface="Times New Roman" panose="02020603050405020304" pitchFamily="18" charset="0"/>
                <a:cs typeface="Times New Roman" panose="02020603050405020304" pitchFamily="18" charset="0"/>
              </a:rPr>
              <a:t>2800</a:t>
            </a:r>
            <a:r>
              <a:rPr lang="zh-CN" altLang="en-US" sz="2400" b="1">
                <a:solidFill>
                  <a:srgbClr val="FFFF00"/>
                </a:solidFill>
                <a:latin typeface="Times New Roman" panose="02020603050405020304" pitchFamily="18" charset="0"/>
                <a:cs typeface="Times New Roman" panose="02020603050405020304" pitchFamily="18" charset="0"/>
              </a:rPr>
              <a:t>万光年的旋涡星系</a:t>
            </a:r>
            <a:r>
              <a:rPr lang="en-US" altLang="zh-CN" sz="2400" b="1">
                <a:solidFill>
                  <a:srgbClr val="FFFF00"/>
                </a:solidFill>
                <a:latin typeface="Times New Roman" panose="02020603050405020304" pitchFamily="18" charset="0"/>
                <a:cs typeface="Times New Roman" panose="02020603050405020304" pitchFamily="18" charset="0"/>
              </a:rPr>
              <a:t>M104</a:t>
            </a:r>
            <a:r>
              <a:rPr lang="zh-CN" altLang="en-US" sz="2400" b="1">
                <a:solidFill>
                  <a:srgbClr val="FFFF00"/>
                </a:solidFill>
                <a:latin typeface="Times New Roman" panose="02020603050405020304" pitchFamily="18" charset="0"/>
                <a:cs typeface="Times New Roman" panose="02020603050405020304" pitchFamily="18" charset="0"/>
              </a:rPr>
              <a:t>，其侧面轮廓好像一顶宽边帽。</a:t>
            </a:r>
          </a:p>
        </p:txBody>
      </p:sp>
    </p:spTree>
    <p:extLst>
      <p:ext uri="{BB962C8B-B14F-4D97-AF65-F5344CB8AC3E}">
        <p14:creationId xmlns:p14="http://schemas.microsoft.com/office/powerpoint/2010/main" val="2929289756"/>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a:hlinkClick r:id="rId3" action="ppaction://hlinkfile"/>
            <a:extLst>
              <a:ext uri="{FF2B5EF4-FFF2-40B4-BE49-F238E27FC236}">
                <a16:creationId xmlns:a16="http://schemas.microsoft.com/office/drawing/2014/main" xmlns="" id="{0852F42D-ADC8-4DEB-9A1D-4573BFF617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 y="340320"/>
            <a:ext cx="7557025" cy="4250826"/>
          </a:xfrm>
          <a:prstGeom prst="rect">
            <a:avLst/>
          </a:prstGeom>
        </p:spPr>
      </p:pic>
      <p:sp>
        <p:nvSpPr>
          <p:cNvPr id="6" name="文本框 5">
            <a:extLst>
              <a:ext uri="{FF2B5EF4-FFF2-40B4-BE49-F238E27FC236}">
                <a16:creationId xmlns:a16="http://schemas.microsoft.com/office/drawing/2014/main" xmlns="" id="{9222C5A8-478F-4694-80F5-CE17275A83F1}"/>
              </a:ext>
            </a:extLst>
          </p:cNvPr>
          <p:cNvSpPr txBox="1"/>
          <p:nvPr/>
        </p:nvSpPr>
        <p:spPr>
          <a:xfrm>
            <a:off x="3447333" y="4518837"/>
            <a:ext cx="2249334" cy="449418"/>
          </a:xfrm>
          <a:prstGeom prst="rect">
            <a:avLst/>
          </a:prstGeom>
          <a:noFill/>
        </p:spPr>
        <p:txBody>
          <a:bodyPr wrap="none" rtlCol="0">
            <a:spAutoFit/>
          </a:bodyPr>
          <a:lstStyle/>
          <a:p>
            <a:pPr algn="ctr" eaLnBrk="1" hangingPunct="1">
              <a:lnSpc>
                <a:spcPct val="130000"/>
              </a:lnSpc>
            </a:pPr>
            <a:r>
              <a:rPr lang="zh-CN" altLang="en-US" sz="2000" b="1">
                <a:solidFill>
                  <a:prstClr val="black"/>
                </a:solidFill>
                <a:latin typeface="Times New Roman"/>
                <a:ea typeface="黑体"/>
                <a:hlinkClick r:id="rId3" action="ppaction://hlinkfile"/>
              </a:rPr>
              <a:t>点击图片播放视频</a:t>
            </a:r>
            <a:endParaRPr lang="zh-CN" altLang="en-US" sz="2000" b="1">
              <a:solidFill>
                <a:prstClr val="black"/>
              </a:solidFill>
              <a:latin typeface="Times New Roman"/>
              <a:ea typeface="黑体"/>
            </a:endParaRPr>
          </a:p>
        </p:txBody>
      </p:sp>
    </p:spTree>
    <p:extLst>
      <p:ext uri="{BB962C8B-B14F-4D97-AF65-F5344CB8AC3E}">
        <p14:creationId xmlns:p14="http://schemas.microsoft.com/office/powerpoint/2010/main" val="1829613792"/>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Picture 2">
            <a:extLst>
              <a:ext uri="{FF2B5EF4-FFF2-40B4-BE49-F238E27FC236}">
                <a16:creationId xmlns:a16="http://schemas.microsoft.com/office/drawing/2014/main" xmlns="" id="{40B2CB4A-A585-4439-A3E8-3BF64842C8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750" r="18750"/>
          <a:stretch>
            <a:fillRect/>
          </a:stretch>
        </p:blipFill>
        <p:spPr bwMode="auto">
          <a:xfrm>
            <a:off x="345366" y="635002"/>
            <a:ext cx="2585306" cy="258530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xmlns="" id="{B2464372-E58B-482C-98B7-DC17DC63B08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16854" y="635001"/>
            <a:ext cx="2910290" cy="2585307"/>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xmlns="" id="{DDB1A88B-61F0-4293-BC2E-4A2EF6084B9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13327" y="635001"/>
            <a:ext cx="2585307" cy="2585307"/>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xmlns="" id="{E8E0921E-915C-45F0-A165-1F68C5A627C6}"/>
              </a:ext>
            </a:extLst>
          </p:cNvPr>
          <p:cNvPicPr>
            <a:picLocks noChangeAspect="1"/>
          </p:cNvPicPr>
          <p:nvPr/>
        </p:nvPicPr>
        <p:blipFill>
          <a:blip r:embed="rId5">
            <a:extLst>
              <a:ext uri="{28A0092B-C50C-407E-A947-70E740481C1C}">
                <a14:useLocalDpi xmlns:a14="http://schemas.microsoft.com/office/drawing/2010/main" val="0"/>
              </a:ext>
            </a:extLst>
          </a:blip>
          <a:srcRect b="36737"/>
          <a:stretch>
            <a:fillRect/>
          </a:stretch>
        </p:blipFill>
        <p:spPr>
          <a:xfrm>
            <a:off x="7042764" y="2698755"/>
            <a:ext cx="1953641" cy="2444745"/>
          </a:xfrm>
          <a:prstGeom prst="rect">
            <a:avLst/>
          </a:prstGeom>
        </p:spPr>
      </p:pic>
      <p:sp>
        <p:nvSpPr>
          <p:cNvPr id="6" name="AutoShape 27">
            <a:extLst>
              <a:ext uri="{FF2B5EF4-FFF2-40B4-BE49-F238E27FC236}">
                <a16:creationId xmlns:a16="http://schemas.microsoft.com/office/drawing/2014/main" xmlns="" id="{E7EF5663-D946-4516-962B-F6883B01A148}"/>
              </a:ext>
            </a:extLst>
          </p:cNvPr>
          <p:cNvSpPr>
            <a:spLocks noChangeArrowheads="1"/>
          </p:cNvSpPr>
          <p:nvPr/>
        </p:nvSpPr>
        <p:spPr bwMode="auto">
          <a:xfrm>
            <a:off x="3657600" y="3505427"/>
            <a:ext cx="3622812" cy="831400"/>
          </a:xfrm>
          <a:prstGeom prst="wedgeRoundRectCallout">
            <a:avLst>
              <a:gd name="adj1" fmla="val 56112"/>
              <a:gd name="adj2" fmla="val -33887"/>
              <a:gd name="adj3" fmla="val 16667"/>
            </a:avLst>
          </a:prstGeom>
          <a:solidFill>
            <a:srgbClr val="FBEBD8"/>
          </a:solidFill>
          <a:ln>
            <a:solidFill>
              <a:srgbClr val="FBA1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pPr>
            <a:r>
              <a:rPr lang="zh-CN" altLang="en-US" sz="2000" b="1">
                <a:latin typeface="楷体" panose="02010609060101010101" pitchFamily="49" charset="-122"/>
                <a:ea typeface="楷体" panose="02010609060101010101" pitchFamily="49" charset="-122"/>
              </a:rPr>
              <a:t>说一说河外星系有什么特点？你又有哪些新的认识？</a:t>
            </a:r>
          </a:p>
        </p:txBody>
      </p:sp>
    </p:spTree>
    <p:extLst>
      <p:ext uri="{BB962C8B-B14F-4D97-AF65-F5344CB8AC3E}">
        <p14:creationId xmlns:p14="http://schemas.microsoft.com/office/powerpoint/2010/main" val="27828415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222"/>
                                        </p:tgtEl>
                                        <p:attrNameLst>
                                          <p:attrName>style.visibility</p:attrName>
                                        </p:attrNameLst>
                                      </p:cBhvr>
                                      <p:to>
                                        <p:strVal val="visible"/>
                                      </p:to>
                                    </p:set>
                                    <p:animEffect transition="in" filter="fade">
                                      <p:cBhvr>
                                        <p:cTn id="17" dur="500"/>
                                        <p:tgtEl>
                                          <p:spTgt spid="922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2197AF40-18C6-48B9-B7D7-0FB8D642B0A6}"/>
              </a:ext>
            </a:extLst>
          </p:cNvPr>
          <p:cNvSpPr txBox="1"/>
          <p:nvPr/>
        </p:nvSpPr>
        <p:spPr>
          <a:xfrm>
            <a:off x="3447333" y="4518837"/>
            <a:ext cx="2249334" cy="449418"/>
          </a:xfrm>
          <a:prstGeom prst="rect">
            <a:avLst/>
          </a:prstGeom>
          <a:noFill/>
        </p:spPr>
        <p:txBody>
          <a:bodyPr wrap="none" rtlCol="0">
            <a:spAutoFit/>
          </a:bodyPr>
          <a:lstStyle/>
          <a:p>
            <a:pPr algn="ctr" eaLnBrk="1" hangingPunct="1">
              <a:lnSpc>
                <a:spcPct val="130000"/>
              </a:lnSpc>
            </a:pPr>
            <a:r>
              <a:rPr lang="zh-CN" altLang="en-US" sz="2000" b="1">
                <a:solidFill>
                  <a:prstClr val="black"/>
                </a:solidFill>
                <a:latin typeface="Times New Roman"/>
                <a:ea typeface="黑体"/>
                <a:hlinkClick r:id="rId2" action="ppaction://hlinkfile"/>
              </a:rPr>
              <a:t>点击图片播放视频</a:t>
            </a:r>
            <a:endParaRPr lang="zh-CN" altLang="en-US" sz="2000" b="1">
              <a:solidFill>
                <a:prstClr val="black"/>
              </a:solidFill>
              <a:latin typeface="Times New Roman"/>
              <a:ea typeface="黑体"/>
            </a:endParaRPr>
          </a:p>
        </p:txBody>
      </p:sp>
      <p:pic>
        <p:nvPicPr>
          <p:cNvPr id="3" name="图片 2">
            <a:hlinkClick r:id="rId2" action="ppaction://hlinkfile"/>
            <a:extLst>
              <a:ext uri="{FF2B5EF4-FFF2-40B4-BE49-F238E27FC236}">
                <a16:creationId xmlns:a16="http://schemas.microsoft.com/office/drawing/2014/main" xmlns="" id="{10582080-3587-4066-8803-79F0365BF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340320"/>
            <a:ext cx="7557025" cy="4250826"/>
          </a:xfrm>
          <a:prstGeom prst="rect">
            <a:avLst/>
          </a:prstGeom>
        </p:spPr>
      </p:pic>
    </p:spTree>
    <p:extLst>
      <p:ext uri="{BB962C8B-B14F-4D97-AF65-F5344CB8AC3E}">
        <p14:creationId xmlns:p14="http://schemas.microsoft.com/office/powerpoint/2010/main" val="1616670148"/>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7559C867-2FD4-4C7F-8515-F62436524491}"/>
              </a:ext>
            </a:extLst>
          </p:cNvPr>
          <p:cNvSpPr/>
          <p:nvPr/>
        </p:nvSpPr>
        <p:spPr>
          <a:xfrm>
            <a:off x="363603" y="415103"/>
            <a:ext cx="1117614" cy="523220"/>
          </a:xfrm>
          <a:prstGeom prst="rect">
            <a:avLst/>
          </a:prstGeom>
        </p:spPr>
        <p:txBody>
          <a:bodyPr wrap="none">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a:ln>
                  <a:noFill/>
                </a:ln>
                <a:solidFill>
                  <a:srgbClr val="2540B0"/>
                </a:solidFill>
                <a:effectLst/>
                <a:uLnTx/>
                <a:uFillTx/>
                <a:latin typeface="微软雅黑" panose="020b0503020204020204" pitchFamily="34" charset="-122"/>
                <a:ea typeface="微软雅黑" panose="020b0503020204020204" pitchFamily="34" charset="-122"/>
                <a:sym typeface="Arial" panose="020b0604020202020204" pitchFamily="34" charset="0"/>
              </a:rPr>
              <a:t>研  讨</a:t>
            </a:r>
            <a:endParaRPr kumimoji="0" lang="zh-CN" altLang="en-US" sz="1800" b="0" i="0" u="none" strike="noStrike" kern="0" cap="none" spc="0" normalizeH="0" baseline="0" noProof="0">
              <a:ln>
                <a:noFill/>
              </a:ln>
              <a:solidFill>
                <a:srgbClr val="2540B0"/>
              </a:solidFill>
              <a:effectLst/>
              <a:uLnTx/>
              <a:uFillTx/>
            </a:endParaRPr>
          </a:p>
        </p:txBody>
      </p:sp>
      <p:sp>
        <p:nvSpPr>
          <p:cNvPr id="3" name="矩形 2">
            <a:extLst>
              <a:ext uri="{FF2B5EF4-FFF2-40B4-BE49-F238E27FC236}">
                <a16:creationId xmlns:a16="http://schemas.microsoft.com/office/drawing/2014/main" xmlns="" id="{621E10F7-9448-4D16-9F9D-2176AF4C77E8}"/>
              </a:ext>
            </a:extLst>
          </p:cNvPr>
          <p:cNvSpPr/>
          <p:nvPr/>
        </p:nvSpPr>
        <p:spPr>
          <a:xfrm>
            <a:off x="363603" y="999456"/>
            <a:ext cx="8071406" cy="461665"/>
          </a:xfrm>
          <a:prstGeom prst="rect">
            <a:avLst/>
          </a:prstGeom>
        </p:spPr>
        <p:txBody>
          <a:bodyPr wrap="square">
            <a:spAutoFit/>
          </a:bodyPr>
          <a:lstStyle/>
          <a:p>
            <a:pPr algn="just"/>
            <a:r>
              <a:rPr lang="en-US" altLang="zh-CN" sz="2400" b="1">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a:latin typeface="Times New Roman" panose="02020603050405020304" pitchFamily="18" charset="0"/>
                <a:ea typeface="黑体" panose="02010609060101010101" pitchFamily="49" charset="-122"/>
                <a:cs typeface="Times New Roman" panose="02020603050405020304" pitchFamily="18" charset="0"/>
              </a:rPr>
              <a:t>银河系是怎样的一个星系？请描述一下。</a:t>
            </a:r>
          </a:p>
        </p:txBody>
      </p:sp>
      <p:sp>
        <p:nvSpPr>
          <p:cNvPr id="4" name="矩形 3">
            <a:extLst>
              <a:ext uri="{FF2B5EF4-FFF2-40B4-BE49-F238E27FC236}">
                <a16:creationId xmlns:a16="http://schemas.microsoft.com/office/drawing/2014/main" xmlns="" id="{313DD2EB-4EE6-47E9-B4B8-31FEF897C12D}"/>
              </a:ext>
            </a:extLst>
          </p:cNvPr>
          <p:cNvSpPr/>
          <p:nvPr/>
        </p:nvSpPr>
        <p:spPr>
          <a:xfrm>
            <a:off x="363603" y="1522254"/>
            <a:ext cx="8256936" cy="791692"/>
          </a:xfrm>
          <a:prstGeom prst="rect">
            <a:avLst/>
          </a:prstGeom>
        </p:spPr>
        <p:txBody>
          <a:bodyPr wrap="square">
            <a:spAutoFit/>
          </a:bodyPr>
          <a:lstStyle/>
          <a:p>
            <a:pPr algn="just" eaLnBrk="1" hangingPunct="1">
              <a:lnSpc>
                <a:spcPct val="110000"/>
              </a:lnSpc>
            </a:pPr>
            <a:r>
              <a:rPr lang="zh-CN" altLang="en-US" sz="2200" b="1">
                <a:solidFill>
                  <a:srgbClr val="D2322B"/>
                </a:solidFill>
                <a:latin typeface="楷体" panose="02010609060101010101" pitchFamily="49" charset="-122"/>
                <a:ea typeface="楷体" panose="02010609060101010101" pitchFamily="49" charset="-122"/>
              </a:rPr>
              <a:t>    银河系是一个庞大的，容纳了许多像太阳系一样的星系的一个天体集团，银河系中的天体都在围绕着中心高速运转。</a:t>
            </a:r>
          </a:p>
        </p:txBody>
      </p:sp>
      <p:sp>
        <p:nvSpPr>
          <p:cNvPr id="5" name="矩形 4">
            <a:extLst>
              <a:ext uri="{FF2B5EF4-FFF2-40B4-BE49-F238E27FC236}">
                <a16:creationId xmlns:a16="http://schemas.microsoft.com/office/drawing/2014/main" xmlns="" id="{3B22F401-C2C3-4AEF-8B39-A0C69D72C75E}"/>
              </a:ext>
            </a:extLst>
          </p:cNvPr>
          <p:cNvSpPr/>
          <p:nvPr/>
        </p:nvSpPr>
        <p:spPr>
          <a:xfrm>
            <a:off x="363603" y="2375079"/>
            <a:ext cx="8071406" cy="461665"/>
          </a:xfrm>
          <a:prstGeom prst="rect">
            <a:avLst/>
          </a:prstGeom>
        </p:spPr>
        <p:txBody>
          <a:bodyPr wrap="square">
            <a:spAutoFit/>
          </a:bodyPr>
          <a:lstStyle/>
          <a:p>
            <a:pPr algn="just"/>
            <a:r>
              <a:rPr lang="en-US" altLang="zh-CN" sz="2400" b="1">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a:latin typeface="Times New Roman" panose="02020603050405020304" pitchFamily="18" charset="0"/>
                <a:ea typeface="黑体" panose="02010609060101010101" pitchFamily="49" charset="-122"/>
                <a:cs typeface="Times New Roman" panose="02020603050405020304" pitchFamily="18" charset="0"/>
              </a:rPr>
              <a:t>宇宙究竟有多大呢？</a:t>
            </a:r>
          </a:p>
        </p:txBody>
      </p:sp>
      <p:pic>
        <p:nvPicPr>
          <p:cNvPr id="8" name="图片 7">
            <a:extLst>
              <a:ext uri="{FF2B5EF4-FFF2-40B4-BE49-F238E27FC236}">
                <a16:creationId xmlns:a16="http://schemas.microsoft.com/office/drawing/2014/main" xmlns="" id="{82E966B4-58A8-4A86-B56D-71779DCC18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153" y="2897877"/>
            <a:ext cx="1041214" cy="1941916"/>
          </a:xfrm>
          <a:prstGeom prst="rect">
            <a:avLst/>
          </a:prstGeom>
        </p:spPr>
      </p:pic>
      <p:sp>
        <p:nvSpPr>
          <p:cNvPr id="9" name="AutoShape 27">
            <a:extLst>
              <a:ext uri="{FF2B5EF4-FFF2-40B4-BE49-F238E27FC236}">
                <a16:creationId xmlns:a16="http://schemas.microsoft.com/office/drawing/2014/main" xmlns="" id="{D37F36FA-9AB0-4132-9C6F-C06E25451C5D}"/>
              </a:ext>
            </a:extLst>
          </p:cNvPr>
          <p:cNvSpPr>
            <a:spLocks noChangeArrowheads="1"/>
          </p:cNvSpPr>
          <p:nvPr/>
        </p:nvSpPr>
        <p:spPr bwMode="auto">
          <a:xfrm>
            <a:off x="1385430" y="3523476"/>
            <a:ext cx="3106641" cy="1124724"/>
          </a:xfrm>
          <a:prstGeom prst="wedgeRoundRectCallout">
            <a:avLst>
              <a:gd name="adj1" fmla="val -57306"/>
              <a:gd name="adj2" fmla="val -33764"/>
              <a:gd name="adj3" fmla="val 16667"/>
            </a:avLst>
          </a:prstGeom>
          <a:solidFill>
            <a:srgbClr val="FBEBD8"/>
          </a:solidFill>
          <a:ln>
            <a:solidFill>
              <a:srgbClr val="FBA1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pPr>
            <a:r>
              <a:rPr lang="zh-CN" altLang="en-US" sz="2000" b="1">
                <a:solidFill>
                  <a:srgbClr val="D2322B"/>
                </a:solidFill>
                <a:latin typeface="楷体" panose="02010609060101010101" pitchFamily="49" charset="-122"/>
                <a:ea typeface="楷体" panose="02010609060101010101" pitchFamily="49" charset="-122"/>
              </a:rPr>
              <a:t>宇宙正在不断的膨胀，以现在的科技手段仍未探知宇宙的边界。</a:t>
            </a:r>
          </a:p>
        </p:txBody>
      </p:sp>
      <p:pic>
        <p:nvPicPr>
          <p:cNvPr id="12" name="图片 11">
            <a:extLst>
              <a:ext uri="{FF2B5EF4-FFF2-40B4-BE49-F238E27FC236}">
                <a16:creationId xmlns:a16="http://schemas.microsoft.com/office/drawing/2014/main" xmlns="" id="{29F14D86-82E1-40D2-83C4-A03C4AB08D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8570" y="2937542"/>
            <a:ext cx="1028244" cy="1902251"/>
          </a:xfrm>
          <a:prstGeom prst="rect">
            <a:avLst/>
          </a:prstGeom>
        </p:spPr>
      </p:pic>
      <p:sp>
        <p:nvSpPr>
          <p:cNvPr id="13" name="AutoShape 27">
            <a:extLst>
              <a:ext uri="{FF2B5EF4-FFF2-40B4-BE49-F238E27FC236}">
                <a16:creationId xmlns:a16="http://schemas.microsoft.com/office/drawing/2014/main" xmlns="" id="{E84D95A3-13F5-441B-9339-939372EC2823}"/>
              </a:ext>
            </a:extLst>
          </p:cNvPr>
          <p:cNvSpPr>
            <a:spLocks noChangeArrowheads="1"/>
          </p:cNvSpPr>
          <p:nvPr/>
        </p:nvSpPr>
        <p:spPr bwMode="auto">
          <a:xfrm>
            <a:off x="4946650" y="3587977"/>
            <a:ext cx="2530612" cy="831400"/>
          </a:xfrm>
          <a:prstGeom prst="wedgeRoundRectCallout">
            <a:avLst>
              <a:gd name="adj1" fmla="val 56112"/>
              <a:gd name="adj2" fmla="val -33887"/>
              <a:gd name="adj3" fmla="val 16667"/>
            </a:avLst>
          </a:prstGeom>
          <a:solidFill>
            <a:srgbClr val="FBEBD8"/>
          </a:solidFill>
          <a:ln>
            <a:solidFill>
              <a:srgbClr val="FBA1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pPr>
            <a:r>
              <a:rPr lang="zh-CN" altLang="en-US" sz="2000" b="1">
                <a:solidFill>
                  <a:srgbClr val="D2322B"/>
                </a:solidFill>
                <a:latin typeface="楷体" panose="02010609060101010101" pitchFamily="49" charset="-122"/>
                <a:ea typeface="楷体" panose="02010609060101010101" pitchFamily="49" charset="-122"/>
              </a:rPr>
              <a:t>宇宙至少有</a:t>
            </a:r>
            <a:r>
              <a:rPr lang="en-US" altLang="zh-CN" sz="2000" b="1">
                <a:solidFill>
                  <a:srgbClr val="D2322B"/>
                </a:solidFill>
                <a:latin typeface="楷体" panose="02010609060101010101" pitchFamily="49" charset="-122"/>
                <a:ea typeface="楷体" panose="02010609060101010101" pitchFamily="49" charset="-122"/>
              </a:rPr>
              <a:t>130</a:t>
            </a:r>
            <a:r>
              <a:rPr lang="zh-CN" altLang="en-US" sz="2000" b="1">
                <a:solidFill>
                  <a:srgbClr val="D2322B"/>
                </a:solidFill>
                <a:latin typeface="楷体" panose="02010609060101010101" pitchFamily="49" charset="-122"/>
                <a:ea typeface="楷体" panose="02010609060101010101" pitchFamily="49" charset="-122"/>
              </a:rPr>
              <a:t>亿光年的直径。</a:t>
            </a:r>
          </a:p>
        </p:txBody>
      </p:sp>
    </p:spTree>
    <p:extLst>
      <p:ext uri="{BB962C8B-B14F-4D97-AF65-F5344CB8AC3E}">
        <p14:creationId xmlns:p14="http://schemas.microsoft.com/office/powerpoint/2010/main" val="13138305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xmlns="" id="{A3BCF1AE-454B-42FF-8679-533C861A7A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81"/>
            <a:ext cx="9144000" cy="5138738"/>
          </a:xfrm>
          <a:prstGeom prst="rect">
            <a:avLst/>
          </a:prstGeom>
        </p:spPr>
      </p:pic>
    </p:spTree>
    <p:extLst>
      <p:ext uri="{BB962C8B-B14F-4D97-AF65-F5344CB8AC3E}">
        <p14:creationId xmlns:p14="http://schemas.microsoft.com/office/powerpoint/2010/main" val="3334968212"/>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6A5EB468-810C-4B3E-872C-093E1D318256}"/>
              </a:ext>
            </a:extLst>
          </p:cNvPr>
          <p:cNvSpPr/>
          <p:nvPr/>
        </p:nvSpPr>
        <p:spPr>
          <a:xfrm>
            <a:off x="363603" y="415103"/>
            <a:ext cx="1117614" cy="523220"/>
          </a:xfrm>
          <a:prstGeom prst="rect">
            <a:avLst/>
          </a:prstGeom>
        </p:spPr>
        <p:txBody>
          <a:bodyPr wrap="none">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a:ln>
                  <a:noFill/>
                </a:ln>
                <a:solidFill>
                  <a:srgbClr val="2540B0"/>
                </a:solidFill>
                <a:effectLst/>
                <a:uLnTx/>
                <a:uFillTx/>
                <a:latin typeface="微软雅黑" panose="020b0503020204020204" pitchFamily="34" charset="-122"/>
                <a:ea typeface="微软雅黑" panose="020b0503020204020204" pitchFamily="34" charset="-122"/>
                <a:sym typeface="Arial" panose="020b0604020202020204" pitchFamily="34" charset="0"/>
              </a:rPr>
              <a:t>研  讨</a:t>
            </a:r>
            <a:endParaRPr kumimoji="0" lang="zh-CN" altLang="en-US" sz="1800" b="0" i="0" u="none" strike="noStrike" kern="0" cap="none" spc="0" normalizeH="0" baseline="0" noProof="0">
              <a:ln>
                <a:noFill/>
              </a:ln>
              <a:solidFill>
                <a:srgbClr val="2540B0"/>
              </a:solidFill>
              <a:effectLst/>
              <a:uLnTx/>
              <a:uFillTx/>
            </a:endParaRPr>
          </a:p>
        </p:txBody>
      </p:sp>
      <p:sp>
        <p:nvSpPr>
          <p:cNvPr id="3" name="矩形 2">
            <a:extLst>
              <a:ext uri="{FF2B5EF4-FFF2-40B4-BE49-F238E27FC236}">
                <a16:creationId xmlns:a16="http://schemas.microsoft.com/office/drawing/2014/main" xmlns="" id="{16729714-F28D-4E3A-8143-171C0116CEEF}"/>
              </a:ext>
            </a:extLst>
          </p:cNvPr>
          <p:cNvSpPr/>
          <p:nvPr/>
        </p:nvSpPr>
        <p:spPr>
          <a:xfrm>
            <a:off x="363603" y="999456"/>
            <a:ext cx="8071406" cy="1200329"/>
          </a:xfrm>
          <a:prstGeom prst="rect">
            <a:avLst/>
          </a:prstGeom>
        </p:spPr>
        <p:txBody>
          <a:bodyPr wrap="square">
            <a:spAutoFit/>
          </a:bodyPr>
          <a:lstStyle/>
          <a:p>
            <a:pPr algn="just"/>
            <a:r>
              <a:rPr lang="en-US" altLang="zh-CN" sz="24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a:latin typeface="Times New Roman" panose="02020603050405020304" pitchFamily="18" charset="0"/>
                <a:ea typeface="黑体" panose="02010609060101010101" pitchFamily="49" charset="-122"/>
                <a:cs typeface="Times New Roman" panose="02020603050405020304" pitchFamily="18" charset="0"/>
              </a:rPr>
              <a:t>想象一下，如果有一天，我们和河外星系的“外星人”有了联系，我们能准确地把自己的通信地址告诉他们吗？请按中文格式写下来。</a:t>
            </a:r>
          </a:p>
        </p:txBody>
      </p:sp>
      <p:sp>
        <p:nvSpPr>
          <p:cNvPr id="4" name="矩形 3">
            <a:extLst>
              <a:ext uri="{FF2B5EF4-FFF2-40B4-BE49-F238E27FC236}">
                <a16:creationId xmlns:a16="http://schemas.microsoft.com/office/drawing/2014/main" xmlns="" id="{EDEC8C01-F7B1-4FCC-865B-093CB25F9115}"/>
              </a:ext>
            </a:extLst>
          </p:cNvPr>
          <p:cNvSpPr/>
          <p:nvPr/>
        </p:nvSpPr>
        <p:spPr>
          <a:xfrm>
            <a:off x="363603" y="2260918"/>
            <a:ext cx="8256936" cy="419282"/>
          </a:xfrm>
          <a:prstGeom prst="rect">
            <a:avLst/>
          </a:prstGeom>
        </p:spPr>
        <p:txBody>
          <a:bodyPr wrap="square">
            <a:spAutoFit/>
          </a:bodyPr>
          <a:lstStyle/>
          <a:p>
            <a:pPr algn="just" eaLnBrk="1" hangingPunct="1">
              <a:lnSpc>
                <a:spcPct val="110000"/>
              </a:lnSpc>
            </a:pPr>
            <a:r>
              <a:rPr lang="zh-CN" altLang="en-US" sz="2200" b="1">
                <a:solidFill>
                  <a:srgbClr val="D2322B"/>
                </a:solidFill>
                <a:latin typeface="楷体" panose="02010609060101010101" pitchFamily="49" charset="-122"/>
                <a:ea typeface="楷体" panose="02010609060101010101" pitchFamily="49" charset="-122"/>
              </a:rPr>
              <a:t>例</a:t>
            </a:r>
            <a:r>
              <a:rPr lang="en-US" altLang="zh-CN" sz="2200" b="1">
                <a:solidFill>
                  <a:srgbClr val="D2322B"/>
                </a:solidFill>
                <a:latin typeface="楷体" panose="02010609060101010101" pitchFamily="49" charset="-122"/>
                <a:ea typeface="楷体" panose="02010609060101010101" pitchFamily="49" charset="-122"/>
              </a:rPr>
              <a:t>1</a:t>
            </a:r>
            <a:r>
              <a:rPr lang="zh-CN" altLang="en-US" sz="2200" b="1">
                <a:solidFill>
                  <a:srgbClr val="D2322B"/>
                </a:solidFill>
                <a:latin typeface="楷体" panose="02010609060101010101" pitchFamily="49" charset="-122"/>
                <a:ea typeface="楷体" panose="02010609060101010101" pitchFamily="49" charset="-122"/>
              </a:rPr>
              <a:t>：我们在银河系</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太阳系</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地球</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亚洲</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中国</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省</a:t>
            </a:r>
            <a:r>
              <a:rPr lang="en-US" altLang="zh-CN" sz="2200" b="1">
                <a:solidFill>
                  <a:srgbClr val="D2322B"/>
                </a:solidFill>
                <a:latin typeface="楷体" panose="02010609060101010101" pitchFamily="49" charset="-122"/>
                <a:ea typeface="楷体" panose="02010609060101010101" pitchFamily="49" charset="-122"/>
              </a:rPr>
              <a:t>-**</a:t>
            </a:r>
            <a:r>
              <a:rPr lang="zh-CN" altLang="en-US" sz="2200" b="1">
                <a:solidFill>
                  <a:srgbClr val="D2322B"/>
                </a:solidFill>
                <a:latin typeface="楷体" panose="02010609060101010101" pitchFamily="49" charset="-122"/>
                <a:ea typeface="楷体" panose="02010609060101010101" pitchFamily="49" charset="-122"/>
              </a:rPr>
              <a:t>市</a:t>
            </a:r>
            <a:r>
              <a:rPr lang="en-US" altLang="zh-CN" sz="2200" b="1">
                <a:solidFill>
                  <a:srgbClr val="D2322B"/>
                </a:solidFill>
                <a:latin typeface="楷体" panose="02010609060101010101" pitchFamily="49" charset="-122"/>
                <a:ea typeface="楷体" panose="02010609060101010101" pitchFamily="49" charset="-122"/>
              </a:rPr>
              <a:t>……</a:t>
            </a:r>
            <a:endParaRPr lang="zh-CN" altLang="en-US" sz="2200" b="1">
              <a:solidFill>
                <a:srgbClr val="D2322B"/>
              </a:solidFill>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B55BFFAF-E42E-4FE7-BA53-4CE3AF388467}"/>
              </a:ext>
            </a:extLst>
          </p:cNvPr>
          <p:cNvSpPr/>
          <p:nvPr/>
        </p:nvSpPr>
        <p:spPr>
          <a:xfrm>
            <a:off x="363603" y="2741333"/>
            <a:ext cx="8256936" cy="791692"/>
          </a:xfrm>
          <a:prstGeom prst="rect">
            <a:avLst/>
          </a:prstGeom>
        </p:spPr>
        <p:txBody>
          <a:bodyPr wrap="square">
            <a:spAutoFit/>
          </a:bodyPr>
          <a:lstStyle/>
          <a:p>
            <a:pPr algn="just" eaLnBrk="1" hangingPunct="1">
              <a:lnSpc>
                <a:spcPct val="110000"/>
              </a:lnSpc>
            </a:pPr>
            <a:r>
              <a:rPr lang="zh-CN" altLang="en-US" sz="2200" b="1">
                <a:solidFill>
                  <a:srgbClr val="D2322B"/>
                </a:solidFill>
                <a:latin typeface="楷体" panose="02010609060101010101" pitchFamily="49" charset="-122"/>
                <a:ea typeface="楷体" panose="02010609060101010101" pitchFamily="49" charset="-122"/>
              </a:rPr>
              <a:t>例</a:t>
            </a:r>
            <a:r>
              <a:rPr lang="en-US" altLang="zh-CN" sz="2200" b="1">
                <a:solidFill>
                  <a:srgbClr val="D2322B"/>
                </a:solidFill>
                <a:latin typeface="楷体" panose="02010609060101010101" pitchFamily="49" charset="-122"/>
                <a:ea typeface="楷体" panose="02010609060101010101" pitchFamily="49" charset="-122"/>
              </a:rPr>
              <a:t>2</a:t>
            </a:r>
            <a:r>
              <a:rPr lang="zh-CN" altLang="en-US" sz="2200" b="1">
                <a:solidFill>
                  <a:srgbClr val="D2322B"/>
                </a:solidFill>
                <a:latin typeface="楷体" panose="02010609060101010101" pitchFamily="49" charset="-122"/>
                <a:ea typeface="楷体" panose="02010609060101010101" pitchFamily="49" charset="-122"/>
              </a:rPr>
              <a:t>：我们在银河系猎户座支臂距银河系中心约</a:t>
            </a:r>
            <a:r>
              <a:rPr lang="en-US" altLang="zh-CN" sz="2200" b="1">
                <a:solidFill>
                  <a:srgbClr val="D2322B"/>
                </a:solidFill>
                <a:latin typeface="楷体" panose="02010609060101010101" pitchFamily="49" charset="-122"/>
                <a:ea typeface="楷体" panose="02010609060101010101" pitchFamily="49" charset="-122"/>
              </a:rPr>
              <a:t>2.6</a:t>
            </a:r>
            <a:r>
              <a:rPr lang="zh-CN" altLang="en-US" sz="2200" b="1">
                <a:solidFill>
                  <a:srgbClr val="D2322B"/>
                </a:solidFill>
                <a:latin typeface="楷体" panose="02010609060101010101" pitchFamily="49" charset="-122"/>
                <a:ea typeface="楷体" panose="02010609060101010101" pitchFamily="49" charset="-122"/>
              </a:rPr>
              <a:t>万光年的太阳系中距离太阳</a:t>
            </a:r>
            <a:r>
              <a:rPr lang="en-US" altLang="zh-CN" sz="2200" b="1">
                <a:solidFill>
                  <a:srgbClr val="D2322B"/>
                </a:solidFill>
                <a:latin typeface="楷体" panose="02010609060101010101" pitchFamily="49" charset="-122"/>
                <a:ea typeface="楷体" panose="02010609060101010101" pitchFamily="49" charset="-122"/>
              </a:rPr>
              <a:t>1.5</a:t>
            </a:r>
            <a:r>
              <a:rPr lang="zh-CN" altLang="en-US" sz="2200" b="1">
                <a:solidFill>
                  <a:srgbClr val="D2322B"/>
                </a:solidFill>
                <a:latin typeface="楷体" panose="02010609060101010101" pitchFamily="49" charset="-122"/>
                <a:ea typeface="楷体" panose="02010609060101010101" pitchFamily="49" charset="-122"/>
              </a:rPr>
              <a:t>亿公里的地球上的亚洲中国**省**市</a:t>
            </a:r>
            <a:r>
              <a:rPr lang="en-US" altLang="zh-CN" sz="2200" b="1">
                <a:solidFill>
                  <a:srgbClr val="D2322B"/>
                </a:solidFill>
                <a:latin typeface="楷体" panose="02010609060101010101" pitchFamily="49" charset="-122"/>
                <a:ea typeface="楷体" panose="02010609060101010101" pitchFamily="49" charset="-122"/>
              </a:rPr>
              <a:t>……</a:t>
            </a:r>
            <a:endParaRPr lang="zh-CN" altLang="en-US" sz="2200" b="1">
              <a:solidFill>
                <a:srgbClr val="D2322B"/>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999016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a:extLst>
              <a:ext uri="{FF2B5EF4-FFF2-40B4-BE49-F238E27FC236}">
                <a16:creationId xmlns:a16="http://schemas.microsoft.com/office/drawing/2014/main" xmlns="" id="{B27E0C77-366F-45D0-9ECC-DBA9DFCE747B}"/>
              </a:ext>
            </a:extLst>
          </p:cNvPr>
          <p:cNvGrpSpPr/>
          <p:nvPr/>
        </p:nvGrpSpPr>
        <p:grpSpPr>
          <a:xfrm>
            <a:off x="3310652" y="0"/>
            <a:ext cx="2468722" cy="818147"/>
            <a:chOff x="3310652" y="0"/>
            <a:chExt cx="2468722" cy="818147"/>
          </a:xfrm>
        </p:grpSpPr>
        <p:pic>
          <p:nvPicPr>
            <p:cNvPr id="3" name="图片 2">
              <a:extLst>
                <a:ext uri="{FF2B5EF4-FFF2-40B4-BE49-F238E27FC236}">
                  <a16:creationId xmlns:a16="http://schemas.microsoft.com/office/drawing/2014/main" xmlns="" id="{EE2B58AE-AD65-4325-8142-1B2E90CEF4BE}"/>
                </a:ext>
              </a:extLst>
            </p:cNvPr>
            <p:cNvPicPr>
              <a:picLocks noChangeAspect="1"/>
            </p:cNvPicPr>
            <p:nvPr/>
          </p:nvPicPr>
          <p:blipFill>
            <a:blip r:embed="rId2">
              <a:extLst>
                <a:ext uri="{28A0092B-C50C-407E-A947-70E740481C1C}">
                  <a14:useLocalDpi xmlns:a14="http://schemas.microsoft.com/office/drawing/2010/main" val="0"/>
                </a:ext>
              </a:extLst>
            </a:blip>
            <a:srcRect t="6024" b="12048"/>
            <a:stretch>
              <a:fillRect/>
            </a:stretch>
          </p:blipFill>
          <p:spPr>
            <a:xfrm>
              <a:off x="3310652" y="0"/>
              <a:ext cx="2468722" cy="818147"/>
            </a:xfrm>
            <a:prstGeom prst="rect">
              <a:avLst/>
            </a:prstGeom>
          </p:spPr>
        </p:pic>
        <p:sp>
          <p:nvSpPr>
            <p:cNvPr id="4" name="文本框 3">
              <a:extLst>
                <a:ext uri="{FF2B5EF4-FFF2-40B4-BE49-F238E27FC236}">
                  <a16:creationId xmlns:a16="http://schemas.microsoft.com/office/drawing/2014/main" xmlns="" id="{6C463941-8F8D-4183-BD52-3A8DD4F84F26}"/>
                </a:ext>
              </a:extLst>
            </p:cNvPr>
            <p:cNvSpPr txBox="1"/>
            <p:nvPr/>
          </p:nvSpPr>
          <p:spPr>
            <a:xfrm>
              <a:off x="3938116" y="96808"/>
              <a:ext cx="1213794" cy="584775"/>
            </a:xfrm>
            <a:prstGeom prst="rect">
              <a:avLst/>
            </a:prstGeom>
            <a:noFill/>
          </p:spPr>
          <p:txBody>
            <a:bodyPr wrap="none" rtlCol="0">
              <a:spAutoFit/>
            </a:bodyPr>
            <a:lstStyle/>
            <a:p>
              <a:r>
                <a:rPr lang="zh-CN" altLang="en-US" sz="3200" b="1">
                  <a:latin typeface="Times New Roman" panose="02020603050405020304" pitchFamily="18" charset="0"/>
                  <a:ea typeface="楷体" panose="02010609060101010101" pitchFamily="49" charset="-122"/>
                  <a:sym typeface="Times New Roman" panose="02020603050405020304" pitchFamily="18" charset="0"/>
                </a:rPr>
                <a:t>拓  展</a:t>
              </a:r>
            </a:p>
          </p:txBody>
        </p:sp>
      </p:grpSp>
      <p:pic>
        <p:nvPicPr>
          <p:cNvPr id="5" name="图片 4">
            <a:extLst>
              <a:ext uri="{FF2B5EF4-FFF2-40B4-BE49-F238E27FC236}">
                <a16:creationId xmlns:a16="http://schemas.microsoft.com/office/drawing/2014/main" xmlns="" id="{4C1345FD-BDC6-426F-8FA6-394EBA2DDC9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53919" y="849897"/>
            <a:ext cx="7836162" cy="3782821"/>
          </a:xfrm>
          <a:prstGeom prst="rect">
            <a:avLst/>
          </a:prstGeom>
          <a:solidFill>
            <a:schemeClr val="bg1"/>
          </a:solidFill>
          <a:ln w="12700">
            <a:solidFill>
              <a:srgbClr val="2540B0"/>
            </a:solidFill>
          </a:ln>
        </p:spPr>
      </p:pic>
    </p:spTree>
    <p:extLst>
      <p:ext uri="{BB962C8B-B14F-4D97-AF65-F5344CB8AC3E}">
        <p14:creationId xmlns:p14="http://schemas.microsoft.com/office/powerpoint/2010/main" val="3105972425"/>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69D93CD3-3A86-448E-B87D-D5EA395FB86E}"/>
              </a:ext>
            </a:extLst>
          </p:cNvPr>
          <p:cNvSpPr txBox="1"/>
          <p:nvPr/>
        </p:nvSpPr>
        <p:spPr>
          <a:xfrm>
            <a:off x="3447333" y="4518837"/>
            <a:ext cx="2249334" cy="449418"/>
          </a:xfrm>
          <a:prstGeom prst="rect">
            <a:avLst/>
          </a:prstGeom>
          <a:noFill/>
        </p:spPr>
        <p:txBody>
          <a:bodyPr wrap="none" rtlCol="0">
            <a:spAutoFit/>
          </a:bodyPr>
          <a:lstStyle/>
          <a:p>
            <a:pPr algn="ctr" eaLnBrk="1" hangingPunct="1">
              <a:lnSpc>
                <a:spcPct val="130000"/>
              </a:lnSpc>
            </a:pPr>
            <a:r>
              <a:rPr lang="zh-CN" altLang="en-US" sz="2000" b="1">
                <a:solidFill>
                  <a:prstClr val="black"/>
                </a:solidFill>
                <a:latin typeface="Times New Roman"/>
                <a:ea typeface="黑体"/>
                <a:hlinkClick r:id="rId2" action="ppaction://hlinkfile"/>
              </a:rPr>
              <a:t>点击图片播放视频</a:t>
            </a:r>
            <a:endParaRPr lang="zh-CN" altLang="en-US" sz="2000" b="1">
              <a:solidFill>
                <a:prstClr val="black"/>
              </a:solidFill>
              <a:latin typeface="Times New Roman"/>
              <a:ea typeface="黑体"/>
            </a:endParaRPr>
          </a:p>
        </p:txBody>
      </p:sp>
      <p:pic>
        <p:nvPicPr>
          <p:cNvPr id="3" name="图片 2">
            <a:hlinkClick r:id="rId2" action="ppaction://hlinkfile"/>
            <a:extLst>
              <a:ext uri="{FF2B5EF4-FFF2-40B4-BE49-F238E27FC236}">
                <a16:creationId xmlns:a16="http://schemas.microsoft.com/office/drawing/2014/main" xmlns="" id="{76434642-3ED3-4B98-B859-6ED2AF0EE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340320"/>
            <a:ext cx="7557025" cy="4250826"/>
          </a:xfrm>
          <a:prstGeom prst="rect">
            <a:avLst/>
          </a:prstGeom>
        </p:spPr>
      </p:pic>
    </p:spTree>
    <p:extLst>
      <p:ext uri="{BB962C8B-B14F-4D97-AF65-F5344CB8AC3E}">
        <p14:creationId xmlns:p14="http://schemas.microsoft.com/office/powerpoint/2010/main" val="2453048248"/>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xmlns="" id="{010A2960-C7D9-46B9-AD56-966EF3852BB7}"/>
              </a:ext>
            </a:extLst>
          </p:cNvPr>
          <p:cNvSpPr>
            <a:spLocks noChangeArrowheads="1"/>
          </p:cNvSpPr>
          <p:nvPr/>
        </p:nvSpPr>
        <p:spPr bwMode="auto">
          <a:xfrm>
            <a:off x="408887" y="857291"/>
            <a:ext cx="2009775" cy="547687"/>
          </a:xfrm>
          <a:prstGeom prst="flowChartAlternateProcess">
            <a:avLst/>
          </a:prstGeom>
          <a:solidFill>
            <a:srgbClr val="F6CB50"/>
          </a:solidFill>
          <a:ln>
            <a:noFill/>
          </a:ln>
          <a:effectLst>
            <a:outerShdw dist="63500" dir="2700000" algn="tl" rotWithShape="0">
              <a:srgbClr val="FFC000">
                <a:lumMod val="60000"/>
                <a:lumOff val="40000"/>
              </a:srgbClr>
            </a:outerShdw>
          </a:effec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auto" hangingPunct="1">
              <a:spcBef>
                <a:spcPct val="0"/>
              </a:spcBef>
              <a:spcAft>
                <a:spcPct val="0"/>
              </a:spcAft>
              <a:defRPr/>
            </a:pPr>
            <a:r>
              <a:rPr lang="zh-CN" altLang="en-US" sz="3200" b="1" kern="0">
                <a:ln>
                  <a:solidFill>
                    <a:prstClr val="white"/>
                  </a:solidFill>
                </a:ln>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课后任务</a:t>
            </a:r>
          </a:p>
        </p:txBody>
      </p:sp>
      <p:sp>
        <p:nvSpPr>
          <p:cNvPr id="3" name="Rectangle 3">
            <a:extLst>
              <a:ext uri="{FF2B5EF4-FFF2-40B4-BE49-F238E27FC236}">
                <a16:creationId xmlns:a16="http://schemas.microsoft.com/office/drawing/2014/main" xmlns="" id="{B91E0332-7EE2-495E-A458-87C02761EA03}"/>
              </a:ext>
            </a:extLst>
          </p:cNvPr>
          <p:cNvSpPr>
            <a:spLocks noGrp="1" noChangeArrowheads="1"/>
          </p:cNvSpPr>
          <p:nvPr/>
        </p:nvSpPr>
        <p:spPr bwMode="auto">
          <a:xfrm>
            <a:off x="587369" y="1568836"/>
            <a:ext cx="7969262" cy="1277979"/>
          </a:xfrm>
          <a:prstGeom prst="rect">
            <a:avLst/>
          </a:prstGeom>
          <a:noFill/>
          <a:ln>
            <a:noFill/>
          </a:ln>
        </p:spPr>
        <p:txBody>
          <a:bodyPr wrap="square">
            <a:spAutoFit/>
          </a:bodyPr>
          <a:lstStyle/>
          <a:p>
            <a:pPr lvl="0" algn="just">
              <a:lnSpc>
                <a:spcPct val="110000"/>
              </a:lnSpc>
              <a:defRPr/>
            </a:pPr>
            <a:r>
              <a:rPr lang="zh-CN" altLang="en-US" sz="2400" b="1">
                <a:latin typeface="Times New Roman" panose="02020603050405020304" pitchFamily="18" charset="0"/>
                <a:ea typeface="黑体" panose="02010609060101010101" pitchFamily="49" charset="-122"/>
                <a:cs typeface="Times New Roman" panose="02020603050405020304" pitchFamily="18" charset="0"/>
              </a:rPr>
              <a:t>        尝试从多种方法与途径收集有关人类探索宇宙的历史或中国在太空探索方面的成就的资料。如：书籍、期刊、网络、广播、电视或问询他人的途径</a:t>
            </a:r>
            <a:r>
              <a:rPr lang="en-US" altLang="zh-CN" sz="2400" b="1">
                <a:latin typeface="楷体" panose="02010609060101010101" pitchFamily="49" charset="-122"/>
                <a:ea typeface="楷体" panose="02010609060101010101" pitchFamily="49" charset="-122"/>
                <a:cs typeface="Times New Roman" panose="02020603050405020304" pitchFamily="18" charset="0"/>
              </a:rPr>
              <a:t>……</a:t>
            </a:r>
            <a:endParaRPr kumimoji="0" lang="en-US" altLang="zh-CN" sz="24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5434D3B-36CE-4206-BADD-FD4C5AD91EC9}"/>
              </a:ext>
            </a:extLst>
          </p:cNvPr>
          <p:cNvPicPr>
            <a:picLocks noChangeAspect="1"/>
          </p:cNvPicPr>
          <p:nvPr/>
        </p:nvPicPr>
        <p:blipFill>
          <a:blip r:embed="rId2">
            <a:extLst>
              <a:ext uri="{28A0092B-C50C-407E-A947-70E740481C1C}">
                <a14:useLocalDpi xmlns:a14="http://schemas.microsoft.com/office/drawing/2010/main" val="0"/>
              </a:ext>
            </a:extLst>
          </a:blip>
          <a:srcRect b="36737"/>
          <a:stretch>
            <a:fillRect/>
          </a:stretch>
        </p:blipFill>
        <p:spPr>
          <a:xfrm>
            <a:off x="7042764" y="2698755"/>
            <a:ext cx="1953641" cy="2444745"/>
          </a:xfrm>
          <a:prstGeom prst="rect">
            <a:avLst/>
          </a:prstGeom>
        </p:spPr>
      </p:pic>
    </p:spTree>
    <p:extLst>
      <p:ext uri="{BB962C8B-B14F-4D97-AF65-F5344CB8AC3E}">
        <p14:creationId xmlns:p14="http://schemas.microsoft.com/office/powerpoint/2010/main" val="1586633868"/>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图片 5"/>
          <p:cNvPicPr>
            <a:picLocks noChangeAspect="1"/>
          </p:cNvPicPr>
          <p:nvPr>
            <p:custDataLst>
              <p:tags r:id="rId3"/>
            </p:custDataLst>
          </p:nvPr>
        </p:nvPicPr>
        <p:blipFill>
          <a:blip r:embed="rId2"/>
          <a:stretch>
            <a:fillRect/>
          </a:stretch>
        </p:blipFill>
        <p:spPr>
          <a:xfrm>
            <a:off x="8985250" y="93663"/>
            <a:ext cx="139700" cy="44450"/>
          </a:xfrm>
          <a:prstGeom prst="rect">
            <a:avLst/>
          </a:prstGeom>
          <a:noFill/>
          <a:ln w="9525">
            <a:noFill/>
          </a:ln>
        </p:spPr>
      </p:pic>
      <p:grpSp>
        <p:nvGrpSpPr>
          <p:cNvPr id="22" name="组合 21"/>
          <p:cNvGrpSpPr/>
          <p:nvPr/>
        </p:nvGrpSpPr>
        <p:grpSpPr>
          <a:xfrm>
            <a:off x="3310652" y="0"/>
            <a:ext cx="2468722" cy="818147"/>
            <a:chOff x="3465051" y="0"/>
            <a:chExt cx="2468722" cy="818147"/>
          </a:xfrm>
        </p:grpSpPr>
        <p:pic>
          <p:nvPicPr>
            <p:cNvPr id="23" name="图片 22"/>
            <p:cNvPicPr>
              <a:picLocks noChangeAspect="1"/>
            </p:cNvPicPr>
            <p:nvPr/>
          </p:nvPicPr>
          <p:blipFill>
            <a:blip r:embed="rId4">
              <a:extLst>
                <a:ext uri="{28A0092B-C50C-407E-A947-70E740481C1C}">
                  <a14:useLocalDpi xmlns:a14="http://schemas.microsoft.com/office/drawing/2010/main" val="0"/>
                </a:ext>
              </a:extLst>
            </a:blip>
            <a:srcRect t="6024" b="12048"/>
            <a:stretch>
              <a:fillRect/>
            </a:stretch>
          </p:blipFill>
          <p:spPr>
            <a:xfrm>
              <a:off x="3465051" y="0"/>
              <a:ext cx="2468722" cy="818147"/>
            </a:xfrm>
            <a:prstGeom prst="rect">
              <a:avLst/>
            </a:prstGeom>
          </p:spPr>
        </p:pic>
        <p:sp>
          <p:nvSpPr>
            <p:cNvPr id="24" name="文本框 23"/>
            <p:cNvSpPr txBox="1"/>
            <p:nvPr/>
          </p:nvSpPr>
          <p:spPr>
            <a:xfrm>
              <a:off x="3602687" y="81631"/>
              <a:ext cx="1832553" cy="584775"/>
            </a:xfrm>
            <a:prstGeom prst="rect">
              <a:avLst/>
            </a:prstGeom>
            <a:noFill/>
          </p:spPr>
          <p:txBody>
            <a:bodyPr wrap="none" rtlCol="0">
              <a:spAutoFit/>
            </a:bodyPr>
            <a:lstStyle/>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6" name="文本框 5">
            <a:extLst>
              <a:ext uri="{FF2B5EF4-FFF2-40B4-BE49-F238E27FC236}">
                <a16:creationId xmlns:a16="http://schemas.microsoft.com/office/drawing/2014/main" xmlns="" id="{191C4E0C-F065-461A-94AB-EF5E6A870695}"/>
              </a:ext>
            </a:extLst>
          </p:cNvPr>
          <p:cNvSpPr txBox="1"/>
          <p:nvPr/>
        </p:nvSpPr>
        <p:spPr>
          <a:xfrm>
            <a:off x="198784" y="4457623"/>
            <a:ext cx="1415772" cy="387094"/>
          </a:xfrm>
          <a:prstGeom prst="rect">
            <a:avLst/>
          </a:prstGeom>
          <a:noFill/>
        </p:spPr>
        <p:txBody>
          <a:bodyPr wrap="none" rtlCol="0">
            <a:spAutoFit/>
          </a:bodyPr>
          <a:lstStyle/>
          <a:p>
            <a:pPr algn="l" eaLnBrk="1" hangingPunct="1">
              <a:lnSpc>
                <a:spcPct val="130000"/>
              </a:lnSpc>
            </a:pPr>
            <a:r>
              <a:rPr lang="zh-CN" altLang="en-US" sz="1600" b="1">
                <a:latin typeface="+mn-lt"/>
                <a:ea typeface="+mn-ea"/>
                <a:hlinkClick r:id="rId5" action="ppaction://hlinkfile"/>
              </a:rPr>
              <a:t>点击放大观看</a:t>
            </a:r>
            <a:endParaRPr lang="zh-CN" altLang="en-US" sz="1600" b="1">
              <a:latin typeface="+mn-lt"/>
              <a:ea typeface="+mn-ea"/>
            </a:endParaRPr>
          </a:p>
        </p:txBody>
      </p:sp>
      <p:pic>
        <p:nvPicPr>
          <p:cNvPr id="4" name="图片 3">
            <a:hlinkClick r:id="rId5" action="ppaction://hlinkfile"/>
            <a:extLst>
              <a:ext uri="{FF2B5EF4-FFF2-40B4-BE49-F238E27FC236}">
                <a16:creationId xmlns:a16="http://schemas.microsoft.com/office/drawing/2014/main" xmlns="" id="{A5180169-C28F-48A7-A5AE-136A22E183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9111" y="879900"/>
            <a:ext cx="4265778" cy="4081292"/>
          </a:xfrm>
          <a:prstGeom prst="rect">
            <a:avLst/>
          </a:prstGeom>
        </p:spPr>
      </p:pic>
    </p:spTree>
    <p:extLst>
      <p:ext uri="{BB962C8B-B14F-4D97-AF65-F5344CB8AC3E}">
        <p14:creationId xmlns:p14="http://schemas.microsoft.com/office/powerpoint/2010/main" val="949419521"/>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a:extLst>
              <a:ext uri="{FF2B5EF4-FFF2-40B4-BE49-F238E27FC236}">
                <a16:creationId xmlns:a16="http://schemas.microsoft.com/office/drawing/2014/main" xmlns="" id="{AAAAFC51-B49F-415F-ADC3-3CE0A0044A29}"/>
              </a:ext>
            </a:extLst>
          </p:cNvPr>
          <p:cNvPicPr>
            <a:picLocks noChangeAspect="1"/>
          </p:cNvPicPr>
          <p:nvPr/>
        </p:nvPicPr>
        <p:blipFill>
          <a:blip r:embed="rId2"/>
          <a:stretch>
            <a:fillRect/>
          </a:stretch>
        </p:blipFill>
        <p:spPr>
          <a:xfrm>
            <a:off x="415637" y="1044922"/>
            <a:ext cx="8312727" cy="3053655"/>
          </a:xfrm>
          <a:prstGeom prst="rect">
            <a:avLst/>
          </a:prstGeom>
        </p:spPr>
      </p:pic>
      <p:pic>
        <p:nvPicPr>
          <p:cNvPr id="3" name="New picture"/>
          <p:cNvPicPr/>
          <p:nvPr/>
        </p:nvPicPr>
        <p:blipFill>
          <a:blip r:embed="rId3"/>
          <a:stretch>
            <a:fillRect/>
          </a:stretch>
        </p:blipFill>
        <p:spPr>
          <a:xfrm>
            <a:off x="11925300" y="10833100"/>
            <a:ext cx="317500" cy="228600"/>
          </a:xfrm>
          <a:prstGeom prst="cube">
            <a:avLst/>
          </a:prstGeom>
        </p:spPr>
      </p:pic>
    </p:spTree>
    <p:extLst>
      <p:ext uri="{BB962C8B-B14F-4D97-AF65-F5344CB8AC3E}">
        <p14:creationId xmlns:p14="http://schemas.microsoft.com/office/powerpoint/2010/main" val="2228026650"/>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028" name="Picture 4">
            <a:extLst>
              <a:ext uri="{FF2B5EF4-FFF2-40B4-BE49-F238E27FC236}">
                <a16:creationId xmlns:a16="http://schemas.microsoft.com/office/drawing/2014/main" xmlns="" id="{377431D9-583D-4C72-9600-A4224F9639E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3310652" y="0"/>
            <a:ext cx="2468722" cy="818147"/>
            <a:chOff x="3465051" y="0"/>
            <a:chExt cx="2468722" cy="818147"/>
          </a:xfrm>
        </p:grpSpPr>
        <p:pic>
          <p:nvPicPr>
            <p:cNvPr id="29" name="图片 28"/>
            <p:cNvPicPr>
              <a:picLocks noChangeAspect="1"/>
            </p:cNvPicPr>
            <p:nvPr/>
          </p:nvPicPr>
          <p:blipFill>
            <a:blip r:embed="rId4">
              <a:extLst>
                <a:ext uri="{28A0092B-C50C-407E-A947-70E740481C1C}">
                  <a14:useLocalDpi xmlns:a14="http://schemas.microsoft.com/office/drawing/2010/main" val="0"/>
                </a:ext>
              </a:extLst>
            </a:blip>
            <a:srcRect t="6024" b="12048"/>
            <a:stretch>
              <a:fillRect/>
            </a:stretch>
          </p:blipFill>
          <p:spPr>
            <a:xfrm>
              <a:off x="3465051" y="0"/>
              <a:ext cx="2468722" cy="818147"/>
            </a:xfrm>
            <a:prstGeom prst="rect">
              <a:avLst/>
            </a:prstGeom>
          </p:spPr>
        </p:pic>
        <p:sp>
          <p:nvSpPr>
            <p:cNvPr id="30" name="文本框 29"/>
            <p:cNvSpPr txBox="1"/>
            <p:nvPr/>
          </p:nvSpPr>
          <p:spPr>
            <a:xfrm>
              <a:off x="4092515" y="96808"/>
              <a:ext cx="1213794" cy="584775"/>
            </a:xfrm>
            <a:prstGeom prst="rect">
              <a:avLst/>
            </a:prstGeom>
            <a:noFill/>
          </p:spPr>
          <p:txBody>
            <a:bodyPr wrap="none" rtlCol="0">
              <a:spAutoFit/>
            </a:bodyPr>
            <a:lstStyle/>
            <a:p>
              <a:r>
                <a:rPr lang="zh-CN" altLang="en-US" sz="3200" b="1">
                  <a:latin typeface="Times New Roman" panose="02020603050405020304" pitchFamily="18" charset="0"/>
                  <a:ea typeface="楷体" panose="02010609060101010101" pitchFamily="49" charset="-122"/>
                  <a:sym typeface="Times New Roman" panose="02020603050405020304" pitchFamily="18" charset="0"/>
                </a:rPr>
                <a:t>聚  焦</a:t>
              </a:r>
            </a:p>
          </p:txBody>
        </p:sp>
      </p:grpSp>
      <p:pic>
        <p:nvPicPr>
          <p:cNvPr id="6" name="图片 5">
            <a:extLst>
              <a:ext uri="{FF2B5EF4-FFF2-40B4-BE49-F238E27FC236}">
                <a16:creationId xmlns:a16="http://schemas.microsoft.com/office/drawing/2014/main" xmlns="" id="{8F49FDBC-8C64-4BB0-9CE0-7429DA0612D0}"/>
              </a:ext>
            </a:extLst>
          </p:cNvPr>
          <p:cNvPicPr>
            <a:picLocks noChangeAspect="1"/>
          </p:cNvPicPr>
          <p:nvPr/>
        </p:nvPicPr>
        <p:blipFill>
          <a:blip r:embed="rId5">
            <a:extLst>
              <a:ext uri="{28A0092B-C50C-407E-A947-70E740481C1C}">
                <a14:useLocalDpi xmlns:a14="http://schemas.microsoft.com/office/drawing/2010/main" val="0"/>
              </a:ext>
            </a:extLst>
          </a:blip>
          <a:srcRect b="36737"/>
          <a:stretch>
            <a:fillRect/>
          </a:stretch>
        </p:blipFill>
        <p:spPr>
          <a:xfrm>
            <a:off x="7042764" y="2698755"/>
            <a:ext cx="1953641" cy="2444745"/>
          </a:xfrm>
          <a:prstGeom prst="rect">
            <a:avLst/>
          </a:prstGeom>
        </p:spPr>
      </p:pic>
      <p:sp>
        <p:nvSpPr>
          <p:cNvPr id="7" name="AutoShape 27">
            <a:extLst>
              <a:ext uri="{FF2B5EF4-FFF2-40B4-BE49-F238E27FC236}">
                <a16:creationId xmlns:a16="http://schemas.microsoft.com/office/drawing/2014/main" xmlns="" id="{5A8FE29A-2BAE-4B3D-8E89-9196577DD342}"/>
              </a:ext>
            </a:extLst>
          </p:cNvPr>
          <p:cNvSpPr>
            <a:spLocks noChangeArrowheads="1"/>
          </p:cNvSpPr>
          <p:nvPr/>
        </p:nvSpPr>
        <p:spPr bwMode="auto">
          <a:xfrm>
            <a:off x="3558209" y="3791786"/>
            <a:ext cx="3836504" cy="436759"/>
          </a:xfrm>
          <a:prstGeom prst="wedgeRoundRectCallout">
            <a:avLst>
              <a:gd name="adj1" fmla="val 57772"/>
              <a:gd name="adj2" fmla="val -36278"/>
              <a:gd name="adj3" fmla="val 16667"/>
            </a:avLst>
          </a:prstGeom>
          <a:solidFill>
            <a:srgbClr val="FBEBD8"/>
          </a:solidFill>
          <a:ln>
            <a:solidFill>
              <a:srgbClr val="FBA1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pPr>
            <a:r>
              <a:rPr lang="zh-CN" altLang="en-US" sz="2000" b="1">
                <a:latin typeface="楷体" panose="02010609060101010101" pitchFamily="49" charset="-122"/>
                <a:ea typeface="楷体" panose="02010609060101010101" pitchFamily="49" charset="-122"/>
              </a:rPr>
              <a:t>银河系到底是怎样的一个星系？</a:t>
            </a:r>
          </a:p>
        </p:txBody>
      </p:sp>
      <p:sp>
        <p:nvSpPr>
          <p:cNvPr id="10" name="AutoShape 27">
            <a:extLst>
              <a:ext uri="{FF2B5EF4-FFF2-40B4-BE49-F238E27FC236}">
                <a16:creationId xmlns:a16="http://schemas.microsoft.com/office/drawing/2014/main" xmlns="" id="{90D94CB6-F5CC-415B-BBDD-B90DC3B63091}"/>
              </a:ext>
            </a:extLst>
          </p:cNvPr>
          <p:cNvSpPr>
            <a:spLocks noChangeArrowheads="1"/>
          </p:cNvSpPr>
          <p:nvPr/>
        </p:nvSpPr>
        <p:spPr bwMode="auto">
          <a:xfrm>
            <a:off x="2206487" y="3707470"/>
            <a:ext cx="5188226" cy="831400"/>
          </a:xfrm>
          <a:prstGeom prst="wedgeRoundRectCallout">
            <a:avLst>
              <a:gd name="adj1" fmla="val 56112"/>
              <a:gd name="adj2" fmla="val -33887"/>
              <a:gd name="adj3" fmla="val 16667"/>
            </a:avLst>
          </a:prstGeom>
          <a:solidFill>
            <a:srgbClr val="FBEBD8"/>
          </a:solidFill>
          <a:ln>
            <a:solidFill>
              <a:srgbClr val="FBA1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pPr>
            <a:r>
              <a:rPr lang="zh-CN" altLang="en-US" sz="2000" b="1">
                <a:latin typeface="楷体" panose="02010609060101010101" pitchFamily="49" charset="-122"/>
                <a:ea typeface="楷体" panose="02010609060101010101" pitchFamily="49" charset="-122"/>
              </a:rPr>
              <a:t>如果说银河只是浩瀚宇宙的一小部分，那么宇宙中还有类似的星系吗？宇宙有多大？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22" presetClass="entr" presetSubtype="2"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5" name="图片 6"/>
          <p:cNvPicPr>
            <a:picLocks noChangeAspect="1"/>
          </p:cNvPicPr>
          <p:nvPr>
            <p:custDataLst>
              <p:tags r:id="rId3"/>
            </p:custDataLst>
          </p:nvPr>
        </p:nvPicPr>
        <p:blipFill>
          <a:blip r:embed="rId2"/>
          <a:stretch>
            <a:fillRect/>
          </a:stretch>
        </p:blipFill>
        <p:spPr>
          <a:xfrm>
            <a:off x="8985250" y="93663"/>
            <a:ext cx="139700" cy="44450"/>
          </a:xfrm>
          <a:prstGeom prst="rect">
            <a:avLst/>
          </a:prstGeom>
          <a:noFill/>
          <a:ln w="9525">
            <a:noFill/>
          </a:ln>
        </p:spPr>
      </p:pic>
      <p:grpSp>
        <p:nvGrpSpPr>
          <p:cNvPr id="3" name="组合 2">
            <a:extLst>
              <a:ext uri="{FF2B5EF4-FFF2-40B4-BE49-F238E27FC236}">
                <a16:creationId xmlns:a16="http://schemas.microsoft.com/office/drawing/2014/main" xmlns="" id="{E25D4B19-C9FA-4D04-AF12-EBB2CA2B6B75}"/>
              </a:ext>
            </a:extLst>
          </p:cNvPr>
          <p:cNvGrpSpPr/>
          <p:nvPr/>
        </p:nvGrpSpPr>
        <p:grpSpPr>
          <a:xfrm>
            <a:off x="3310652" y="0"/>
            <a:ext cx="2468722" cy="818147"/>
            <a:chOff x="3310652" y="0"/>
            <a:chExt cx="2468722" cy="818147"/>
          </a:xfrm>
        </p:grpSpPr>
        <p:pic>
          <p:nvPicPr>
            <p:cNvPr id="27" name="图片 26"/>
            <p:cNvPicPr>
              <a:picLocks noChangeAspect="1"/>
            </p:cNvPicPr>
            <p:nvPr/>
          </p:nvPicPr>
          <p:blipFill>
            <a:blip r:embed="rId4">
              <a:extLst>
                <a:ext uri="{28A0092B-C50C-407E-A947-70E740481C1C}">
                  <a14:useLocalDpi xmlns:a14="http://schemas.microsoft.com/office/drawing/2010/main" val="0"/>
                </a:ext>
              </a:extLst>
            </a:blip>
            <a:srcRect t="6024" b="12048"/>
            <a:stretch>
              <a:fillRect/>
            </a:stretch>
          </p:blipFill>
          <p:spPr>
            <a:xfrm>
              <a:off x="3310652" y="0"/>
              <a:ext cx="2468722" cy="818147"/>
            </a:xfrm>
            <a:prstGeom prst="rect">
              <a:avLst/>
            </a:prstGeom>
          </p:spPr>
        </p:pic>
        <p:sp>
          <p:nvSpPr>
            <p:cNvPr id="22" name="文本框 21">
              <a:extLst>
                <a:ext uri="{FF2B5EF4-FFF2-40B4-BE49-F238E27FC236}">
                  <a16:creationId xmlns:a16="http://schemas.microsoft.com/office/drawing/2014/main" xmlns="" id="{4DA938CE-12DA-43CD-98A9-4F61EBF6E03A}"/>
                </a:ext>
              </a:extLst>
            </p:cNvPr>
            <p:cNvSpPr txBox="1"/>
            <p:nvPr/>
          </p:nvSpPr>
          <p:spPr>
            <a:xfrm>
              <a:off x="3938116" y="96808"/>
              <a:ext cx="1213794" cy="584775"/>
            </a:xfrm>
            <a:prstGeom prst="rect">
              <a:avLst/>
            </a:prstGeom>
            <a:noFill/>
          </p:spPr>
          <p:txBody>
            <a:bodyPr wrap="none" rtlCol="0">
              <a:spAutoFit/>
            </a:bodyPr>
            <a:lstStyle/>
            <a:p>
              <a:r>
                <a:rPr lang="zh-CN" altLang="en-US" sz="3200" b="1">
                  <a:latin typeface="Times New Roman" panose="02020603050405020304" pitchFamily="18" charset="0"/>
                  <a:ea typeface="楷体" panose="02010609060101010101" pitchFamily="49" charset="-122"/>
                  <a:sym typeface="Times New Roman" panose="02020603050405020304" pitchFamily="18" charset="0"/>
                </a:rPr>
                <a:t>探  索</a:t>
              </a:r>
            </a:p>
          </p:txBody>
        </p:sp>
      </p:grpSp>
      <p:sp>
        <p:nvSpPr>
          <p:cNvPr id="14" name="矩形 13">
            <a:extLst>
              <a:ext uri="{FF2B5EF4-FFF2-40B4-BE49-F238E27FC236}">
                <a16:creationId xmlns:a16="http://schemas.microsoft.com/office/drawing/2014/main" xmlns="" id="{B29AB3BD-5BE1-4ECF-8DFC-2AC0859A364F}"/>
              </a:ext>
            </a:extLst>
          </p:cNvPr>
          <p:cNvSpPr/>
          <p:nvPr/>
        </p:nvSpPr>
        <p:spPr>
          <a:xfrm>
            <a:off x="306327" y="818147"/>
            <a:ext cx="2894073" cy="523220"/>
          </a:xfrm>
          <a:prstGeom prst="rect">
            <a:avLst/>
          </a:prstGeom>
        </p:spPr>
        <p:txBody>
          <a:bodyPr wrap="square">
            <a:spAutoFit/>
          </a:bodyPr>
          <a:lstStyle/>
          <a:p>
            <a:r>
              <a:rPr lang="en-US" altLang="zh-CN" sz="2800" b="1">
                <a:latin typeface="黑体" panose="02010609060101010101" pitchFamily="49" charset="-122"/>
                <a:ea typeface="黑体" panose="02010609060101010101" pitchFamily="49" charset="-122"/>
                <a:cs typeface="Times New Roman" panose="02020603050405020304" pitchFamily="18" charset="0"/>
              </a:rPr>
              <a:t>1.</a:t>
            </a:r>
            <a:r>
              <a:rPr lang="zh-CN" altLang="en-US" sz="2800" b="1">
                <a:latin typeface="黑体" panose="02010609060101010101" pitchFamily="49" charset="-122"/>
                <a:ea typeface="黑体" panose="02010609060101010101" pitchFamily="49" charset="-122"/>
                <a:cs typeface="Times New Roman" panose="02020603050405020304" pitchFamily="18" charset="0"/>
              </a:rPr>
              <a:t>认识银河系</a:t>
            </a:r>
          </a:p>
        </p:txBody>
      </p:sp>
      <p:pic>
        <p:nvPicPr>
          <p:cNvPr id="7" name="Picture 2">
            <a:extLst>
              <a:ext uri="{FF2B5EF4-FFF2-40B4-BE49-F238E27FC236}">
                <a16:creationId xmlns:a16="http://schemas.microsoft.com/office/drawing/2014/main" xmlns="" id="{723B1B99-DDDB-4FBA-B3E2-1A0C6CE3BB6B}"/>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09533" y="1414556"/>
            <a:ext cx="3158402" cy="2937301"/>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xmlns="" id="{2B2C83A8-52F3-470A-8498-6E2F3BFCC7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5684" y="1413009"/>
            <a:ext cx="4008783" cy="2938848"/>
          </a:xfrm>
          <a:prstGeom prst="rect">
            <a:avLst/>
          </a:prstGeom>
        </p:spPr>
      </p:pic>
      <p:sp>
        <p:nvSpPr>
          <p:cNvPr id="10" name="文本框 9">
            <a:extLst>
              <a:ext uri="{FF2B5EF4-FFF2-40B4-BE49-F238E27FC236}">
                <a16:creationId xmlns:a16="http://schemas.microsoft.com/office/drawing/2014/main" xmlns="" id="{722E02CF-7DA6-4710-AC99-FA21C3730C40}"/>
              </a:ext>
            </a:extLst>
          </p:cNvPr>
          <p:cNvSpPr txBox="1"/>
          <p:nvPr/>
        </p:nvSpPr>
        <p:spPr>
          <a:xfrm>
            <a:off x="413663" y="4425046"/>
            <a:ext cx="8316673" cy="430887"/>
          </a:xfrm>
          <a:prstGeom prst="rect">
            <a:avLst/>
          </a:prstGeom>
          <a:noFill/>
        </p:spPr>
        <p:txBody>
          <a:bodyPr wrap="square" rtlCol="0">
            <a:spAutoFit/>
          </a:bodyPr>
          <a:lstStyle/>
          <a:p>
            <a:r>
              <a:rPr lang="zh-CN" altLang="zh-CN" sz="2200" b="1">
                <a:solidFill>
                  <a:srgbClr val="2540B0"/>
                </a:solidFill>
                <a:latin typeface="黑体" panose="02010609060101010101" pitchFamily="49" charset="-122"/>
                <a:ea typeface="黑体" panose="02010609060101010101" pitchFamily="49" charset="-122"/>
              </a:rPr>
              <a:t>银河系</a:t>
            </a:r>
            <a:r>
              <a:rPr lang="zh-CN" altLang="en-US" sz="2200" b="1">
                <a:solidFill>
                  <a:srgbClr val="2540B0"/>
                </a:solidFill>
                <a:latin typeface="黑体" panose="02010609060101010101" pitchFamily="49" charset="-122"/>
                <a:ea typeface="黑体" panose="02010609060101010101" pitchFamily="49" charset="-122"/>
              </a:rPr>
              <a:t>的形状特点：像圆盘，像漩涡，又有很多条“旋臂”</a:t>
            </a:r>
            <a:r>
              <a:rPr lang="en-US" altLang="zh-CN" sz="2200" b="1">
                <a:solidFill>
                  <a:srgbClr val="2540B0"/>
                </a:solidFill>
                <a:latin typeface="黑体" panose="02010609060101010101" pitchFamily="49" charset="-122"/>
                <a:ea typeface="黑体" panose="02010609060101010101" pitchFamily="49" charset="-122"/>
              </a:rPr>
              <a:t>……</a:t>
            </a:r>
            <a:endParaRPr lang="zh-CN" altLang="en-US" sz="2200" b="1">
              <a:solidFill>
                <a:srgbClr val="2540B0"/>
              </a:solidFill>
              <a:latin typeface="黑体" panose="02010609060101010101" pitchFamily="49" charset="-122"/>
              <a:ea typeface="黑体" panose="02010609060101010101" pitchFamily="49" charset="-122"/>
            </a:endParaRPr>
          </a:p>
        </p:txBody>
      </p:sp>
      <p:cxnSp>
        <p:nvCxnSpPr>
          <p:cNvPr id="6" name="直接连接符 5">
            <a:extLst>
              <a:ext uri="{FF2B5EF4-FFF2-40B4-BE49-F238E27FC236}">
                <a16:creationId xmlns:a16="http://schemas.microsoft.com/office/drawing/2014/main" xmlns="" id="{CFB629B6-62A6-4A0F-8CA1-4C870B105A61}"/>
              </a:ext>
            </a:extLst>
          </p:cNvPr>
          <p:cNvCxnSpPr/>
          <p:nvPr/>
        </p:nvCxnSpPr>
        <p:spPr>
          <a:xfrm flipH="1">
            <a:off x="2482384" y="3581400"/>
            <a:ext cx="0" cy="46990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54635F4-79DA-4D97-BAAC-07167F4C9B1C}"/>
              </a:ext>
            </a:extLst>
          </p:cNvPr>
          <p:cNvSpPr txBox="1"/>
          <p:nvPr/>
        </p:nvSpPr>
        <p:spPr>
          <a:xfrm>
            <a:off x="2159218" y="4006420"/>
            <a:ext cx="646331" cy="369332"/>
          </a:xfrm>
          <a:prstGeom prst="rect">
            <a:avLst/>
          </a:prstGeom>
          <a:noFill/>
        </p:spPr>
        <p:txBody>
          <a:bodyPr wrap="none" rtlCol="0">
            <a:spAutoFit/>
          </a:bodyPr>
          <a:lstStyle/>
          <a:p>
            <a:r>
              <a:rPr lang="zh-CN" altLang="en-US" b="1">
                <a:solidFill>
                  <a:srgbClr val="FFFF00"/>
                </a:solidFill>
              </a:rPr>
              <a:t>太阳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nodeType="afterGroup">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xmlns="" id="{BBC72CD6-F4AA-4BC7-AE05-636003CD2350}"/>
              </a:ext>
            </a:extLst>
          </p:cNvPr>
          <p:cNvSpPr/>
          <p:nvPr/>
        </p:nvSpPr>
        <p:spPr>
          <a:xfrm>
            <a:off x="306327" y="475247"/>
            <a:ext cx="3744973" cy="523220"/>
          </a:xfrm>
          <a:prstGeom prst="rect">
            <a:avLst/>
          </a:prstGeom>
        </p:spPr>
        <p:txBody>
          <a:bodyPr wrap="square">
            <a:spAutoFit/>
          </a:bodyPr>
          <a:lstStyle/>
          <a:p>
            <a:r>
              <a:rPr lang="en-US" altLang="zh-CN" sz="2800" b="1">
                <a:latin typeface="黑体" panose="02010609060101010101" pitchFamily="49" charset="-122"/>
                <a:ea typeface="黑体" panose="02010609060101010101" pitchFamily="49" charset="-122"/>
                <a:cs typeface="Times New Roman" panose="02020603050405020304" pitchFamily="18" charset="0"/>
              </a:rPr>
              <a:t>2.</a:t>
            </a:r>
            <a:r>
              <a:rPr lang="zh-CN" altLang="en-US" sz="2800" b="1">
                <a:latin typeface="黑体" panose="02010609060101010101" pitchFamily="49" charset="-122"/>
                <a:ea typeface="黑体" panose="02010609060101010101" pitchFamily="49" charset="-122"/>
                <a:cs typeface="Times New Roman" panose="02020603050405020304" pitchFamily="18" charset="0"/>
              </a:rPr>
              <a:t>建立银河系模型</a:t>
            </a:r>
          </a:p>
        </p:txBody>
      </p:sp>
      <p:sp>
        <p:nvSpPr>
          <p:cNvPr id="4" name="文本框 13">
            <a:extLst>
              <a:ext uri="{FF2B5EF4-FFF2-40B4-BE49-F238E27FC236}">
                <a16:creationId xmlns:a16="http://schemas.microsoft.com/office/drawing/2014/main" xmlns="" id="{9BEF99A2-8D6D-4931-B91F-EB282FCD6B1A}"/>
              </a:ext>
            </a:extLst>
          </p:cNvPr>
          <p:cNvSpPr txBox="1">
            <a:spLocks noChangeArrowheads="1"/>
          </p:cNvSpPr>
          <p:nvPr/>
        </p:nvSpPr>
        <p:spPr bwMode="auto">
          <a:xfrm>
            <a:off x="360000" y="1075645"/>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黑体" panose="02010609060101010101" pitchFamily="49" charset="-122"/>
                <a:ea typeface="黑体" panose="02010609060101010101" pitchFamily="49" charset="-122"/>
              </a:rPr>
              <a:t>准备材料</a:t>
            </a:r>
          </a:p>
        </p:txBody>
      </p:sp>
      <p:sp>
        <p:nvSpPr>
          <p:cNvPr id="5" name="文本框 4">
            <a:extLst>
              <a:ext uri="{FF2B5EF4-FFF2-40B4-BE49-F238E27FC236}">
                <a16:creationId xmlns:a16="http://schemas.microsoft.com/office/drawing/2014/main" xmlns="" id="{0CB177D2-8F1B-486B-82B8-DEFBCB3B7FAE}"/>
              </a:ext>
            </a:extLst>
          </p:cNvPr>
          <p:cNvSpPr txBox="1"/>
          <p:nvPr/>
        </p:nvSpPr>
        <p:spPr>
          <a:xfrm>
            <a:off x="360000" y="1614489"/>
            <a:ext cx="8250329" cy="461665"/>
          </a:xfrm>
          <a:prstGeom prst="rect">
            <a:avLst/>
          </a:prstGeom>
          <a:noFill/>
        </p:spPr>
        <p:txBody>
          <a:bodyPr wrap="square" rtlCol="0">
            <a:spAutoFit/>
          </a:bodyPr>
          <a:lstStyle/>
          <a:p>
            <a:r>
              <a:rPr lang="zh-CN" altLang="en-US" sz="2400" b="1">
                <a:latin typeface="Times New Roman" panose="02020603050405020304" pitchFamily="18" charset="0"/>
                <a:ea typeface="楷体" panose="02010609060101010101" pitchFamily="49" charset="-122"/>
                <a:cs typeface="Times New Roman" panose="02020603050405020304" pitchFamily="18" charset="0"/>
              </a:rPr>
              <a:t>陀螺（也可以用小木棍代替）、纸片、米粒、胶水等。</a:t>
            </a:r>
          </a:p>
        </p:txBody>
      </p:sp>
      <p:pic>
        <p:nvPicPr>
          <p:cNvPr id="2052" name="Picture 4">
            <a:extLst>
              <a:ext uri="{FF2B5EF4-FFF2-40B4-BE49-F238E27FC236}">
                <a16:creationId xmlns:a16="http://schemas.microsoft.com/office/drawing/2014/main" xmlns="" id="{0435A00B-1AE5-4736-BEE5-75D296E092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9999" y="2336603"/>
            <a:ext cx="2110090" cy="211009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xmlns="" id="{E73561D9-5E11-4F75-889E-17142F18ECC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76171" y="2300975"/>
            <a:ext cx="2181345" cy="218134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xmlns="" id="{BDC5DC93-DED1-40EE-9ADF-683A166DCAA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63598" y="2383263"/>
            <a:ext cx="2016768" cy="201676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xmlns="" id="{FDAA5163-9F11-466C-ADA8-7E9A88B4F2D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343559" y="2400126"/>
            <a:ext cx="1983041" cy="1983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802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barn(inVertical)">
                                      <p:cBhvr>
                                        <p:cTn id="15" dur="500"/>
                                        <p:tgtEl>
                                          <p:spTgt spid="2052"/>
                                        </p:tgtEl>
                                      </p:cBhvr>
                                    </p:animEffect>
                                  </p:childTnLst>
                                </p:cTn>
                              </p:par>
                              <p:par>
                                <p:cTn id="16" presetID="16" presetClass="entr" presetSubtype="21" fill="hold"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barn(inVertical)">
                                      <p:cBhvr>
                                        <p:cTn id="18" dur="500"/>
                                        <p:tgtEl>
                                          <p:spTgt spid="2054"/>
                                        </p:tgtEl>
                                      </p:cBhvr>
                                    </p:animEffect>
                                  </p:childTnLst>
                                </p:cTn>
                              </p:par>
                              <p:par>
                                <p:cTn id="19" presetID="16" presetClass="entr" presetSubtype="21" fill="hold" nodeType="withEffect">
                                  <p:stCondLst>
                                    <p:cond delay="0"/>
                                  </p:stCondLst>
                                  <p:childTnLst>
                                    <p:set>
                                      <p:cBhvr>
                                        <p:cTn id="20" dur="1" fill="hold">
                                          <p:stCondLst>
                                            <p:cond delay="0"/>
                                          </p:stCondLst>
                                        </p:cTn>
                                        <p:tgtEl>
                                          <p:spTgt spid="2056"/>
                                        </p:tgtEl>
                                        <p:attrNameLst>
                                          <p:attrName>style.visibility</p:attrName>
                                        </p:attrNameLst>
                                      </p:cBhvr>
                                      <p:to>
                                        <p:strVal val="visible"/>
                                      </p:to>
                                    </p:set>
                                    <p:animEffect transition="in" filter="barn(inVertical)">
                                      <p:cBhvr>
                                        <p:cTn id="21" dur="500"/>
                                        <p:tgtEl>
                                          <p:spTgt spid="2056"/>
                                        </p:tgtEl>
                                      </p:cBhvr>
                                    </p:animEffect>
                                  </p:childTnLst>
                                </p:cTn>
                              </p:par>
                              <p:par>
                                <p:cTn id="22" presetID="16" presetClass="entr" presetSubtype="21" fill="hold" nodeType="withEffect">
                                  <p:stCondLst>
                                    <p:cond delay="0"/>
                                  </p:stCondLst>
                                  <p:childTnLst>
                                    <p:set>
                                      <p:cBhvr>
                                        <p:cTn id="23" dur="1" fill="hold">
                                          <p:stCondLst>
                                            <p:cond delay="0"/>
                                          </p:stCondLst>
                                        </p:cTn>
                                        <p:tgtEl>
                                          <p:spTgt spid="2058"/>
                                        </p:tgtEl>
                                        <p:attrNameLst>
                                          <p:attrName>style.visibility</p:attrName>
                                        </p:attrNameLst>
                                      </p:cBhvr>
                                      <p:to>
                                        <p:strVal val="visible"/>
                                      </p:to>
                                    </p:set>
                                    <p:animEffect transition="in" filter="barn(inVertical)">
                                      <p:cBhvr>
                                        <p:cTn id="24"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3">
            <a:extLst>
              <a:ext uri="{FF2B5EF4-FFF2-40B4-BE49-F238E27FC236}">
                <a16:creationId xmlns:a16="http://schemas.microsoft.com/office/drawing/2014/main" xmlns="" id="{8A89C95A-36EB-482D-9457-88A546C24B36}"/>
              </a:ext>
            </a:extLst>
          </p:cNvPr>
          <p:cNvSpPr txBox="1">
            <a:spLocks noChangeArrowheads="1"/>
          </p:cNvSpPr>
          <p:nvPr/>
        </p:nvSpPr>
        <p:spPr bwMode="auto">
          <a:xfrm>
            <a:off x="360000" y="52568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宋体" panose="02010600030101010101" pitchFamily="2" charset="-122"/>
              </a:defRPr>
            </a:lvl1pPr>
            <a:lvl2pPr marL="742950" indent="-285750">
              <a:defRPr sz="2800">
                <a:solidFill>
                  <a:schemeClr val="tx1"/>
                </a:solidFill>
                <a:latin typeface="Arial" panose="020b0604020202020204" pitchFamily="34" charset="0"/>
                <a:ea typeface="宋体" panose="02010600030101010101" pitchFamily="2" charset="-122"/>
              </a:defRPr>
            </a:lvl2pPr>
            <a:lvl3pPr marL="1143000" indent="-228600">
              <a:defRPr sz="2800">
                <a:solidFill>
                  <a:schemeClr val="tx1"/>
                </a:solidFill>
                <a:latin typeface="Arial" panose="020b0604020202020204" pitchFamily="34" charset="0"/>
                <a:ea typeface="宋体" panose="02010600030101010101" pitchFamily="2" charset="-122"/>
              </a:defRPr>
            </a:lvl3pPr>
            <a:lvl4pPr marL="1600200" indent="-228600">
              <a:defRPr sz="2800">
                <a:solidFill>
                  <a:schemeClr val="tx1"/>
                </a:solidFill>
                <a:latin typeface="Arial" panose="020b0604020202020204" pitchFamily="34" charset="0"/>
                <a:ea typeface="宋体" panose="02010600030101010101" pitchFamily="2" charset="-122"/>
              </a:defRPr>
            </a:lvl4pPr>
            <a:lvl5pPr marL="2057400" indent="-22860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黑体" panose="02010609060101010101" pitchFamily="49" charset="-122"/>
                <a:ea typeface="黑体" panose="02010609060101010101" pitchFamily="49" charset="-122"/>
              </a:rPr>
              <a:t>制作步骤</a:t>
            </a:r>
          </a:p>
        </p:txBody>
      </p:sp>
      <p:sp>
        <p:nvSpPr>
          <p:cNvPr id="3" name="矩形 2">
            <a:extLst>
              <a:ext uri="{FF2B5EF4-FFF2-40B4-BE49-F238E27FC236}">
                <a16:creationId xmlns:a16="http://schemas.microsoft.com/office/drawing/2014/main" xmlns="" id="{9B1B7F7C-BFA4-4CAA-A17A-ECC798E85F11}"/>
              </a:ext>
            </a:extLst>
          </p:cNvPr>
          <p:cNvSpPr/>
          <p:nvPr/>
        </p:nvSpPr>
        <p:spPr>
          <a:xfrm>
            <a:off x="518139" y="1029883"/>
            <a:ext cx="8280000" cy="830997"/>
          </a:xfrm>
          <a:prstGeom prst="rect">
            <a:avLst/>
          </a:prstGeom>
        </p:spPr>
        <p:txBody>
          <a:bodyPr wrap="square">
            <a:spAutoFit/>
          </a:bodyPr>
          <a:lstStyle/>
          <a:p>
            <a:r>
              <a:rPr lang="zh-CN" altLang="en-US" sz="2400" b="1">
                <a:latin typeface="楷体" panose="02010609060101010101" pitchFamily="49" charset="-122"/>
                <a:ea typeface="楷体" panose="02010609060101010101" pitchFamily="49" charset="-122"/>
              </a:rPr>
              <a:t>①在纸片上模拟画出银河系的“核球”和几条“旋臂”，画好后剪下来。</a:t>
            </a:r>
          </a:p>
        </p:txBody>
      </p:sp>
      <p:pic>
        <p:nvPicPr>
          <p:cNvPr id="6" name="图片 5">
            <a:extLst>
              <a:ext uri="{FF2B5EF4-FFF2-40B4-BE49-F238E27FC236}">
                <a16:creationId xmlns:a16="http://schemas.microsoft.com/office/drawing/2014/main" xmlns="" id="{A70D88C3-A33C-4F20-8F6D-9E066C79DEE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88881" y="1903418"/>
            <a:ext cx="6166237" cy="2904388"/>
          </a:xfrm>
          <a:prstGeom prst="rect">
            <a:avLst/>
          </a:prstGeom>
        </p:spPr>
      </p:pic>
    </p:spTree>
    <p:extLst>
      <p:ext uri="{BB962C8B-B14F-4D97-AF65-F5344CB8AC3E}">
        <p14:creationId xmlns:p14="http://schemas.microsoft.com/office/powerpoint/2010/main" val="1719058394"/>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17B83C2-0C6C-4717-AE51-25595CFEA6E6}"/>
              </a:ext>
            </a:extLst>
          </p:cNvPr>
          <p:cNvSpPr/>
          <p:nvPr/>
        </p:nvSpPr>
        <p:spPr>
          <a:xfrm>
            <a:off x="518139" y="871073"/>
            <a:ext cx="8280000" cy="461665"/>
          </a:xfrm>
          <a:prstGeom prst="rect">
            <a:avLst/>
          </a:prstGeom>
        </p:spPr>
        <p:txBody>
          <a:bodyPr wrap="square">
            <a:spAutoFit/>
          </a:bodyPr>
          <a:lstStyle/>
          <a:p>
            <a:r>
              <a:rPr lang="zh-CN" altLang="en-US" sz="2400" b="1">
                <a:latin typeface="楷体" panose="02010609060101010101" pitchFamily="49" charset="-122"/>
                <a:ea typeface="楷体" panose="02010609060101010101" pitchFamily="49" charset="-122"/>
              </a:rPr>
              <a:t>②把一些米粒粘在纸片上，模拟银河系的“恒星”。</a:t>
            </a:r>
          </a:p>
        </p:txBody>
      </p:sp>
      <p:pic>
        <p:nvPicPr>
          <p:cNvPr id="6" name="图片 5">
            <a:extLst>
              <a:ext uri="{FF2B5EF4-FFF2-40B4-BE49-F238E27FC236}">
                <a16:creationId xmlns:a16="http://schemas.microsoft.com/office/drawing/2014/main" xmlns="" id="{3D7B7CD8-C01B-4518-86FD-051E6C095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7455" y="1478512"/>
            <a:ext cx="5289091" cy="2994397"/>
          </a:xfrm>
          <a:prstGeom prst="rect">
            <a:avLst/>
          </a:prstGeom>
        </p:spPr>
      </p:pic>
    </p:spTree>
    <p:extLst>
      <p:ext uri="{BB962C8B-B14F-4D97-AF65-F5344CB8AC3E}">
        <p14:creationId xmlns:p14="http://schemas.microsoft.com/office/powerpoint/2010/main" val="3604541926"/>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6588A483-3EB4-41C6-9292-5DD1AC8A4D42}"/>
              </a:ext>
            </a:extLst>
          </p:cNvPr>
          <p:cNvSpPr/>
          <p:nvPr/>
        </p:nvSpPr>
        <p:spPr>
          <a:xfrm>
            <a:off x="518139" y="884319"/>
            <a:ext cx="8280000" cy="461665"/>
          </a:xfrm>
          <a:prstGeom prst="rect">
            <a:avLst/>
          </a:prstGeom>
        </p:spPr>
        <p:txBody>
          <a:bodyPr wrap="square">
            <a:spAutoFit/>
          </a:bodyPr>
          <a:lstStyle/>
          <a:p>
            <a:r>
              <a:rPr lang="zh-CN" altLang="en-US" sz="2400" b="1">
                <a:latin typeface="楷体" panose="02010609060101010101" pitchFamily="49" charset="-122"/>
                <a:ea typeface="楷体" panose="02010609060101010101" pitchFamily="49" charset="-122"/>
              </a:rPr>
              <a:t>③最后把纸片固定在陀螺上旋转。</a:t>
            </a:r>
          </a:p>
        </p:txBody>
      </p:sp>
      <p:pic>
        <p:nvPicPr>
          <p:cNvPr id="6" name="图片 5">
            <a:extLst>
              <a:ext uri="{FF2B5EF4-FFF2-40B4-BE49-F238E27FC236}">
                <a16:creationId xmlns:a16="http://schemas.microsoft.com/office/drawing/2014/main" xmlns="" id="{AD74371A-0DFD-4C35-B6F6-24261E112BA7}"/>
              </a:ext>
            </a:extLst>
          </p:cNvPr>
          <p:cNvPicPr>
            <a:picLocks noChangeAspect="1"/>
          </p:cNvPicPr>
          <p:nvPr/>
        </p:nvPicPr>
        <p:blipFill>
          <a:blip r:embed="rId2">
            <a:extLst>
              <a:ext uri="{28A0092B-C50C-407E-A947-70E740481C1C}">
                <a14:useLocalDpi xmlns:a14="http://schemas.microsoft.com/office/drawing/2010/main" val="0"/>
              </a:ext>
            </a:extLst>
          </a:blip>
          <a:srcRect t="14507" b="14902"/>
          <a:stretch>
            <a:fillRect/>
          </a:stretch>
        </p:blipFill>
        <p:spPr>
          <a:xfrm>
            <a:off x="1380616" y="1450450"/>
            <a:ext cx="6382768" cy="2905200"/>
          </a:xfrm>
          <a:prstGeom prst="rect">
            <a:avLst/>
          </a:prstGeom>
        </p:spPr>
      </p:pic>
    </p:spTree>
    <p:extLst>
      <p:ext uri="{BB962C8B-B14F-4D97-AF65-F5344CB8AC3E}">
        <p14:creationId xmlns:p14="http://schemas.microsoft.com/office/powerpoint/2010/main" val="3551518277"/>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xmlns="" id="{F27F325B-E987-4BBD-9CEE-7DF40BD641F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44263" y="1119150"/>
            <a:ext cx="5255475" cy="2905200"/>
          </a:xfrm>
          <a:prstGeom prst="rect">
            <a:avLst/>
          </a:prstGeom>
        </p:spPr>
      </p:pic>
      <p:sp>
        <p:nvSpPr>
          <p:cNvPr id="5" name="文本框 4">
            <a:extLst>
              <a:ext uri="{FF2B5EF4-FFF2-40B4-BE49-F238E27FC236}">
                <a16:creationId xmlns:a16="http://schemas.microsoft.com/office/drawing/2014/main" xmlns="" id="{C858B42E-0C4B-436B-A078-7322B21F4E69}"/>
              </a:ext>
            </a:extLst>
          </p:cNvPr>
          <p:cNvSpPr txBox="1"/>
          <p:nvPr/>
        </p:nvSpPr>
        <p:spPr>
          <a:xfrm>
            <a:off x="3087459" y="4081669"/>
            <a:ext cx="3587842" cy="461665"/>
          </a:xfrm>
          <a:prstGeom prst="rect">
            <a:avLst/>
          </a:prstGeom>
          <a:noFill/>
        </p:spPr>
        <p:txBody>
          <a:bodyPr wrap="none" rtlCol="0">
            <a:spAutoFit/>
          </a:bodyPr>
          <a:lstStyle/>
          <a:p>
            <a:r>
              <a:rPr lang="zh-CN" altLang="en-US" sz="2400" b="1">
                <a:latin typeface="楷体" panose="02010609060101010101" pitchFamily="49" charset="-122"/>
                <a:ea typeface="楷体" panose="02010609060101010101" pitchFamily="49" charset="-122"/>
              </a:rPr>
              <a:t>旋转过程中的“银河系”</a:t>
            </a:r>
          </a:p>
        </p:txBody>
      </p:sp>
    </p:spTree>
    <p:extLst>
      <p:ext uri="{BB962C8B-B14F-4D97-AF65-F5344CB8AC3E}">
        <p14:creationId xmlns:p14="http://schemas.microsoft.com/office/powerpoint/2010/main" val="3569320391"/>
      </p:ext>
    </p:extLst>
  </p:cSld>
  <p:clrMapOvr>
    <a:masterClrMapping/>
  </p:clrMapOvr>
  <p:transition/>
  <p:timing/>
</p:sld>
</file>

<file path=ppt/tags/tag1.xml><?xml version="1.0" encoding="utf-8"?>
<p:tagLst xmlns:p="http://schemas.openxmlformats.org/presentationml/2006/main">
  <p:tag name="ISLIDE.ADDREMOVEWATERMARK" val="vQPnBbQyLF"/>
</p:tagLst>
</file>

<file path=ppt/tags/tag2.xml><?xml version="1.0" encoding="utf-8"?>
<p:tagLst xmlns:p="http://schemas.openxmlformats.org/presentationml/2006/main">
  <p:tag name="ISLIDE.ADDREMOVEWATERMARK" val="vQPnBbQyLF"/>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2_首页">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50</Paragraphs>
  <Slides>25</Slides>
  <Notes>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25</vt:i4>
      </vt:variant>
    </vt:vector>
  </HeadingPairs>
  <TitlesOfParts>
    <vt:vector baseType="lpstr" size="36">
      <vt:lpstr>Arial</vt:lpstr>
      <vt:lpstr>Calibri Light</vt:lpstr>
      <vt:lpstr>Calibri</vt:lpstr>
      <vt:lpstr>宋体</vt:lpstr>
      <vt:lpstr>微软雅黑</vt:lpstr>
      <vt:lpstr>等线 Light</vt:lpstr>
      <vt:lpstr>等线</vt:lpstr>
      <vt:lpstr>楷体</vt:lpstr>
      <vt:lpstr>Times New Roman</vt:lpstr>
      <vt:lpstr>黑体</vt:lpstr>
      <vt:lpstr>2_首页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2021-12-10T22:45:23.544</cp:lastPrinted>
  <dcterms:created xsi:type="dcterms:W3CDTF">2021-12-10T22:45:23Z</dcterms:created>
  <dcterms:modified xsi:type="dcterms:W3CDTF">2021-12-10T14:45:26Z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