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354" r:id="rId4"/>
    <p:sldId id="367" r:id="rId5"/>
    <p:sldId id="369" r:id="rId6"/>
    <p:sldId id="370" r:id="rId7"/>
    <p:sldId id="368" r:id="rId8"/>
    <p:sldId id="371" r:id="rId9"/>
    <p:sldId id="357" r:id="rId10"/>
    <p:sldId id="373" r:id="rId11"/>
    <p:sldId id="377" r:id="rId12"/>
    <p:sldId id="384" r:id="rId13"/>
    <p:sldId id="378" r:id="rId14"/>
    <p:sldId id="358" r:id="rId15"/>
    <p:sldId id="379" r:id="rId16"/>
    <p:sldId id="380" r:id="rId17"/>
    <p:sldId id="381" r:id="rId18"/>
    <p:sldId id="383" r:id="rId19"/>
    <p:sldId id="382" r:id="rId20"/>
  </p:sldIdLst>
  <p:sldSz cx="12192000" cy="6858000"/>
  <p:notesSz cx="6858000" cy="9144000"/>
  <p:custDataLst>
    <p:tags r:id="rId21"/>
  </p:custDataLst>
  <p:defaultTextStyle>
    <a:defPPr>
      <a:defRPr lang="en-US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5"/>
    <p:restoredTop sz="94660"/>
  </p:normalViewPr>
  <p:slideViewPr>
    <p:cSldViewPr showGuides="1">
      <p:cViewPr varScale="1">
        <p:scale>
          <a:sx n="62" d="100"/>
          <a:sy n="62" d="100"/>
        </p:scale>
        <p:origin x="916" y="52"/>
      </p:cViewPr>
      <p:guideLst>
        <p:guide orient="horz" pos="2125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tags" Target="tags/tag72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8F050A-D2AD-4DFE-94E9-DCE49FEDF32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0242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39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ea typeface="宋体" panose="02010600030101010101" pitchFamily="2" charset="-122"/>
              </a:rPr>
              <a:t>8</a:t>
            </a:fld>
            <a:endParaRPr lang="zh-CN" altLang="en-US" sz="120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ea typeface="宋体" panose="02010600030101010101" pitchFamily="2" charset="-122"/>
              </a:rPr>
              <a:t>9</a:t>
            </a:fld>
            <a:endParaRPr lang="zh-CN" altLang="en-US" sz="120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1_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2_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3_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4_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5_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6_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tags" Target="../tags/tag57.xml" /><Relationship Id="rId19" Type="http://schemas.openxmlformats.org/officeDocument/2006/relationships/tags" Target="../tags/tag58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59.xml" /><Relationship Id="rId21" Type="http://schemas.openxmlformats.org/officeDocument/2006/relationships/tags" Target="../tags/tag60.xml" /><Relationship Id="rId22" Type="http://schemas.openxmlformats.org/officeDocument/2006/relationships/tags" Target="../tags/tag61.xml" /><Relationship Id="rId23" Type="http://schemas.openxmlformats.org/officeDocument/2006/relationships/image" Target="file:///D:\qq&#25991;&#20214;\712321467\Image\C2C\Image2\%7b75232B38-A165-1FB7-499C-2E1C792CACB5%7d.png" TargetMode="External" /><Relationship Id="rId24" Type="http://schemas.openxmlformats.org/officeDocument/2006/relationships/image" Target="../media/image1.png" /><Relationship Id="rId25" Type="http://schemas.openxmlformats.org/officeDocument/2006/relationships/tags" Target="../tags/tag62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0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1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2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24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3.xml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5.jpeg" /><Relationship Id="rId3" Type="http://schemas.openxmlformats.org/officeDocument/2006/relationships/tags" Target="../tags/tag6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gif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7.png" /><Relationship Id="rId3" Type="http://schemas.openxmlformats.org/officeDocument/2006/relationships/tags" Target="../tags/tag6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18.jpeg" /><Relationship Id="rId3" Type="http://schemas.openxmlformats.org/officeDocument/2006/relationships/tags" Target="../tags/tag7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19.png" /><Relationship Id="rId4" Type="http://schemas.openxmlformats.org/officeDocument/2006/relationships/vmlDrawing" Target="../drawings/vmlDrawing1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png" /><Relationship Id="rId3" Type="http://schemas.openxmlformats.org/officeDocument/2006/relationships/tags" Target="../tags/tag7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gif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5.jpeg" /><Relationship Id="rId4" Type="http://schemas.openxmlformats.org/officeDocument/2006/relationships/tags" Target="../tags/tag64.xml" /><Relationship Id="rId5" Type="http://schemas.openxmlformats.org/officeDocument/2006/relationships/image" Target="../media/image6.png" /><Relationship Id="rId6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jpeg" /><Relationship Id="rId3" Type="http://schemas.openxmlformats.org/officeDocument/2006/relationships/tags" Target="../tags/tag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9.jpeg" /><Relationship Id="rId4" Type="http://schemas.openxmlformats.org/officeDocument/2006/relationships/tags" Target="../tags/tag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2.jpeg" /><Relationship Id="rId4" Type="http://schemas.openxmlformats.org/officeDocument/2006/relationships/image" Target="../media/image1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4000" y="1500188"/>
            <a:ext cx="9144000" cy="3416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465" y="2437130"/>
            <a:ext cx="12154535" cy="20720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0" name="TextBox 5"/>
          <p:cNvSpPr txBox="1"/>
          <p:nvPr/>
        </p:nvSpPr>
        <p:spPr>
          <a:xfrm>
            <a:off x="1524000" y="2865438"/>
            <a:ext cx="9144000" cy="101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6000" b="1"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6000" b="1">
                <a:latin typeface="华文新魏" panose="02010800040101010101" pitchFamily="2" charset="-122"/>
                <a:ea typeface="华文新魏" panose="02010800040101010101" pitchFamily="2" charset="-122"/>
              </a:rPr>
              <a:t>认识星座</a:t>
            </a:r>
            <a:endParaRPr lang="zh-CN" altLang="en-US" sz="6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01" name="任意多边形 9"/>
          <p:cNvSpPr/>
          <p:nvPr>
            <p:custDataLst>
              <p:tags r:id="rId2"/>
            </p:custDataLst>
          </p:nvPr>
        </p:nvSpPr>
        <p:spPr>
          <a:xfrm flipH="1">
            <a:off x="1415415" y="476568"/>
            <a:ext cx="6643688" cy="1000125"/>
          </a:xfrm>
          <a:custGeom>
            <a:gdLst>
              <a:gd name="txL" fmla="*/ 0 w 3878508"/>
              <a:gd name="txT" fmla="*/ 0 h 762904"/>
              <a:gd name="txR" fmla="*/ 3878508 w 3878508"/>
              <a:gd name="txB" fmla="*/ 762904 h 762904"/>
            </a:gdLst>
            <a:cxnLst>
              <a:cxn ang="0">
                <a:pos x="5" y="0"/>
              </a:cxn>
              <a:cxn ang="0">
                <a:pos x="10261116" y="0"/>
              </a:cxn>
              <a:cxn ang="0">
                <a:pos x="11380377" y="655559"/>
              </a:cxn>
              <a:cxn ang="0">
                <a:pos x="11380377" y="655559"/>
              </a:cxn>
              <a:cxn ang="0">
                <a:pos x="10261109" y="1311118"/>
              </a:cxn>
              <a:cxn ang="0">
                <a:pos x="0" y="1311115"/>
              </a:cxn>
              <a:cxn ang="0">
                <a:pos x="150894" y="1238198"/>
              </a:cxn>
              <a:cxn ang="0">
                <a:pos x="562937" y="655556"/>
              </a:cxn>
              <a:cxn ang="0">
                <a:pos x="150894" y="72917"/>
              </a:cxn>
            </a:cxnLst>
            <a:rect l="txL" t="txT" r="txR" b="tx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ADB9CA"/>
          </a:solidFill>
          <a:ln w="25400">
            <a:noFill/>
          </a:ln>
        </p:spPr>
        <p:txBody>
          <a:bodyPr lIns="396000" tIns="0" rIns="0" bIns="0" anchor="ctr" anchorCtr="0"/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 教科版六下</a:t>
            </a:r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宇宙</a:t>
            </a:r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单元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/>
              <a:sym typeface="等线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50"/>
          <p:cNvGrpSpPr/>
          <p:nvPr/>
        </p:nvGrpSpPr>
        <p:grpSpPr>
          <a:xfrm>
            <a:off x="-5080" y="144780"/>
            <a:ext cx="12264390" cy="949325"/>
            <a:chOff x="-1439239" y="265043"/>
            <a:chExt cx="12157040" cy="949371"/>
          </a:xfrm>
        </p:grpSpPr>
        <p:sp>
          <p:nvSpPr>
            <p:cNvPr id="5" name="矩形 4"/>
            <p:cNvSpPr/>
            <p:nvPr/>
          </p:nvSpPr>
          <p:spPr>
            <a:xfrm>
              <a:off x="-1439239" y="265043"/>
              <a:ext cx="12157040" cy="94937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958645" y="453012"/>
              <a:ext cx="9144000" cy="6451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三、研讨</a:t>
              </a:r>
              <a:r>
                <a:rPr lang="en-US" altLang="zh-CN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   </a:t>
              </a:r>
              <a:endPara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endParaRPr>
            </a:p>
          </p:txBody>
        </p:sp>
      </p:grpSp>
      <p:sp>
        <p:nvSpPr>
          <p:cNvPr id="19457" name="任意多边形 56321"/>
          <p:cNvSpPr/>
          <p:nvPr/>
        </p:nvSpPr>
        <p:spPr>
          <a:xfrm>
            <a:off x="8826500" y="0"/>
            <a:ext cx="3276600" cy="6858000"/>
          </a:xfrm>
          <a:custGeom>
            <a:cxnLst>
              <a:cxn ang="0">
                <a:pos x="0" y="2087"/>
              </a:cxn>
              <a:cxn ang="0">
                <a:pos x="0" y="0"/>
              </a:cxn>
              <a:cxn ang="0">
                <a:pos x="1043" y="1225"/>
              </a:cxn>
              <a:cxn ang="0">
                <a:pos x="1043" y="3311"/>
              </a:cxn>
              <a:cxn ang="0">
                <a:pos x="0" y="2087"/>
              </a:cxn>
            </a:cxnLst>
            <a:rect l="0" t="0" r="0" b="0"/>
            <a:pathLst>
              <a:path w="1043" h="3311">
                <a:moveTo>
                  <a:pt x="0" y="2087"/>
                </a:moveTo>
                <a:lnTo>
                  <a:pt x="0" y="0"/>
                </a:lnTo>
                <a:lnTo>
                  <a:pt x="1043" y="1225"/>
                </a:lnTo>
                <a:lnTo>
                  <a:pt x="1043" y="3311"/>
                </a:lnTo>
                <a:lnTo>
                  <a:pt x="0" y="2087"/>
                </a:lnTo>
                <a:close/>
              </a:path>
            </a:pathLst>
          </a:custGeom>
          <a:solidFill>
            <a:srgbClr val="000000"/>
          </a:solidFill>
          <a:ln w="571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58" name="任意多边形 56322"/>
          <p:cNvSpPr/>
          <p:nvPr/>
        </p:nvSpPr>
        <p:spPr>
          <a:xfrm>
            <a:off x="2060575" y="-26987"/>
            <a:ext cx="8494713" cy="1312862"/>
          </a:xfrm>
          <a:custGeom>
            <a:cxnLst>
              <a:cxn ang="0">
                <a:pos x="5126" y="1224"/>
              </a:cxn>
              <a:cxn ang="0">
                <a:pos x="998" y="1224"/>
              </a:cxn>
              <a:cxn ang="0">
                <a:pos x="0" y="0"/>
              </a:cxn>
              <a:cxn ang="0">
                <a:pos x="4082" y="0"/>
              </a:cxn>
              <a:cxn ang="0">
                <a:pos x="5126" y="1224"/>
              </a:cxn>
            </a:cxnLst>
            <a:rect l="0" t="0" r="0" b="0"/>
            <a:pathLst>
              <a:path w="5126" h="1224">
                <a:moveTo>
                  <a:pt x="5126" y="1224"/>
                </a:moveTo>
                <a:lnTo>
                  <a:pt x="998" y="1224"/>
                </a:lnTo>
                <a:lnTo>
                  <a:pt x="0" y="0"/>
                </a:lnTo>
                <a:lnTo>
                  <a:pt x="4082" y="0"/>
                </a:lnTo>
                <a:lnTo>
                  <a:pt x="5126" y="1224"/>
                </a:lnTo>
                <a:close/>
              </a:path>
            </a:pathLst>
          </a:custGeom>
          <a:solidFill>
            <a:srgbClr val="FFCC99">
              <a:alpha val="87842"/>
            </a:srgbClr>
          </a:solidFill>
          <a:ln w="381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26" name="直接连接符 56325"/>
          <p:cNvSpPr/>
          <p:nvPr/>
        </p:nvSpPr>
        <p:spPr>
          <a:xfrm flipH="1" flipV="1">
            <a:off x="8394700" y="908050"/>
            <a:ext cx="139700" cy="608013"/>
          </a:xfrm>
          <a:prstGeom prst="line">
            <a:avLst/>
          </a:prstGeom>
          <a:ln w="38100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6327" name="椭圆 56326"/>
          <p:cNvSpPr/>
          <p:nvPr/>
        </p:nvSpPr>
        <p:spPr>
          <a:xfrm>
            <a:off x="8394700" y="1341438"/>
            <a:ext cx="215900" cy="215900"/>
          </a:xfrm>
          <a:prstGeom prst="ellipse">
            <a:avLst/>
          </a:prstGeom>
          <a:solidFill>
            <a:srgbClr val="FF00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28" name="椭圆 56327"/>
          <p:cNvSpPr/>
          <p:nvPr/>
        </p:nvSpPr>
        <p:spPr>
          <a:xfrm>
            <a:off x="9259888" y="981075"/>
            <a:ext cx="215900" cy="215900"/>
          </a:xfrm>
          <a:prstGeom prst="ellipse">
            <a:avLst/>
          </a:prstGeom>
          <a:solidFill>
            <a:srgbClr val="FFFF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29" name="直接连接符 56328"/>
          <p:cNvSpPr/>
          <p:nvPr/>
        </p:nvSpPr>
        <p:spPr>
          <a:xfrm flipH="1" flipV="1">
            <a:off x="6234113" y="693738"/>
            <a:ext cx="0" cy="208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6330" name="椭圆 56329"/>
          <p:cNvSpPr/>
          <p:nvPr/>
        </p:nvSpPr>
        <p:spPr>
          <a:xfrm>
            <a:off x="6162675" y="2565400"/>
            <a:ext cx="215900" cy="215900"/>
          </a:xfrm>
          <a:prstGeom prst="ellipse">
            <a:avLst/>
          </a:prstGeom>
          <a:solidFill>
            <a:srgbClr val="FF00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31" name="椭圆 56330"/>
          <p:cNvSpPr/>
          <p:nvPr/>
        </p:nvSpPr>
        <p:spPr>
          <a:xfrm>
            <a:off x="9979025" y="1844675"/>
            <a:ext cx="215900" cy="215900"/>
          </a:xfrm>
          <a:prstGeom prst="ellipse">
            <a:avLst/>
          </a:prstGeom>
          <a:solidFill>
            <a:srgbClr val="FFFF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32" name="直接连接符 56331"/>
          <p:cNvSpPr/>
          <p:nvPr/>
        </p:nvSpPr>
        <p:spPr>
          <a:xfrm flipH="1" flipV="1">
            <a:off x="5449888" y="384175"/>
            <a:ext cx="39687" cy="2613025"/>
          </a:xfrm>
          <a:prstGeom prst="line">
            <a:avLst/>
          </a:prstGeom>
          <a:ln w="38100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6333" name="椭圆 56332"/>
          <p:cNvSpPr/>
          <p:nvPr/>
        </p:nvSpPr>
        <p:spPr>
          <a:xfrm>
            <a:off x="5370513" y="2997200"/>
            <a:ext cx="215900" cy="215900"/>
          </a:xfrm>
          <a:prstGeom prst="ellipse">
            <a:avLst/>
          </a:prstGeom>
          <a:solidFill>
            <a:srgbClr val="FF00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34" name="椭圆 56333"/>
          <p:cNvSpPr/>
          <p:nvPr/>
        </p:nvSpPr>
        <p:spPr>
          <a:xfrm>
            <a:off x="10194925" y="2781300"/>
            <a:ext cx="215900" cy="215900"/>
          </a:xfrm>
          <a:prstGeom prst="ellipse">
            <a:avLst/>
          </a:prstGeom>
          <a:solidFill>
            <a:srgbClr val="FFFF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35" name="直接连接符 56334"/>
          <p:cNvSpPr/>
          <p:nvPr/>
        </p:nvSpPr>
        <p:spPr>
          <a:xfrm flipH="1" flipV="1">
            <a:off x="5946775" y="549275"/>
            <a:ext cx="1588" cy="2447925"/>
          </a:xfrm>
          <a:prstGeom prst="line">
            <a:avLst/>
          </a:prstGeom>
          <a:ln w="38100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6336" name="椭圆 56335"/>
          <p:cNvSpPr/>
          <p:nvPr/>
        </p:nvSpPr>
        <p:spPr>
          <a:xfrm>
            <a:off x="5875338" y="3213100"/>
            <a:ext cx="215900" cy="215900"/>
          </a:xfrm>
          <a:prstGeom prst="ellipse">
            <a:avLst/>
          </a:prstGeom>
          <a:solidFill>
            <a:srgbClr val="FF00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37" name="椭圆 56336"/>
          <p:cNvSpPr/>
          <p:nvPr/>
        </p:nvSpPr>
        <p:spPr>
          <a:xfrm>
            <a:off x="10699750" y="3500438"/>
            <a:ext cx="215900" cy="215900"/>
          </a:xfrm>
          <a:prstGeom prst="ellipse">
            <a:avLst/>
          </a:prstGeom>
          <a:solidFill>
            <a:srgbClr val="FFFF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38" name="直接连接符 56337"/>
          <p:cNvSpPr/>
          <p:nvPr/>
        </p:nvSpPr>
        <p:spPr>
          <a:xfrm flipV="1">
            <a:off x="6146800" y="981075"/>
            <a:ext cx="34925" cy="2805113"/>
          </a:xfrm>
          <a:prstGeom prst="line">
            <a:avLst/>
          </a:prstGeom>
          <a:ln w="38100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6339" name="椭圆 56338"/>
          <p:cNvSpPr/>
          <p:nvPr/>
        </p:nvSpPr>
        <p:spPr>
          <a:xfrm>
            <a:off x="6018213" y="3644900"/>
            <a:ext cx="217487" cy="215900"/>
          </a:xfrm>
          <a:prstGeom prst="ellipse">
            <a:avLst/>
          </a:prstGeom>
          <a:solidFill>
            <a:srgbClr val="FF00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40" name="椭圆 56339"/>
          <p:cNvSpPr/>
          <p:nvPr/>
        </p:nvSpPr>
        <p:spPr>
          <a:xfrm>
            <a:off x="10555288" y="4652963"/>
            <a:ext cx="215900" cy="215900"/>
          </a:xfrm>
          <a:prstGeom prst="ellipse">
            <a:avLst/>
          </a:prstGeom>
          <a:solidFill>
            <a:srgbClr val="FFFF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41" name="直接连接符 56340"/>
          <p:cNvSpPr/>
          <p:nvPr/>
        </p:nvSpPr>
        <p:spPr>
          <a:xfrm flipH="1" flipV="1">
            <a:off x="7820025" y="273050"/>
            <a:ext cx="73025" cy="3660775"/>
          </a:xfrm>
          <a:prstGeom prst="line">
            <a:avLst/>
          </a:prstGeom>
          <a:ln w="38100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6342" name="椭圆 56341"/>
          <p:cNvSpPr/>
          <p:nvPr/>
        </p:nvSpPr>
        <p:spPr>
          <a:xfrm>
            <a:off x="7820025" y="3933825"/>
            <a:ext cx="215900" cy="215900"/>
          </a:xfrm>
          <a:prstGeom prst="ellipse">
            <a:avLst/>
          </a:prstGeom>
          <a:solidFill>
            <a:srgbClr val="FF00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43" name="椭圆 56342"/>
          <p:cNvSpPr/>
          <p:nvPr/>
        </p:nvSpPr>
        <p:spPr>
          <a:xfrm>
            <a:off x="11779250" y="4581525"/>
            <a:ext cx="215900" cy="215900"/>
          </a:xfrm>
          <a:prstGeom prst="ellipse">
            <a:avLst/>
          </a:prstGeom>
          <a:solidFill>
            <a:srgbClr val="FFFF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44" name="直接连接符 56343"/>
          <p:cNvSpPr/>
          <p:nvPr/>
        </p:nvSpPr>
        <p:spPr>
          <a:xfrm flipH="1" flipV="1">
            <a:off x="6413500" y="381000"/>
            <a:ext cx="30163" cy="3581400"/>
          </a:xfrm>
          <a:prstGeom prst="line">
            <a:avLst/>
          </a:prstGeom>
          <a:ln w="38100" cap="flat" cmpd="sng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6345" name="椭圆 56344"/>
          <p:cNvSpPr/>
          <p:nvPr/>
        </p:nvSpPr>
        <p:spPr>
          <a:xfrm>
            <a:off x="6378575" y="3933825"/>
            <a:ext cx="215900" cy="215900"/>
          </a:xfrm>
          <a:prstGeom prst="ellipse">
            <a:avLst/>
          </a:prstGeom>
          <a:solidFill>
            <a:srgbClr val="FF00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46" name="椭圆 56345"/>
          <p:cNvSpPr/>
          <p:nvPr/>
        </p:nvSpPr>
        <p:spPr>
          <a:xfrm>
            <a:off x="11491913" y="5373688"/>
            <a:ext cx="215900" cy="215900"/>
          </a:xfrm>
          <a:prstGeom prst="ellipse">
            <a:avLst/>
          </a:prstGeom>
          <a:solidFill>
            <a:srgbClr val="FFFF00"/>
          </a:solidFill>
          <a:ln w="57150">
            <a:noFill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47" name="任意多边形 56346"/>
          <p:cNvSpPr/>
          <p:nvPr/>
        </p:nvSpPr>
        <p:spPr>
          <a:xfrm>
            <a:off x="9331325" y="1052513"/>
            <a:ext cx="2592388" cy="4464050"/>
          </a:xfrm>
          <a:custGeom>
            <a:cxnLst>
              <a:cxn ang="0">
                <a:pos x="0" y="0"/>
              </a:cxn>
              <a:cxn ang="0">
                <a:pos x="454" y="590"/>
              </a:cxn>
              <a:cxn ang="0">
                <a:pos x="635" y="1134"/>
              </a:cxn>
              <a:cxn ang="0">
                <a:pos x="953" y="1633"/>
              </a:cxn>
              <a:cxn ang="0">
                <a:pos x="816" y="2313"/>
              </a:cxn>
              <a:cxn ang="0">
                <a:pos x="1406" y="2812"/>
              </a:cxn>
              <a:cxn ang="0">
                <a:pos x="1633" y="2268"/>
              </a:cxn>
            </a:cxnLst>
            <a:rect l="0" t="0" r="0" b="0"/>
            <a:pathLst>
              <a:path w="1632" h="2812">
                <a:moveTo>
                  <a:pt x="0" y="0"/>
                </a:moveTo>
                <a:lnTo>
                  <a:pt x="454" y="590"/>
                </a:lnTo>
                <a:lnTo>
                  <a:pt x="635" y="1134"/>
                </a:lnTo>
                <a:lnTo>
                  <a:pt x="953" y="1633"/>
                </a:lnTo>
                <a:lnTo>
                  <a:pt x="816" y="2313"/>
                </a:lnTo>
                <a:lnTo>
                  <a:pt x="1406" y="2812"/>
                </a:lnTo>
                <a:lnTo>
                  <a:pt x="1633" y="2268"/>
                </a:lnTo>
              </a:path>
            </a:pathLst>
          </a:custGeom>
          <a:noFill/>
          <a:ln w="5715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9481" name="图片 563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0" y="2852738"/>
            <a:ext cx="982663" cy="982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49" name="直接连接符 56348"/>
          <p:cNvSpPr/>
          <p:nvPr/>
        </p:nvSpPr>
        <p:spPr>
          <a:xfrm flipV="1">
            <a:off x="3930650" y="1125538"/>
            <a:ext cx="5400675" cy="2016125"/>
          </a:xfrm>
          <a:prstGeom prst="line">
            <a:avLst/>
          </a:prstGeom>
          <a:ln w="3175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6350" name="直接连接符 56349"/>
          <p:cNvSpPr/>
          <p:nvPr/>
        </p:nvSpPr>
        <p:spPr>
          <a:xfrm flipV="1">
            <a:off x="3859213" y="1916113"/>
            <a:ext cx="6192837" cy="1296987"/>
          </a:xfrm>
          <a:prstGeom prst="line">
            <a:avLst/>
          </a:prstGeom>
          <a:ln w="3175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6351" name="直接连接符 56350"/>
          <p:cNvSpPr/>
          <p:nvPr/>
        </p:nvSpPr>
        <p:spPr>
          <a:xfrm flipV="1">
            <a:off x="3930650" y="2852738"/>
            <a:ext cx="6408738" cy="360362"/>
          </a:xfrm>
          <a:prstGeom prst="line">
            <a:avLst/>
          </a:prstGeom>
          <a:ln w="3175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6352" name="直接连接符 56351"/>
          <p:cNvSpPr/>
          <p:nvPr/>
        </p:nvSpPr>
        <p:spPr>
          <a:xfrm>
            <a:off x="3930650" y="3213100"/>
            <a:ext cx="6840538" cy="431800"/>
          </a:xfrm>
          <a:prstGeom prst="line">
            <a:avLst/>
          </a:prstGeom>
          <a:ln w="3175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6353" name="直接连接符 56352"/>
          <p:cNvSpPr/>
          <p:nvPr/>
        </p:nvSpPr>
        <p:spPr>
          <a:xfrm>
            <a:off x="3930650" y="3213100"/>
            <a:ext cx="6696075" cy="1511300"/>
          </a:xfrm>
          <a:prstGeom prst="line">
            <a:avLst/>
          </a:prstGeom>
          <a:ln w="3175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6354" name="直接连接符 56353"/>
          <p:cNvSpPr/>
          <p:nvPr/>
        </p:nvSpPr>
        <p:spPr>
          <a:xfrm>
            <a:off x="3930650" y="3213100"/>
            <a:ext cx="7921625" cy="1439863"/>
          </a:xfrm>
          <a:prstGeom prst="line">
            <a:avLst/>
          </a:prstGeom>
          <a:ln w="3175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6355" name="直接连接符 56354"/>
          <p:cNvSpPr/>
          <p:nvPr/>
        </p:nvSpPr>
        <p:spPr>
          <a:xfrm>
            <a:off x="3930650" y="3213100"/>
            <a:ext cx="7632700" cy="2303463"/>
          </a:xfrm>
          <a:prstGeom prst="line">
            <a:avLst/>
          </a:prstGeom>
          <a:ln w="3175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9489" name="文本框 56355"/>
          <p:cNvSpPr txBox="1"/>
          <p:nvPr/>
        </p:nvSpPr>
        <p:spPr>
          <a:xfrm>
            <a:off x="624205" y="5085080"/>
            <a:ext cx="68764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从地球这个角度来照射七个小球，看其在屏幕上的投影。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6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6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6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6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6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6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56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1"/>
          <p:cNvSpPr txBox="1"/>
          <p:nvPr/>
        </p:nvSpPr>
        <p:spPr>
          <a:xfrm>
            <a:off x="3359785" y="1125220"/>
            <a:ext cx="56388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星座</a:t>
            </a:r>
            <a:r>
              <a:rPr lang="en-US" alt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投影图班级展示</a:t>
            </a:r>
            <a:endParaRPr lang="zh-CN" altLang="en-US" sz="36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94410" y="1989138"/>
          <a:ext cx="10203815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0763"/>
                <a:gridCol w="2040763"/>
                <a:gridCol w="2040763"/>
                <a:gridCol w="2040763"/>
                <a:gridCol w="2040763"/>
              </a:tblGrid>
              <a:tr h="3657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方向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正面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左侧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后面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右侧</a:t>
                      </a:r>
                      <a:endParaRPr lang="zh-CN" altLang="en-US" sz="3600"/>
                    </a:p>
                  </a:txBody>
                  <a:tcPr/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/>
                    </a:p>
                    <a:p>
                      <a:pPr algn="ctr">
                        <a:buNone/>
                      </a:pPr>
                      <a:endParaRPr lang="zh-CN" altLang="en-US" sz="3600"/>
                    </a:p>
                    <a:p>
                      <a:pPr algn="ctr">
                        <a:buNone/>
                      </a:pPr>
                      <a:endParaRPr lang="zh-CN" altLang="en-US" sz="3600"/>
                    </a:p>
                    <a:p>
                      <a:pPr algn="ctr">
                        <a:buNone/>
                      </a:pPr>
                      <a:r>
                        <a:rPr lang="zh-CN" altLang="en-US" sz="3600"/>
                        <a:t>图像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/>
                    </a:p>
                    <a:p>
                      <a:pPr algn="ctr">
                        <a:buNone/>
                      </a:pPr>
                      <a:endParaRPr lang="zh-CN" altLang="en-US" sz="3600"/>
                    </a:p>
                    <a:p>
                      <a:pPr algn="ctr">
                        <a:buNone/>
                      </a:pPr>
                      <a:endParaRPr lang="zh-CN" altLang="en-US" sz="3600"/>
                    </a:p>
                    <a:p>
                      <a:pPr algn="ctr">
                        <a:buNone/>
                      </a:pPr>
                      <a:r>
                        <a:rPr lang="en-US" altLang="zh-CN" sz="3600"/>
                        <a:t>           </a:t>
                      </a:r>
                      <a:endParaRPr lang="zh-CN" altLang="en-US" sz="3600"/>
                    </a:p>
                    <a:p>
                      <a:pPr algn="ctr">
                        <a:buNone/>
                      </a:pPr>
                      <a:endParaRPr lang="zh-CN" altLang="en-US" sz="3600"/>
                    </a:p>
                    <a:p>
                      <a:pPr algn="ctr">
                        <a:buNone/>
                      </a:pPr>
                      <a:endParaRPr lang="zh-CN" altLang="en-US" sz="3600"/>
                    </a:p>
                    <a:p>
                      <a:pPr algn="ctr">
                        <a:buNone/>
                      </a:pPr>
                      <a:endParaRPr lang="zh-CN" altLang="en-US" sz="36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组合 50"/>
          <p:cNvGrpSpPr/>
          <p:nvPr/>
        </p:nvGrpSpPr>
        <p:grpSpPr>
          <a:xfrm>
            <a:off x="-5080" y="144780"/>
            <a:ext cx="12264390" cy="949325"/>
            <a:chOff x="-1439239" y="265043"/>
            <a:chExt cx="12157040" cy="949371"/>
          </a:xfrm>
        </p:grpSpPr>
        <p:sp>
          <p:nvSpPr>
            <p:cNvPr id="6" name="矩形 5"/>
            <p:cNvSpPr/>
            <p:nvPr/>
          </p:nvSpPr>
          <p:spPr>
            <a:xfrm>
              <a:off x="-1439239" y="265043"/>
              <a:ext cx="12157040" cy="94937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TextBox 5"/>
            <p:cNvSpPr txBox="1"/>
            <p:nvPr/>
          </p:nvSpPr>
          <p:spPr>
            <a:xfrm>
              <a:off x="-958645" y="453012"/>
              <a:ext cx="9144000" cy="6451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三、研讨</a:t>
              </a:r>
              <a:r>
                <a:rPr lang="en-US" altLang="zh-CN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   </a:t>
              </a:r>
              <a:endPara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4763"/>
            <a:ext cx="12198350" cy="68468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"/>
          <p:cNvGrpSpPr/>
          <p:nvPr/>
        </p:nvGrpSpPr>
        <p:grpSpPr>
          <a:xfrm>
            <a:off x="1466850" y="1552575"/>
            <a:ext cx="9259888" cy="3752850"/>
            <a:chOff x="3189" y="1761"/>
            <a:chExt cx="14558" cy="6572"/>
          </a:xfrm>
        </p:grpSpPr>
        <p:sp>
          <p:nvSpPr>
            <p:cNvPr id="4" name="圆角矩形 3"/>
            <p:cNvSpPr/>
            <p:nvPr/>
          </p:nvSpPr>
          <p:spPr>
            <a:xfrm>
              <a:off x="3189" y="1761"/>
              <a:ext cx="14558" cy="6572"/>
            </a:xfrm>
            <a:prstGeom prst="round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666" y="2164"/>
              <a:ext cx="13607" cy="56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 fontAlgn="auto">
                <a:lnSpc>
                  <a:spcPct val="16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4800" kern="1200" cap="none" spc="0" normalizeH="0" baseline="0" noProof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星座</a:t>
              </a:r>
              <a:r>
                <a:rPr kumimoji="0" lang="zh-CN" altLang="en-US" sz="4000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是远近不同、没有联系的恒星在天空中的视觉形象。如果从不同角度观察，图形不同。</a:t>
              </a:r>
              <a:endParaRPr kumimoji="0" lang="zh-CN" altLang="en-US" sz="4000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</p:grpSp>
      <p:sp>
        <p:nvSpPr>
          <p:cNvPr id="21509" name="文本框 5"/>
          <p:cNvSpPr txBox="1"/>
          <p:nvPr/>
        </p:nvSpPr>
        <p:spPr>
          <a:xfrm>
            <a:off x="127000" y="635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1510" name="文本框 6"/>
          <p:cNvSpPr txBox="1"/>
          <p:nvPr/>
        </p:nvSpPr>
        <p:spPr>
          <a:xfrm>
            <a:off x="127000" y="67183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1511" name="文本框 7"/>
          <p:cNvSpPr txBox="1"/>
          <p:nvPr/>
        </p:nvSpPr>
        <p:spPr>
          <a:xfrm>
            <a:off x="127000" y="635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1512" name="文本框 8"/>
          <p:cNvSpPr txBox="1"/>
          <p:nvPr/>
        </p:nvSpPr>
        <p:spPr>
          <a:xfrm>
            <a:off x="127000" y="67183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0" y="-23812"/>
            <a:ext cx="12233275" cy="813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203450" y="3429000"/>
            <a:ext cx="7775575" cy="738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+mn-ea"/>
              </a:rPr>
              <a:t>假若在夜晚迷了路，你有什么方法来辨认方向？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" name="组合 50"/>
          <p:cNvGrpSpPr/>
          <p:nvPr/>
        </p:nvGrpSpPr>
        <p:grpSpPr>
          <a:xfrm>
            <a:off x="-5080" y="144780"/>
            <a:ext cx="12264390" cy="949325"/>
            <a:chOff x="-1439239" y="265043"/>
            <a:chExt cx="12157040" cy="949371"/>
          </a:xfrm>
        </p:grpSpPr>
        <p:sp>
          <p:nvSpPr>
            <p:cNvPr id="5" name="矩形 4"/>
            <p:cNvSpPr/>
            <p:nvPr/>
          </p:nvSpPr>
          <p:spPr>
            <a:xfrm>
              <a:off x="-1439239" y="265043"/>
              <a:ext cx="12157040" cy="94937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958645" y="453012"/>
              <a:ext cx="9144000" cy="6451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  <a:sym typeface="+mn-ea"/>
                </a:rPr>
                <a:t>四、拓展：深入了解北斗七星</a:t>
              </a:r>
              <a:r>
                <a:rPr lang="en-US" altLang="zh-CN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   </a:t>
              </a:r>
              <a:endPara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3434" name="文本框 103433"/>
          <p:cNvSpPr txBox="1"/>
          <p:nvPr/>
        </p:nvSpPr>
        <p:spPr>
          <a:xfrm>
            <a:off x="498475" y="1555750"/>
            <a:ext cx="1346200" cy="374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457200" fontAlgn="auto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zh-CN" altLang="en-US" sz="5400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+mn-ea"/>
                <a:cs typeface="+mn-cs"/>
              </a:rPr>
              <a:t>小熊星座</a:t>
            </a:r>
            <a:endParaRPr kumimoji="0" lang="zh-CN" altLang="en-US" sz="5400" kern="1200" cap="none" spc="0" normalizeH="0" baseline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-195" r="195" b="15067"/>
          <a:stretch>
            <a:fillRect/>
          </a:stretch>
        </p:blipFill>
        <p:spPr>
          <a:xfrm>
            <a:off x="2470150" y="557213"/>
            <a:ext cx="7207250" cy="538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7" name="流程图: 联系 103426"/>
          <p:cNvSpPr/>
          <p:nvPr/>
        </p:nvSpPr>
        <p:spPr>
          <a:xfrm>
            <a:off x="3503613" y="820738"/>
            <a:ext cx="522287" cy="55245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103437" name="矩形 103436"/>
          <p:cNvSpPr/>
          <p:nvPr/>
        </p:nvSpPr>
        <p:spPr>
          <a:xfrm>
            <a:off x="10398125" y="557213"/>
            <a:ext cx="900113" cy="24368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>
              <a:lnSpc>
                <a:spcPct val="110000"/>
              </a:lnSpc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/>
              </a:rPr>
              <a:t>北极星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558" name="文本框 1"/>
          <p:cNvSpPr txBox="1"/>
          <p:nvPr/>
        </p:nvSpPr>
        <p:spPr>
          <a:xfrm>
            <a:off x="127000" y="635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3559" name="文本框 3"/>
          <p:cNvSpPr txBox="1"/>
          <p:nvPr/>
        </p:nvSpPr>
        <p:spPr>
          <a:xfrm>
            <a:off x="127000" y="67183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3560" name="文本框 4"/>
          <p:cNvSpPr txBox="1"/>
          <p:nvPr/>
        </p:nvSpPr>
        <p:spPr>
          <a:xfrm>
            <a:off x="127000" y="635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3561" name="文本框 5"/>
          <p:cNvSpPr txBox="1"/>
          <p:nvPr/>
        </p:nvSpPr>
        <p:spPr>
          <a:xfrm>
            <a:off x="127000" y="67183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3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4" grpId="0"/>
      <p:bldP spid="103427" grpId="0"/>
      <p:bldP spid="1034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3426" name="图片 103425"/>
          <p:cNvPicPr>
            <a:picLocks noChangeAspect="1"/>
          </p:cNvPicPr>
          <p:nvPr/>
        </p:nvPicPr>
        <p:blipFill>
          <a:blip r:embed="rId2">
            <a:lum bright="6000"/>
          </a:blip>
          <a:srcRect l="1785" t="2794" r="3572" b="5006"/>
          <a:stretch>
            <a:fillRect/>
          </a:stretch>
        </p:blipFill>
        <p:spPr>
          <a:xfrm>
            <a:off x="2479675" y="958850"/>
            <a:ext cx="7218363" cy="5016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79" name="组合 1"/>
          <p:cNvGrpSpPr/>
          <p:nvPr/>
        </p:nvGrpSpPr>
        <p:grpSpPr>
          <a:xfrm>
            <a:off x="2746375" y="1539875"/>
            <a:ext cx="3448050" cy="1927225"/>
            <a:chOff x="4324" y="1810"/>
            <a:chExt cx="5430" cy="3035"/>
          </a:xfrm>
        </p:grpSpPr>
        <p:sp>
          <p:nvSpPr>
            <p:cNvPr id="24580" name="流程图: 联系 103426"/>
            <p:cNvSpPr/>
            <p:nvPr/>
          </p:nvSpPr>
          <p:spPr>
            <a:xfrm>
              <a:off x="4324" y="4605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4581" name="流程图: 联系 103427"/>
            <p:cNvSpPr/>
            <p:nvPr/>
          </p:nvSpPr>
          <p:spPr>
            <a:xfrm>
              <a:off x="5420" y="3296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4582" name="流程图: 联系 103428"/>
            <p:cNvSpPr/>
            <p:nvPr/>
          </p:nvSpPr>
          <p:spPr>
            <a:xfrm>
              <a:off x="8048" y="3650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4583" name="流程图: 联系 103429"/>
            <p:cNvSpPr/>
            <p:nvPr/>
          </p:nvSpPr>
          <p:spPr>
            <a:xfrm>
              <a:off x="6370" y="2988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4584" name="流程图: 联系 103430"/>
            <p:cNvSpPr/>
            <p:nvPr/>
          </p:nvSpPr>
          <p:spPr>
            <a:xfrm>
              <a:off x="7512" y="2832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4585" name="流程图: 联系 103431"/>
            <p:cNvSpPr/>
            <p:nvPr/>
          </p:nvSpPr>
          <p:spPr>
            <a:xfrm>
              <a:off x="9514" y="3044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4586" name="流程图: 联系 103432"/>
            <p:cNvSpPr/>
            <p:nvPr/>
          </p:nvSpPr>
          <p:spPr>
            <a:xfrm>
              <a:off x="9472" y="1810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</p:grpSp>
      <p:sp>
        <p:nvSpPr>
          <p:cNvPr id="103434" name="文本框 103433"/>
          <p:cNvSpPr txBox="1"/>
          <p:nvPr/>
        </p:nvSpPr>
        <p:spPr>
          <a:xfrm>
            <a:off x="428625" y="1593850"/>
            <a:ext cx="1346200" cy="374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457200" fontAlgn="auto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zh-CN" altLang="en-US" sz="5400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+mn-ea"/>
                <a:cs typeface="+mn-cs"/>
              </a:rPr>
              <a:t>大熊星座</a:t>
            </a:r>
            <a:endParaRPr kumimoji="0" lang="zh-CN" altLang="en-US" sz="5400" kern="1200" cap="none" spc="0" normalizeH="0" baseline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24588" name="矩形 103436"/>
          <p:cNvSpPr/>
          <p:nvPr/>
        </p:nvSpPr>
        <p:spPr>
          <a:xfrm>
            <a:off x="10398125" y="930275"/>
            <a:ext cx="900113" cy="294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>
              <a:lnSpc>
                <a:spcPct val="110000"/>
              </a:lnSpc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/>
              </a:rPr>
              <a:t>北斗七星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4589" name="文本框 2"/>
          <p:cNvSpPr txBox="1"/>
          <p:nvPr/>
        </p:nvSpPr>
        <p:spPr>
          <a:xfrm>
            <a:off x="127000" y="635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4590" name="文本框 3"/>
          <p:cNvSpPr txBox="1"/>
          <p:nvPr/>
        </p:nvSpPr>
        <p:spPr>
          <a:xfrm>
            <a:off x="127000" y="67183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4591" name="文本框 4"/>
          <p:cNvSpPr txBox="1"/>
          <p:nvPr/>
        </p:nvSpPr>
        <p:spPr>
          <a:xfrm>
            <a:off x="127000" y="635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4592" name="文本框 5"/>
          <p:cNvSpPr txBox="1"/>
          <p:nvPr/>
        </p:nvSpPr>
        <p:spPr>
          <a:xfrm>
            <a:off x="127000" y="67183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25602" name="对象 117763"/>
          <p:cNvGraphicFramePr>
            <a:graphicFrameLocks noChangeAspect="1"/>
          </p:cNvGraphicFramePr>
          <p:nvPr/>
        </p:nvGraphicFramePr>
        <p:xfrm>
          <a:off x="-4762" y="4763"/>
          <a:ext cx="7551737" cy="68468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3086100" imgH="2695575" progId="PBrush">
                  <p:embed/>
                </p:oleObj>
              </mc:Choice>
              <mc:Fallback>
                <p:oleObj r:id="rId2" imgW="3086100" imgH="2695575" progId="PBrush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4762" y="4763"/>
                        <a:ext cx="7551737" cy="6846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9"/>
          <p:cNvGrpSpPr/>
          <p:nvPr/>
        </p:nvGrpSpPr>
        <p:grpSpPr>
          <a:xfrm>
            <a:off x="2260600" y="3952875"/>
            <a:ext cx="2274888" cy="933450"/>
            <a:chOff x="3650" y="6226"/>
            <a:chExt cx="3583" cy="1469"/>
          </a:xfrm>
        </p:grpSpPr>
        <p:sp>
          <p:nvSpPr>
            <p:cNvPr id="25604" name="流程图: 联系 117764"/>
            <p:cNvSpPr/>
            <p:nvPr/>
          </p:nvSpPr>
          <p:spPr>
            <a:xfrm>
              <a:off x="3650" y="7455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5605" name="流程图: 联系 117765"/>
            <p:cNvSpPr/>
            <p:nvPr/>
          </p:nvSpPr>
          <p:spPr>
            <a:xfrm>
              <a:off x="4408" y="6975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5606" name="流程图: 联系 117766"/>
            <p:cNvSpPr/>
            <p:nvPr/>
          </p:nvSpPr>
          <p:spPr>
            <a:xfrm>
              <a:off x="4985" y="6975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5607" name="流程图: 联系 117767"/>
            <p:cNvSpPr/>
            <p:nvPr/>
          </p:nvSpPr>
          <p:spPr>
            <a:xfrm>
              <a:off x="6091" y="7455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5608" name="流程图: 联系 117768"/>
            <p:cNvSpPr/>
            <p:nvPr/>
          </p:nvSpPr>
          <p:spPr>
            <a:xfrm>
              <a:off x="6967" y="6945"/>
              <a:ext cx="266" cy="239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5609" name="流程图: 联系 117769"/>
            <p:cNvSpPr/>
            <p:nvPr/>
          </p:nvSpPr>
          <p:spPr>
            <a:xfrm>
              <a:off x="6801" y="6226"/>
              <a:ext cx="267" cy="268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5610" name="流程图: 联系 117770"/>
            <p:cNvSpPr/>
            <p:nvPr/>
          </p:nvSpPr>
          <p:spPr>
            <a:xfrm>
              <a:off x="5683" y="6945"/>
              <a:ext cx="240" cy="24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</p:grpSp>
      <p:grpSp>
        <p:nvGrpSpPr>
          <p:cNvPr id="4" name="组合 12"/>
          <p:cNvGrpSpPr/>
          <p:nvPr/>
        </p:nvGrpSpPr>
        <p:grpSpPr>
          <a:xfrm>
            <a:off x="2894013" y="850900"/>
            <a:ext cx="1752600" cy="1054100"/>
            <a:chOff x="4558" y="1339"/>
            <a:chExt cx="2760" cy="1660"/>
          </a:xfrm>
        </p:grpSpPr>
        <p:sp>
          <p:nvSpPr>
            <p:cNvPr id="25612" name="椭圆 117772"/>
            <p:cNvSpPr/>
            <p:nvPr/>
          </p:nvSpPr>
          <p:spPr>
            <a:xfrm>
              <a:off x="5757" y="2449"/>
              <a:ext cx="499" cy="551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5613" name="文本框 117774"/>
            <p:cNvSpPr txBox="1"/>
            <p:nvPr/>
          </p:nvSpPr>
          <p:spPr>
            <a:xfrm>
              <a:off x="4558" y="1339"/>
              <a:ext cx="276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3600">
                  <a:solidFill>
                    <a:srgbClr val="FF0000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北极星</a:t>
              </a:r>
              <a:endParaRPr lang="zh-CN" altLang="en-US" sz="360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  <p:grpSp>
        <p:nvGrpSpPr>
          <p:cNvPr id="6" name="组合 11"/>
          <p:cNvGrpSpPr/>
          <p:nvPr/>
        </p:nvGrpSpPr>
        <p:grpSpPr>
          <a:xfrm>
            <a:off x="2733675" y="1909763"/>
            <a:ext cx="2649538" cy="2482850"/>
            <a:chOff x="4305" y="3007"/>
            <a:chExt cx="4173" cy="3911"/>
          </a:xfrm>
        </p:grpSpPr>
        <p:sp>
          <p:nvSpPr>
            <p:cNvPr id="25615" name="直接连接符 117771"/>
            <p:cNvSpPr/>
            <p:nvPr/>
          </p:nvSpPr>
          <p:spPr>
            <a:xfrm>
              <a:off x="6095" y="3016"/>
              <a:ext cx="688" cy="3209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" name="右大括号 1"/>
            <p:cNvSpPr/>
            <p:nvPr/>
          </p:nvSpPr>
          <p:spPr>
            <a:xfrm rot="20580000">
              <a:off x="7173" y="6113"/>
              <a:ext cx="533" cy="805"/>
            </a:xfrm>
            <a:prstGeom prst="righ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7" name="文本框 2"/>
            <p:cNvSpPr txBox="1"/>
            <p:nvPr/>
          </p:nvSpPr>
          <p:spPr>
            <a:xfrm rot="-960000">
              <a:off x="7856" y="5837"/>
              <a:ext cx="62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2800">
                  <a:latin typeface="Calibri" panose="020f0502020204030204" pitchFamily="34" charset="0"/>
                  <a:ea typeface="宋体" panose="02010600030101010101" pitchFamily="2" charset="-122"/>
                </a:rPr>
                <a:t>1</a:t>
              </a:r>
              <a:endParaRPr lang="en-US" altLang="zh-CN" sz="2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右大括号 4"/>
            <p:cNvSpPr/>
            <p:nvPr/>
          </p:nvSpPr>
          <p:spPr>
            <a:xfrm rot="20820000" flipH="1">
              <a:off x="5075" y="3007"/>
              <a:ext cx="1000" cy="3508"/>
            </a:xfrm>
            <a:prstGeom prst="righ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9" name="文本框 8"/>
            <p:cNvSpPr txBox="1"/>
            <p:nvPr/>
          </p:nvSpPr>
          <p:spPr>
            <a:xfrm rot="-960000">
              <a:off x="4305" y="4565"/>
              <a:ext cx="62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2800">
                  <a:latin typeface="Calibri" panose="020f0502020204030204" pitchFamily="34" charset="0"/>
                  <a:ea typeface="宋体" panose="02010600030101010101" pitchFamily="2" charset="-122"/>
                </a:rPr>
                <a:t>5</a:t>
              </a:r>
              <a:endParaRPr lang="en-US" altLang="zh-CN" sz="2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935913" y="1057275"/>
            <a:ext cx="3862387" cy="4743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36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由北斗七星勺子前沿的两颗星，向勺子前端直线延长，在这两颗星距离的五倍处找到的那颗星就是北极星。</a:t>
            </a:r>
            <a:endParaRPr lang="zh-CN" altLang="en-US" sz="360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5621" name="文本框 3"/>
          <p:cNvSpPr txBox="1"/>
          <p:nvPr/>
        </p:nvSpPr>
        <p:spPr>
          <a:xfrm>
            <a:off x="127000" y="635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5622" name="文本框 5"/>
          <p:cNvSpPr txBox="1"/>
          <p:nvPr/>
        </p:nvSpPr>
        <p:spPr>
          <a:xfrm>
            <a:off x="127000" y="67183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5623" name="文本框 6"/>
          <p:cNvSpPr txBox="1"/>
          <p:nvPr/>
        </p:nvSpPr>
        <p:spPr>
          <a:xfrm>
            <a:off x="127000" y="635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  <p:sp>
        <p:nvSpPr>
          <p:cNvPr id="25624" name="文本框 7"/>
          <p:cNvSpPr txBox="1"/>
          <p:nvPr/>
        </p:nvSpPr>
        <p:spPr>
          <a:xfrm>
            <a:off x="127000" y="6718300"/>
            <a:ext cx="11938000" cy="107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在星空中（一）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》PPT</a:t>
            </a:r>
            <a:r>
              <a:rPr lang="zh-CN" altLang="en-US" sz="100">
                <a:solidFill>
                  <a:srgbClr val="FFFFFF"/>
                </a:solidFill>
                <a:latin typeface="仿宋" panose="02010609060101010101" pitchFamily="49" charset="-122"/>
                <a:ea typeface="等线" panose="02010600030101010101" pitchFamily="2" charset="-122"/>
              </a:rPr>
              <a:t>实用课件</a:t>
            </a:r>
            <a:r>
              <a:rPr lang="en-US" altLang="zh-CN" sz="100">
                <a:solidFill>
                  <a:srgbClr val="FFFF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50177"/>
          <p:cNvSpPr/>
          <p:nvPr/>
        </p:nvSpPr>
        <p:spPr>
          <a:xfrm>
            <a:off x="120650" y="844550"/>
            <a:ext cx="4162425" cy="514032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b" anchorCtr="0"/>
          <a:lstStyle/>
          <a:p>
            <a:pPr algn="ctr" defTabSz="914400"/>
            <a:r>
              <a:rPr lang="zh-CN" altLang="en-US" sz="4800" b="1">
                <a:solidFill>
                  <a:srgbClr val="FF33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四季北斗</a:t>
            </a:r>
            <a:br>
              <a:rPr lang="zh-CN" altLang="en-US" sz="4800" b="1">
                <a:solidFill>
                  <a:srgbClr val="FF339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br>
            <a:endParaRPr lang="zh-CN" altLang="en-US" sz="4800" b="1">
              <a:solidFill>
                <a:srgbClr val="FF339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 defTabSz="914400"/>
            <a:endParaRPr lang="zh-CN" altLang="en-US" sz="4800" b="1">
              <a:solidFill>
                <a:srgbClr val="FF339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 defTabSz="914400"/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algn="ctr" defTabSz="914400"/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斗柄在不同季节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algn="ctr" defTabSz="914400"/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指示不同方向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algn="ctr" defTabSz="914400"/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algn="ctr" defTabSz="914400"/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6627" name="文本框 50184"/>
          <p:cNvSpPr txBox="1"/>
          <p:nvPr/>
        </p:nvSpPr>
        <p:spPr>
          <a:xfrm>
            <a:off x="5303838" y="6156325"/>
            <a:ext cx="719137" cy="706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黑体" panose="02010609060101010101" pitchFamily="49" charset="-122"/>
              </a:rPr>
              <a:t>南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6628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94200" y="260350"/>
            <a:ext cx="7245350" cy="6419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49" name="图片 706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650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9" name="文本框 70658"/>
          <p:cNvSpPr txBox="1"/>
          <p:nvPr/>
        </p:nvSpPr>
        <p:spPr>
          <a:xfrm>
            <a:off x="2568575" y="2205038"/>
            <a:ext cx="8005763" cy="2122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457200" fontAlgn="auto">
              <a:buClrTx/>
              <a:buSzTx/>
              <a:buFontTx/>
              <a:buNone/>
              <a:defRPr/>
            </a:pPr>
            <a:r>
              <a:rPr kumimoji="0" lang="zh-CN" altLang="en-US" sz="4400" kern="1200" cap="none" spc="0" normalizeH="0" baseline="0" noProof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cs"/>
                <a:sym typeface="+mn-ea"/>
              </a:rPr>
              <a:t>关于星空你还想了解些什么呢？</a:t>
            </a:r>
            <a:endParaRPr kumimoji="0" lang="zh-CN" altLang="en-US" sz="4400" kern="1200" cap="none" spc="0" normalizeH="0" baseline="0" noProof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cs"/>
            </a:endParaRPr>
          </a:p>
          <a:p>
            <a:pPr marR="0" defTabSz="457200" fontAlgn="auto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1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让我们一起仰望星空！</a:t>
            </a:r>
            <a:endParaRPr kumimoji="0" lang="zh-CN" altLang="en-US" sz="4400" b="1" kern="1200" cap="none" spc="0" normalizeH="0" baseline="0" noProof="1"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R="0" defTabSz="457200" fontAlgn="auto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1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探索宇宙的无穷奥秘！</a:t>
            </a:r>
            <a:endParaRPr kumimoji="0" lang="zh-CN" altLang="en-US" sz="4400" b="1" kern="1200" cap="none" spc="0" normalizeH="0" baseline="0" noProof="1"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5880100" y="1988820"/>
            <a:ext cx="5909310" cy="3784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你知道哪些有关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星座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的知识？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你是如何知道它们的？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12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123950"/>
            <a:ext cx="3898900" cy="546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2225" y="133985"/>
            <a:ext cx="12264390" cy="970915"/>
            <a:chOff x="-35" y="218"/>
            <a:chExt cx="19314" cy="1529"/>
          </a:xfrm>
        </p:grpSpPr>
        <p:grpSp>
          <p:nvGrpSpPr>
            <p:cNvPr id="6145" name="组合 50"/>
            <p:cNvGrpSpPr/>
            <p:nvPr/>
          </p:nvGrpSpPr>
          <p:grpSpPr>
            <a:xfrm>
              <a:off x="-35" y="252"/>
              <a:ext cx="19314" cy="1495"/>
              <a:chOff x="-1439239" y="265043"/>
              <a:chExt cx="12157040" cy="949371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-1439239" y="265043"/>
                <a:ext cx="12157040" cy="94937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47" name="TextBox 5"/>
              <p:cNvSpPr txBox="1"/>
              <p:nvPr/>
            </p:nvSpPr>
            <p:spPr>
              <a:xfrm>
                <a:off x="-656513" y="442216"/>
                <a:ext cx="9144000" cy="6451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zh-CN" altLang="en-US" sz="3600" b="1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二、探索</a:t>
                </a:r>
                <a:r>
                  <a:rPr lang="en-US" altLang="zh-CN" sz="3600" b="1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   </a:t>
                </a:r>
                <a:r>
                  <a:rPr lang="zh-CN" altLang="en-US" sz="3200" b="1">
                    <a:latin typeface="华文中宋" panose="02010600040101010101" pitchFamily="2" charset="-122"/>
                    <a:ea typeface="华文中宋" panose="02010600040101010101" pitchFamily="2" charset="-122"/>
                    <a:sym typeface="+mn-ea"/>
                  </a:rPr>
                  <a:t>（一）初步了解星座</a:t>
                </a:r>
                <a:endParaRPr lang="en-US" altLang="zh-CN" sz="3200" b="1"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pic>
          <p:nvPicPr>
            <p:cNvPr id="3074" name="Picture 2" descr="D:\2020\3.学会\网站\新网站资料\新网站logo（背景透明图）.pn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6971" y="218"/>
              <a:ext cx="1707" cy="1520"/>
            </a:xfrm>
            <a:prstGeom prst="rect">
              <a:avLst/>
            </a:prstGeom>
            <a:noFill/>
          </p:spPr>
        </p:pic>
      </p:grpSp>
      <p:pic>
        <p:nvPicPr>
          <p:cNvPr id="7173" name="图片 99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850" y="1773238"/>
            <a:ext cx="8572500" cy="4887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688" y="1773238"/>
            <a:ext cx="10237787" cy="499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8472488" y="117475"/>
            <a:ext cx="3384550" cy="1727200"/>
          </a:xfrm>
          <a:prstGeom prst="wedgeRoundRectCallout">
            <a:avLst>
              <a:gd name="adj1" fmla="val -3245"/>
              <a:gd name="adj2" fmla="val 717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找一找常见的星座名称，认一认这些星座图形。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4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912600" y="118491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内容占位符 13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3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0"/>
            <a:ext cx="12182475" cy="6846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08100" y="557213"/>
            <a:ext cx="11525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狮子座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7937" y="3617913"/>
            <a:ext cx="11541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射手座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4150" y="679450"/>
            <a:ext cx="11525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天秤座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1888" y="2209800"/>
            <a:ext cx="11525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处女座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37863" y="557213"/>
            <a:ext cx="11525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白羊座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20375" y="5119688"/>
            <a:ext cx="11525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巨蟹座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12475" y="3157538"/>
            <a:ext cx="11541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双子座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83625" y="4016375"/>
            <a:ext cx="11525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金牛座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21450" y="6067425"/>
            <a:ext cx="11525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双鱼座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87825" y="5119688"/>
            <a:ext cx="11525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摩羯座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37138" y="3195638"/>
            <a:ext cx="11541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天蝎座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43900" y="1524000"/>
            <a:ext cx="11525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水瓶座</a:t>
            </a:r>
            <a:endParaRPr kumimoji="0" lang="zh-CN" altLang="en-US" sz="2400" kern="1200" cap="none" spc="0" normalizeH="0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12" y="-9525"/>
            <a:ext cx="12214225" cy="6861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"/>
          <p:cNvGrpSpPr/>
          <p:nvPr/>
        </p:nvGrpSpPr>
        <p:grpSpPr>
          <a:xfrm>
            <a:off x="1143000" y="927100"/>
            <a:ext cx="9906000" cy="4987925"/>
            <a:chOff x="1806" y="969"/>
            <a:chExt cx="15602" cy="7855"/>
          </a:xfrm>
        </p:grpSpPr>
        <p:sp>
          <p:nvSpPr>
            <p:cNvPr id="4" name="圆角矩形 3"/>
            <p:cNvSpPr/>
            <p:nvPr/>
          </p:nvSpPr>
          <p:spPr>
            <a:xfrm>
              <a:off x="1806" y="969"/>
              <a:ext cx="15602" cy="7855"/>
            </a:xfrm>
            <a:prstGeom prst="round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11" y="1479"/>
              <a:ext cx="14392" cy="68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 fontAlgn="auto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3600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为了便于辨认，人们把看起来相互之间距离保持不变的星星分成一群，划分成不同区域，根据其形态想象成人、动物或其他物体的形状，并且给它们命名。天空中这些被人们分成的</a:t>
              </a:r>
              <a:r>
                <a:rPr kumimoji="0" lang="en-US" altLang="zh-CN" sz="3600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88</a:t>
              </a:r>
              <a:r>
                <a:rPr kumimoji="0" lang="zh-CN" altLang="en-US" sz="3600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个星区就称为</a:t>
              </a:r>
              <a:r>
                <a:rPr kumimoji="0" lang="en-US" altLang="zh-CN" sz="3600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“</a:t>
              </a:r>
              <a:r>
                <a:rPr kumimoji="0" lang="zh-CN" altLang="en-US" sz="4000" kern="1200" cap="none" spc="0" normalizeH="0" baseline="0" noProof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星座</a:t>
              </a:r>
              <a:r>
                <a:rPr kumimoji="0" lang="en-US" altLang="zh-CN" sz="3600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”</a:t>
              </a:r>
              <a:r>
                <a:rPr kumimoji="0" lang="zh-CN" altLang="en-US" sz="3600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。</a:t>
              </a:r>
              <a:endParaRPr kumimoji="0" lang="zh-CN" altLang="en-US" sz="3600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145" name="组合 50"/>
          <p:cNvGrpSpPr/>
          <p:nvPr/>
        </p:nvGrpSpPr>
        <p:grpSpPr>
          <a:xfrm>
            <a:off x="-36195" y="155575"/>
            <a:ext cx="9287958" cy="949325"/>
            <a:chOff x="-1439239" y="265043"/>
            <a:chExt cx="9926726" cy="949371"/>
          </a:xfrm>
        </p:grpSpPr>
        <p:sp>
          <p:nvSpPr>
            <p:cNvPr id="3" name="矩形 2"/>
            <p:cNvSpPr/>
            <p:nvPr/>
          </p:nvSpPr>
          <p:spPr>
            <a:xfrm>
              <a:off x="-1439239" y="265043"/>
              <a:ext cx="4488054" cy="94937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47" name="TextBox 5"/>
            <p:cNvSpPr txBox="1"/>
            <p:nvPr/>
          </p:nvSpPr>
          <p:spPr>
            <a:xfrm>
              <a:off x="-656513" y="442216"/>
              <a:ext cx="9144000" cy="6451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二、探索</a:t>
              </a:r>
              <a:endPara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1268" name="文本框 1"/>
          <p:cNvSpPr txBox="1"/>
          <p:nvPr/>
        </p:nvSpPr>
        <p:spPr>
          <a:xfrm>
            <a:off x="339725" y="1243013"/>
            <a:ext cx="72009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活动一：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初步了解北斗七星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269" name="文本框 43017"/>
          <p:cNvSpPr txBox="1"/>
          <p:nvPr/>
        </p:nvSpPr>
        <p:spPr>
          <a:xfrm>
            <a:off x="11209338" y="3717925"/>
            <a:ext cx="858837" cy="300672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北天星空</a:t>
            </a:r>
            <a:endParaRPr lang="zh-CN" altLang="en-US" sz="4400" b="1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1270" name="组合 3"/>
          <p:cNvGrpSpPr/>
          <p:nvPr/>
        </p:nvGrpSpPr>
        <p:grpSpPr>
          <a:xfrm>
            <a:off x="3412173" y="70485"/>
            <a:ext cx="8551862" cy="6570663"/>
            <a:chOff x="2400" y="0"/>
            <a:chExt cx="14400" cy="10856"/>
          </a:xfrm>
        </p:grpSpPr>
        <p:pic>
          <p:nvPicPr>
            <p:cNvPr id="11271" name="图片 4" descr="北天星空3-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20" y="298"/>
              <a:ext cx="12050" cy="105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2" name="文本框 5"/>
            <p:cNvSpPr txBox="1"/>
            <p:nvPr/>
          </p:nvSpPr>
          <p:spPr>
            <a:xfrm>
              <a:off x="10080" y="7680"/>
              <a:ext cx="204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大熊座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73" name="文本框 6"/>
            <p:cNvSpPr txBox="1"/>
            <p:nvPr/>
          </p:nvSpPr>
          <p:spPr>
            <a:xfrm>
              <a:off x="9360" y="5760"/>
              <a:ext cx="216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小熊座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74" name="文本框 7"/>
            <p:cNvSpPr txBox="1"/>
            <p:nvPr/>
          </p:nvSpPr>
          <p:spPr>
            <a:xfrm>
              <a:off x="3600" y="3960"/>
              <a:ext cx="192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天鹰座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75" name="文本框 8"/>
            <p:cNvSpPr txBox="1"/>
            <p:nvPr/>
          </p:nvSpPr>
          <p:spPr>
            <a:xfrm>
              <a:off x="5518" y="4720"/>
              <a:ext cx="1924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天琴座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76" name="文本框 9"/>
            <p:cNvSpPr txBox="1"/>
            <p:nvPr/>
          </p:nvSpPr>
          <p:spPr>
            <a:xfrm>
              <a:off x="6993" y="4040"/>
              <a:ext cx="216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天鹅座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77" name="文本框 10"/>
            <p:cNvSpPr txBox="1"/>
            <p:nvPr/>
          </p:nvSpPr>
          <p:spPr>
            <a:xfrm>
              <a:off x="10560" y="4080"/>
              <a:ext cx="1831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仙后座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78" name="文本框 11"/>
            <p:cNvSpPr txBox="1"/>
            <p:nvPr/>
          </p:nvSpPr>
          <p:spPr>
            <a:xfrm>
              <a:off x="13800" y="5040"/>
              <a:ext cx="180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猎户座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79" name="文本框 12"/>
            <p:cNvSpPr txBox="1"/>
            <p:nvPr/>
          </p:nvSpPr>
          <p:spPr>
            <a:xfrm>
              <a:off x="7560" y="1440"/>
              <a:ext cx="240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飞马座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80" name="文本框 13"/>
            <p:cNvSpPr txBox="1"/>
            <p:nvPr/>
          </p:nvSpPr>
          <p:spPr>
            <a:xfrm>
              <a:off x="10920" y="960"/>
              <a:ext cx="216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双鱼座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81" name="文本框 14"/>
            <p:cNvSpPr txBox="1"/>
            <p:nvPr/>
          </p:nvSpPr>
          <p:spPr>
            <a:xfrm>
              <a:off x="9600" y="2678"/>
              <a:ext cx="204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仙女座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82" name="文本框 15"/>
            <p:cNvSpPr txBox="1"/>
            <p:nvPr/>
          </p:nvSpPr>
          <p:spPr>
            <a:xfrm>
              <a:off x="5630" y="5968"/>
              <a:ext cx="204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武仙座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83" name="文本框 16"/>
            <p:cNvSpPr txBox="1"/>
            <p:nvPr/>
          </p:nvSpPr>
          <p:spPr>
            <a:xfrm>
              <a:off x="7105" y="7895"/>
              <a:ext cx="192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牧夫座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84" name="文本框 17"/>
            <p:cNvSpPr txBox="1"/>
            <p:nvPr/>
          </p:nvSpPr>
          <p:spPr>
            <a:xfrm>
              <a:off x="11075" y="9255"/>
              <a:ext cx="180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狮子座</a:t>
              </a:r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1285" name="文本框 18"/>
            <p:cNvSpPr txBox="1"/>
            <p:nvPr/>
          </p:nvSpPr>
          <p:spPr>
            <a:xfrm>
              <a:off x="2400" y="5040"/>
              <a:ext cx="1320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  <a:latin typeface="Tahoma" panose="020b0604030504040204" pitchFamily="34" charset="0"/>
                  <a:ea typeface="华文中宋" panose="02010600040101010101" pitchFamily="2" charset="-122"/>
                </a:rPr>
                <a:t>东</a:t>
              </a:r>
              <a:endPara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1286" name="文本框 19"/>
            <p:cNvSpPr txBox="1"/>
            <p:nvPr/>
          </p:nvSpPr>
          <p:spPr>
            <a:xfrm>
              <a:off x="9713" y="0"/>
              <a:ext cx="1440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  <a:latin typeface="Tahoma" panose="020b0604030504040204" pitchFamily="34" charset="0"/>
                  <a:ea typeface="华文中宋" panose="02010600040101010101" pitchFamily="2" charset="-122"/>
                </a:rPr>
                <a:t>北</a:t>
              </a:r>
              <a:endPara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1287" name="文本框 20"/>
            <p:cNvSpPr txBox="1"/>
            <p:nvPr/>
          </p:nvSpPr>
          <p:spPr>
            <a:xfrm>
              <a:off x="15723" y="4560"/>
              <a:ext cx="107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>
                  <a:solidFill>
                    <a:srgbClr val="FF0000"/>
                  </a:solidFill>
                  <a:latin typeface="Tahoma" panose="020b0604030504040204" pitchFamily="34" charset="0"/>
                  <a:ea typeface="华文中宋" panose="02010600040101010101" pitchFamily="2" charset="-122"/>
                </a:rPr>
                <a:t>西</a:t>
              </a:r>
              <a:endParaRPr lang="zh-CN" altLang="en-US" sz="3600">
                <a:solidFill>
                  <a:srgbClr val="FF0000"/>
                </a:solidFill>
                <a:latin typeface="Tahoma" panose="020b060403050404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1288" name="文本框 21"/>
            <p:cNvSpPr txBox="1"/>
            <p:nvPr/>
          </p:nvSpPr>
          <p:spPr>
            <a:xfrm>
              <a:off x="9713" y="9790"/>
              <a:ext cx="1440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  <a:latin typeface="Tahoma" panose="020b0604030504040204" pitchFamily="34" charset="0"/>
                  <a:ea typeface="华文中宋" panose="02010600040101010101" pitchFamily="2" charset="-122"/>
                </a:rPr>
                <a:t>南</a:t>
              </a:r>
              <a:endPara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华文中宋" panose="02010600040101010101" pitchFamily="2" charset="-122"/>
              </a:endParaRPr>
            </a:p>
          </p:txBody>
        </p:sp>
      </p:grpSp>
      <p:sp>
        <p:nvSpPr>
          <p:cNvPr id="23" name="圆角矩形标注 22"/>
          <p:cNvSpPr/>
          <p:nvPr/>
        </p:nvSpPr>
        <p:spPr>
          <a:xfrm>
            <a:off x="119063" y="3944938"/>
            <a:ext cx="3384550" cy="1728788"/>
          </a:xfrm>
          <a:prstGeom prst="wedgeRoundRectCallout">
            <a:avLst>
              <a:gd name="adj1" fmla="val 67091"/>
              <a:gd name="adj2" fmla="val -37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说一说对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北斗七星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的认识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9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-25400" y="0"/>
            <a:ext cx="12223750" cy="686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00" y="3262313"/>
            <a:ext cx="5781675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标注 29"/>
          <p:cNvSpPr/>
          <p:nvPr/>
        </p:nvSpPr>
        <p:spPr>
          <a:xfrm>
            <a:off x="3652838" y="2662238"/>
            <a:ext cx="1368425" cy="1008063"/>
          </a:xfrm>
          <a:prstGeom prst="cloudCallout">
            <a:avLst>
              <a:gd name="adj1" fmla="val -38167"/>
              <a:gd name="adj2" fmla="val 905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44925" y="2770188"/>
            <a:ext cx="1133475" cy="831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轻声</a:t>
            </a:r>
            <a:endParaRPr lang="en-US" altLang="zh-CN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交流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云形标注 31"/>
          <p:cNvSpPr/>
          <p:nvPr/>
        </p:nvSpPr>
        <p:spPr>
          <a:xfrm>
            <a:off x="495300" y="2201863"/>
            <a:ext cx="1368425" cy="1150938"/>
          </a:xfrm>
          <a:prstGeom prst="cloudCallout">
            <a:avLst>
              <a:gd name="adj1" fmla="val 27571"/>
              <a:gd name="adj2" fmla="val 8799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2475" y="2335213"/>
            <a:ext cx="1133475" cy="831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人人</a:t>
            </a:r>
            <a:endParaRPr lang="en-US" altLang="zh-CN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动手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云形标注 33"/>
          <p:cNvSpPr/>
          <p:nvPr/>
        </p:nvSpPr>
        <p:spPr>
          <a:xfrm>
            <a:off x="1960563" y="2516188"/>
            <a:ext cx="1368425" cy="1008063"/>
          </a:xfrm>
          <a:prstGeom prst="cloudCallout">
            <a:avLst>
              <a:gd name="adj1" fmla="val -5038"/>
              <a:gd name="adj2" fmla="val 951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19338" y="2603500"/>
            <a:ext cx="1133475" cy="831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及时</a:t>
            </a:r>
            <a:endParaRPr lang="en-US" altLang="zh-CN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记录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文本框 102"/>
          <p:cNvSpPr txBox="1"/>
          <p:nvPr/>
        </p:nvSpPr>
        <p:spPr>
          <a:xfrm>
            <a:off x="5194300" y="1412558"/>
            <a:ext cx="6727825" cy="952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304800" algn="just"/>
            <a:r>
              <a:rPr lang="zh-CN" altLang="zh-CN" sz="2800">
                <a:latin typeface="Calibri" panose="020f0502020204030204" pitchFamily="34" charset="0"/>
                <a:ea typeface="微软雅黑"/>
              </a:rPr>
              <a:t>材料准备：正方形纸板、细线、小木块、橡皮泥、手电筒、学生活动手册等。</a:t>
            </a:r>
            <a:endParaRPr lang="zh-CN" altLang="en-US" sz="2800">
              <a:latin typeface="Calibri" panose="020f0502020204030204" pitchFamily="34" charset="0"/>
              <a:ea typeface="微软雅黑"/>
            </a:endParaRPr>
          </a:p>
        </p:txBody>
      </p:sp>
      <p:pic>
        <p:nvPicPr>
          <p:cNvPr id="13323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2445" y="2516188"/>
            <a:ext cx="6035675" cy="4095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50"/>
          <p:cNvGrpSpPr/>
          <p:nvPr/>
        </p:nvGrpSpPr>
        <p:grpSpPr>
          <a:xfrm>
            <a:off x="-22225" y="155575"/>
            <a:ext cx="12264390" cy="949325"/>
            <a:chOff x="-1439239" y="265043"/>
            <a:chExt cx="12157040" cy="949371"/>
          </a:xfrm>
        </p:grpSpPr>
        <p:sp>
          <p:nvSpPr>
            <p:cNvPr id="13" name="矩形 12"/>
            <p:cNvSpPr/>
            <p:nvPr/>
          </p:nvSpPr>
          <p:spPr>
            <a:xfrm>
              <a:off x="-1439239" y="265043"/>
              <a:ext cx="12157040" cy="94937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TextBox 5"/>
            <p:cNvSpPr txBox="1"/>
            <p:nvPr/>
          </p:nvSpPr>
          <p:spPr>
            <a:xfrm>
              <a:off x="-656513" y="442216"/>
              <a:ext cx="9144000" cy="6451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二、探索</a:t>
              </a:r>
              <a:r>
                <a:rPr lang="en-US" altLang="zh-CN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   </a:t>
              </a:r>
              <a:r>
                <a:rPr lang="zh-CN" altLang="en-US" sz="3200" b="1">
                  <a:latin typeface="华文中宋" panose="02010600040101010101" pitchFamily="2" charset="-122"/>
                  <a:ea typeface="华文中宋" panose="02010600040101010101" pitchFamily="2" charset="-122"/>
                  <a:sym typeface="+mn-ea"/>
                </a:rPr>
                <a:t>（二）建一个“星座”模型</a:t>
              </a:r>
              <a:endPara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88" y="3121025"/>
            <a:ext cx="5780087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标注 29"/>
          <p:cNvSpPr/>
          <p:nvPr/>
        </p:nvSpPr>
        <p:spPr>
          <a:xfrm>
            <a:off x="4732338" y="2522538"/>
            <a:ext cx="1368425" cy="1008063"/>
          </a:xfrm>
          <a:prstGeom prst="cloudCallout">
            <a:avLst>
              <a:gd name="adj1" fmla="val -38167"/>
              <a:gd name="adj2" fmla="val 905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24425" y="2630488"/>
            <a:ext cx="1133475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轻声</a:t>
            </a:r>
            <a:endParaRPr lang="en-US" altLang="zh-CN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交流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云形标注 31"/>
          <p:cNvSpPr/>
          <p:nvPr/>
        </p:nvSpPr>
        <p:spPr>
          <a:xfrm>
            <a:off x="1576388" y="2060575"/>
            <a:ext cx="1368425" cy="1152525"/>
          </a:xfrm>
          <a:prstGeom prst="cloudCallout">
            <a:avLst>
              <a:gd name="adj1" fmla="val 27571"/>
              <a:gd name="adj2" fmla="val 8799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5" name="矩形 7"/>
          <p:cNvSpPr/>
          <p:nvPr/>
        </p:nvSpPr>
        <p:spPr>
          <a:xfrm>
            <a:off x="1831975" y="2195513"/>
            <a:ext cx="1133475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人人</a:t>
            </a:r>
            <a:endParaRPr lang="en-US" altLang="zh-CN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动手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云形标注 33"/>
          <p:cNvSpPr/>
          <p:nvPr/>
        </p:nvSpPr>
        <p:spPr>
          <a:xfrm>
            <a:off x="3040063" y="2374900"/>
            <a:ext cx="1368425" cy="1008063"/>
          </a:xfrm>
          <a:prstGeom prst="cloudCallout">
            <a:avLst>
              <a:gd name="adj1" fmla="val -5038"/>
              <a:gd name="adj2" fmla="val 951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7" name="矩形 9"/>
          <p:cNvSpPr/>
          <p:nvPr/>
        </p:nvSpPr>
        <p:spPr>
          <a:xfrm>
            <a:off x="3398838" y="2463800"/>
            <a:ext cx="1133475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及时</a:t>
            </a:r>
            <a:endParaRPr lang="en-US" altLang="zh-CN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记录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6816725" y="1585913"/>
            <a:ext cx="1968500" cy="935038"/>
          </a:xfrm>
          <a:prstGeom prst="wedgeRoundRectCallout">
            <a:avLst>
              <a:gd name="adj1" fmla="val -73095"/>
              <a:gd name="adj2" fmla="val 58743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想一想：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内容占位符 2"/>
          <p:cNvSpPr>
            <a:spLocks noGrp="1"/>
          </p:cNvSpPr>
          <p:nvPr/>
        </p:nvSpPr>
        <p:spPr>
          <a:xfrm>
            <a:off x="6424613" y="2852738"/>
            <a:ext cx="5661025" cy="2079625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66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1.为什么打成这样小孔？线为什么这样长？</a:t>
            </a:r>
            <a:endParaRPr kumimoji="0" lang="en-US" altLang="zh-CN" sz="266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66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66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我们画下来的星座图像相同吗？为什么会不同？哪个图像和北斗七星的形状相同？</a:t>
            </a:r>
            <a:endParaRPr kumimoji="0" lang="zh-CN" altLang="en-US" sz="266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2" name="组合 50"/>
          <p:cNvGrpSpPr/>
          <p:nvPr/>
        </p:nvGrpSpPr>
        <p:grpSpPr>
          <a:xfrm>
            <a:off x="-22225" y="155575"/>
            <a:ext cx="12264390" cy="949325"/>
            <a:chOff x="-1439239" y="265043"/>
            <a:chExt cx="12157040" cy="949371"/>
          </a:xfrm>
        </p:grpSpPr>
        <p:sp>
          <p:nvSpPr>
            <p:cNvPr id="13" name="矩形 12"/>
            <p:cNvSpPr/>
            <p:nvPr/>
          </p:nvSpPr>
          <p:spPr>
            <a:xfrm>
              <a:off x="-1439239" y="265043"/>
              <a:ext cx="12157040" cy="94937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TextBox 5"/>
            <p:cNvSpPr txBox="1"/>
            <p:nvPr/>
          </p:nvSpPr>
          <p:spPr>
            <a:xfrm>
              <a:off x="-656513" y="442216"/>
              <a:ext cx="9144000" cy="6451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三、研讨</a:t>
              </a:r>
              <a:r>
                <a:rPr lang="en-US" altLang="zh-CN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   </a:t>
              </a:r>
              <a:endPara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3" grpId="0"/>
      <p:bldP spid="11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MH" val="20161014205849"/>
  <p:tag name="MH_LIBRARY" val="GRAPHIC"/>
  <p:tag name="MH_ORDER" val="Freeform 8"/>
</p:tagLst>
</file>

<file path=ppt/tags/tag64.xml><?xml version="1.0" encoding="utf-8"?>
<p:tagLst xmlns:p="http://schemas.openxmlformats.org/presentationml/2006/main">
  <p:tag name="KSO_WM_UNIT_PLACING_PICTURE_USER_VIEWPORT" val="{&quot;height&quot;:7698,&quot;width&quot;:13501}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UNIT_TABLE_BEAUTIFY" val="smartTable{7af3610a-b2e9-44b6-9bc0-143e67b3db08}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UNIT_PLACING_PICTURE_USER_VIEWPORT" val="{&quot;height&quot;:3960,&quot;width&quot;:4470}"/>
</p:tagLst>
</file>

<file path=ppt/tags/tag7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WIwNzQxYWMxNTY0ZTEwMGM4NjJhYTYzY2QxYTlkMjkifQ==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空白设计模板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97</Paragraphs>
  <Slides>18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32">
      <vt:lpstr>Arial</vt:lpstr>
      <vt:lpstr>微软雅黑</vt:lpstr>
      <vt:lpstr>Calibri</vt:lpstr>
      <vt:lpstr>宋体</vt:lpstr>
      <vt:lpstr>Wingdings</vt:lpstr>
      <vt:lpstr>华文新魏</vt:lpstr>
      <vt:lpstr>等线</vt:lpstr>
      <vt:lpstr>黑体</vt:lpstr>
      <vt:lpstr>华文中宋</vt:lpstr>
      <vt:lpstr>Times New Roman</vt:lpstr>
      <vt:lpstr>Tahoma</vt:lpstr>
      <vt:lpstr>仿宋</vt:lpstr>
      <vt:lpstr>隶书</vt:lpstr>
      <vt:lpstr>1_空白设计模板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2022-06-21T00:17:18.505</cp:lastPrinted>
  <dcterms:created xsi:type="dcterms:W3CDTF">2022-06-21T00:17:18Z</dcterms:created>
  <dcterms:modified xsi:type="dcterms:W3CDTF">2022-06-20T16:17:23Z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