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6" r:id="rId19"/>
    <p:sldId id="273" r:id="rId20"/>
    <p:sldId id="274" r:id="rId21"/>
    <p:sldId id="275" r:id="rId22"/>
    <p:sldId id="278" r:id="rId23"/>
    <p:sldId id="279" r:id="rId24"/>
  </p:sldIdLst>
  <p:sldSz cx="18288000" cy="10287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5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1.png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Relationship Id="rId3" Type="http://schemas.openxmlformats.org/officeDocument/2006/relationships/tags" Target="../tags/tag17.xml" /><Relationship Id="rId4" Type="http://schemas.openxmlformats.org/officeDocument/2006/relationships/image" Target="../media/image24.jpeg" /><Relationship Id="rId5" Type="http://schemas.openxmlformats.org/officeDocument/2006/relationships/tags" Target="../tags/tag18.xml" /><Relationship Id="rId6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.xml" /><Relationship Id="rId11" Type="http://schemas.openxmlformats.org/officeDocument/2006/relationships/image" Target="../media/image24.jpeg" /><Relationship Id="rId12" Type="http://schemas.openxmlformats.org/officeDocument/2006/relationships/tags" Target="../tags/tag23.xml" /><Relationship Id="rId13" Type="http://schemas.openxmlformats.org/officeDocument/2006/relationships/tags" Target="../tags/tag24.xml" /><Relationship Id="rId14" Type="http://schemas.openxmlformats.org/officeDocument/2006/relationships/image" Target="../media/image6.png" /><Relationship Id="rId2" Type="http://schemas.openxmlformats.org/officeDocument/2006/relationships/image" Target="../media/image25.png" /><Relationship Id="rId3" Type="http://schemas.openxmlformats.org/officeDocument/2006/relationships/image" Target="../media/image20.jpeg" /><Relationship Id="rId4" Type="http://schemas.openxmlformats.org/officeDocument/2006/relationships/tags" Target="../tags/tag19.xml" /><Relationship Id="rId5" Type="http://schemas.openxmlformats.org/officeDocument/2006/relationships/image" Target="../media/image21.jpeg" /><Relationship Id="rId6" Type="http://schemas.openxmlformats.org/officeDocument/2006/relationships/tags" Target="../tags/tag20.xml" /><Relationship Id="rId7" Type="http://schemas.openxmlformats.org/officeDocument/2006/relationships/image" Target="../media/image22.jpeg" /><Relationship Id="rId8" Type="http://schemas.openxmlformats.org/officeDocument/2006/relationships/tags" Target="../tags/tag21.xml" /><Relationship Id="rId9" Type="http://schemas.openxmlformats.org/officeDocument/2006/relationships/image" Target="../media/image2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5.xml" /><Relationship Id="rId3" Type="http://schemas.openxmlformats.org/officeDocument/2006/relationships/image" Target="../media/image26.jpeg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jpeg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jpeg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image" Target="../media/image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jpeg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jpeg" /><Relationship Id="rId3" Type="http://schemas.openxmlformats.org/officeDocument/2006/relationships/tags" Target="../tags/tag34.xml" /><Relationship Id="rId4" Type="http://schemas.openxmlformats.org/officeDocument/2006/relationships/image" Target="../media/image28.jpeg" /><Relationship Id="rId5" Type="http://schemas.openxmlformats.org/officeDocument/2006/relationships/tags" Target="../tags/tag35.xml" /><Relationship Id="rId6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jpeg" /><Relationship Id="rId3" Type="http://schemas.openxmlformats.org/officeDocument/2006/relationships/tags" Target="../tags/tag36.xml" /><Relationship Id="rId4" Type="http://schemas.openxmlformats.org/officeDocument/2006/relationships/image" Target="../media/image26.jpeg" /><Relationship Id="rId5" Type="http://schemas.openxmlformats.org/officeDocument/2006/relationships/tags" Target="../tags/tag37.xml" /><Relationship Id="rId6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2.jpeg" /><Relationship Id="rId11" Type="http://schemas.openxmlformats.org/officeDocument/2006/relationships/tags" Target="../tags/tag44.xml" /><Relationship Id="rId12" Type="http://schemas.openxmlformats.org/officeDocument/2006/relationships/tags" Target="../tags/tag45.xml" /><Relationship Id="rId13" Type="http://schemas.openxmlformats.org/officeDocument/2006/relationships/tags" Target="../tags/tag46.xml" /><Relationship Id="rId14" Type="http://schemas.openxmlformats.org/officeDocument/2006/relationships/image" Target="../media/image6.png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30.jpeg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image" Target="../media/image31.jpeg" /><Relationship Id="rId8" Type="http://schemas.openxmlformats.org/officeDocument/2006/relationships/tags" Target="../tags/tag42.xml" /><Relationship Id="rId9" Type="http://schemas.openxmlformats.org/officeDocument/2006/relationships/tags" Target="../tags/tag4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jpeg" /><Relationship Id="rId3" Type="http://schemas.openxmlformats.org/officeDocument/2006/relationships/tags" Target="../tags/tag47.xml" /><Relationship Id="rId4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image" Target="../media/image3.jpeg" /><Relationship Id="rId5" Type="http://schemas.openxmlformats.org/officeDocument/2006/relationships/image" Target="../media/image4.jpeg" /><Relationship Id="rId6" Type="http://schemas.openxmlformats.org/officeDocument/2006/relationships/image" Target="../media/image5.jpeg" /><Relationship Id="rId7" Type="http://schemas.openxmlformats.org/officeDocument/2006/relationships/image" Target="../media/image6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jpeg" /><Relationship Id="rId3" Type="http://schemas.openxmlformats.org/officeDocument/2006/relationships/tags" Target="../tags/tag48.xml" /><Relationship Id="rId4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jpeg" /><Relationship Id="rId3" Type="http://schemas.openxmlformats.org/officeDocument/2006/relationships/tags" Target="../tags/tag49.xml" /><Relationship Id="rId4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50.xml" /><Relationship Id="rId3" Type="http://schemas.openxmlformats.org/officeDocument/2006/relationships/image" Target="../media/image33.png" /><Relationship Id="rId4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tags" Target="../tags/tag4.xml" /><Relationship Id="rId5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Relationship Id="rId3" Type="http://schemas.openxmlformats.org/officeDocument/2006/relationships/tags" Target="../tags/tag5.xml" /><Relationship Id="rId4" Type="http://schemas.openxmlformats.org/officeDocument/2006/relationships/image" Target="../media/image10.jpeg" /><Relationship Id="rId5" Type="http://schemas.openxmlformats.org/officeDocument/2006/relationships/tags" Target="../tags/tag6.xml" /><Relationship Id="rId6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7.xml" /><Relationship Id="rId3" Type="http://schemas.openxmlformats.org/officeDocument/2006/relationships/image" Target="../media/image11.jpeg" /><Relationship Id="rId4" Type="http://schemas.openxmlformats.org/officeDocument/2006/relationships/tags" Target="../tags/tag8.xml" /><Relationship Id="rId5" Type="http://schemas.openxmlformats.org/officeDocument/2006/relationships/image" Target="../media/image12.jpeg" /><Relationship Id="rId6" Type="http://schemas.openxmlformats.org/officeDocument/2006/relationships/image" Target="../media/image13.jpeg" /><Relationship Id="rId7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Relationship Id="rId4" Type="http://schemas.openxmlformats.org/officeDocument/2006/relationships/tags" Target="../tags/tag9.xml" /><Relationship Id="rId5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Relationship Id="rId4" Type="http://schemas.openxmlformats.org/officeDocument/2006/relationships/tags" Target="../tags/tag10.xml" /><Relationship Id="rId5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.xml" /><Relationship Id="rId11" Type="http://schemas.openxmlformats.org/officeDocument/2006/relationships/image" Target="../media/image6.png" /><Relationship Id="rId2" Type="http://schemas.openxmlformats.org/officeDocument/2006/relationships/image" Target="../media/image20.jpeg" /><Relationship Id="rId3" Type="http://schemas.openxmlformats.org/officeDocument/2006/relationships/tags" Target="../tags/tag11.xml" /><Relationship Id="rId4" Type="http://schemas.openxmlformats.org/officeDocument/2006/relationships/image" Target="../media/image21.jpeg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image" Target="../media/image22.jpeg" /><Relationship Id="rId8" Type="http://schemas.openxmlformats.org/officeDocument/2006/relationships/tags" Target="../tags/tag14.xml" /><Relationship Id="rId9" Type="http://schemas.openxmlformats.org/officeDocument/2006/relationships/tags" Target="../tags/tag1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568575" y="3197225"/>
            <a:ext cx="1240663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1500" b="1">
                <a:latin typeface="微软雅黑" panose="020b0503020204020204" charset="-122"/>
                <a:ea typeface="微软雅黑" panose="020b0503020204020204" charset="-122"/>
              </a:rPr>
              <a:t>厨房里的物质变化</a:t>
            </a:r>
            <a:endParaRPr lang="zh-CN" altLang="zh-CN" sz="115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1606550" y="2418080"/>
            <a:ext cx="6283325" cy="52374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>
            <p:custDataLst>
              <p:tags r:id="rId3"/>
            </p:custDataLst>
          </p:nvPr>
        </p:nvSpPr>
        <p:spPr>
          <a:xfrm>
            <a:off x="11633835" y="6108065"/>
            <a:ext cx="4867910" cy="2927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9686925" y="2418080"/>
            <a:ext cx="6633210" cy="523811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519170" y="7818120"/>
            <a:ext cx="2458085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食盐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15925" y="7818120"/>
            <a:ext cx="875030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虾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1250950" y="798195"/>
            <a:ext cx="9642475" cy="9220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描述下列物品的特征和用途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2" name="组合 21"/>
          <p:cNvGrpSpPr/>
          <p:nvPr/>
        </p:nvGrpSpPr>
        <p:grpSpPr>
          <a:xfrm>
            <a:off x="918210" y="441960"/>
            <a:ext cx="16887825" cy="9403080"/>
            <a:chOff x="1486" y="3191"/>
            <a:chExt cx="26595" cy="14808"/>
          </a:xfrm>
        </p:grpSpPr>
        <p:pic>
          <p:nvPicPr>
            <p:cNvPr id="2" name="文本框 1" descr="202305062117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6" y="3191"/>
              <a:ext cx="26595" cy="14808"/>
            </a:xfrm>
            <a:prstGeom prst="rect">
              <a:avLst/>
            </a:prstGeom>
            <a:noFill/>
          </p:spPr>
        </p:pic>
        <p:grpSp>
          <p:nvGrpSpPr>
            <p:cNvPr id="21" name="组合 20"/>
            <p:cNvGrpSpPr/>
            <p:nvPr/>
          </p:nvGrpSpPr>
          <p:grpSpPr>
            <a:xfrm>
              <a:off x="1935" y="6306"/>
              <a:ext cx="2184" cy="10225"/>
              <a:chOff x="1935" y="6306"/>
              <a:chExt cx="2184" cy="10225"/>
            </a:xfrm>
          </p:grpSpPr>
          <p:pic>
            <p:nvPicPr>
              <p:cNvPr id="104" name="文本框 103"/>
              <p:cNvPicPr/>
              <p:nvPr>
                <p:custDataLst>
                  <p:tags r:id="rId4"/>
                </p:custDataLst>
              </p:nvPr>
            </p:nvPicPr>
            <p:blipFill>
              <a:blip r:embed="rId3"/>
              <a:stretch>
                <a:fillRect/>
              </a:stretch>
            </p:blipFill>
            <p:spPr>
              <a:xfrm>
                <a:off x="2155" y="6306"/>
                <a:ext cx="1276" cy="1801"/>
              </a:xfrm>
              <a:prstGeom prst="rect">
                <a:avLst/>
              </a:prstGeom>
              <a:noFill/>
            </p:spPr>
          </p:pic>
          <p:pic>
            <p:nvPicPr>
              <p:cNvPr id="100" name="文本框 99"/>
              <p:cNvPicPr/>
              <p:nvPr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1935" y="8538"/>
                <a:ext cx="1447" cy="1965"/>
              </a:xfrm>
              <a:prstGeom prst="roundRect">
                <a:avLst/>
              </a:prstGeom>
              <a:noFill/>
            </p:spPr>
          </p:pic>
          <p:pic>
            <p:nvPicPr>
              <p:cNvPr id="3" name="文本框 2"/>
              <p:cNvPicPr/>
              <p:nvPr>
                <p:custDataLst>
                  <p:tags r:id="rId8"/>
                </p:custDataLst>
              </p:nvPr>
            </p:nvPicPr>
            <p:blipFill>
              <a:blip r:embed="rId7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30" y="10251"/>
                <a:ext cx="2089" cy="2395"/>
              </a:xfrm>
              <a:prstGeom prst="roundRect">
                <a:avLst/>
              </a:prstGeom>
              <a:noFill/>
            </p:spPr>
          </p:pic>
          <p:pic>
            <p:nvPicPr>
              <p:cNvPr id="4" name="文本框 3"/>
              <p:cNvPicPr/>
              <p:nvPr>
                <p:custDataLst>
                  <p:tags r:id="rId10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2030" y="13380"/>
                <a:ext cx="1167" cy="1334"/>
              </a:xfrm>
              <a:prstGeom prst="roundRect">
                <a:avLst/>
              </a:prstGeom>
              <a:noFill/>
            </p:spPr>
          </p:pic>
          <p:pic>
            <p:nvPicPr>
              <p:cNvPr id="5" name="文本框 4"/>
              <p:cNvPicPr/>
              <p:nvPr>
                <p:custDataLst>
                  <p:tags r:id="rId12"/>
                </p:custDataLst>
              </p:nvPr>
            </p:nvPicPr>
            <p:blipFill>
              <a:blip r:embed="rId11"/>
              <a:stretch>
                <a:fillRect/>
              </a:stretch>
            </p:blipFill>
            <p:spPr>
              <a:xfrm>
                <a:off x="2155" y="15267"/>
                <a:ext cx="1322" cy="1264"/>
              </a:xfrm>
              <a:prstGeom prst="roundRect">
                <a:avLst/>
              </a:prstGeom>
              <a:noFill/>
            </p:spPr>
          </p:pic>
        </p:grpSp>
      </p:grpSp>
      <p:sp>
        <p:nvSpPr>
          <p:cNvPr id="7" name="文本框 6"/>
          <p:cNvSpPr txBox="1"/>
          <p:nvPr/>
        </p:nvSpPr>
        <p:spPr>
          <a:xfrm>
            <a:off x="4572000" y="2431415"/>
            <a:ext cx="50247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</a:rPr>
              <a:t>无色无味的液体、透明、会流动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92150" y="2431415"/>
            <a:ext cx="4413885" cy="1162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温度升高或降低、结成冰、变成水蒸气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20920" y="3862070"/>
            <a:ext cx="3507740" cy="9994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无色无味的固体、易碎、怕热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54005" y="4125595"/>
            <a:ext cx="2580640" cy="736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盛水、盛菜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05255" y="4065905"/>
            <a:ext cx="2987675" cy="7962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裂掉、破碎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00855" y="5384165"/>
            <a:ext cx="5295900" cy="549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固体，有金属光泽，表面光滑，坚硬，传热性好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72000" y="7039610"/>
            <a:ext cx="4820920" cy="7512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白色晶体、味咸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4017645" y="8223250"/>
            <a:ext cx="5930265" cy="1092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柔软、白色、有腥味、生的虾肉不易碎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47910" y="5412740"/>
            <a:ext cx="3705860" cy="11309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制作铁锅、炒菜用餐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54005" y="7041515"/>
            <a:ext cx="2218690" cy="7175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做调料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50245" y="8381365"/>
            <a:ext cx="1426845" cy="10414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食物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653770" y="8381365"/>
            <a:ext cx="3756025" cy="785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热的虾肉易碎，有香味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024611" y="7073900"/>
            <a:ext cx="3068320" cy="685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溶解在水中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721080" y="5580380"/>
            <a:ext cx="3145155" cy="7747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变黑、生锈等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0219055" y="2376170"/>
            <a:ext cx="30505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b="1">
                <a:solidFill>
                  <a:srgbClr val="FF0000"/>
                </a:solidFill>
                <a:highlight>
                  <a:srgbClr val="FFFF00"/>
                </a:highlight>
                <a:sym typeface="+mn-ea"/>
              </a:rPr>
              <a:t>烧饭、煮菜、洗碗等</a:t>
            </a:r>
            <a:endParaRPr lang="zh-CN" altLang="en-US" sz="3600" b="1">
              <a:solidFill>
                <a:srgbClr val="FF0000"/>
              </a:solidFill>
              <a:highlight>
                <a:srgbClr val="FFFF00"/>
              </a:highlight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5" grpId="0"/>
      <p:bldP spid="20" grpId="0"/>
      <p:bldP spid="13" grpId="0"/>
      <p:bldP spid="16" grpId="0"/>
      <p:bldP spid="19" grpId="0"/>
      <p:bldP spid="14" grpId="0"/>
      <p:bldP spid="17" grpId="0"/>
      <p:bldP spid="18" grpId="0"/>
      <p:bldP spid="1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250950" y="798195"/>
            <a:ext cx="12336780" cy="9220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观察并描述物质发生了什么样的变化</a:t>
            </a:r>
            <a:endParaRPr lang="zh-CN" altLang="en-US" sz="5400" b="1"/>
          </a:p>
        </p:txBody>
      </p: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5115" y="2620645"/>
            <a:ext cx="5852160" cy="377317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202815" y="6393815"/>
            <a:ext cx="4556125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被咬过的苹果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75040" y="3229610"/>
            <a:ext cx="7266940" cy="34150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苹果的体积变小</a:t>
            </a:r>
            <a:endParaRPr lang="zh-CN" altLang="en-US" sz="5400" b="1"/>
          </a:p>
          <a:p>
            <a:r>
              <a:rPr lang="zh-CN" altLang="en-US" sz="5400" b="1"/>
              <a:t>苹果的形状发生了变化</a:t>
            </a:r>
            <a:endParaRPr lang="zh-CN" altLang="en-US" sz="5400" b="1"/>
          </a:p>
          <a:p>
            <a:endParaRPr lang="zh-CN" altLang="en-US" sz="5400" b="1"/>
          </a:p>
          <a:p>
            <a:r>
              <a:rPr lang="zh-CN" altLang="en-US" sz="5400" b="1"/>
              <a:t>裸露的果肉变成了褐色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>
            <p:custDataLst>
              <p:tags r:id="rId3"/>
            </p:custDataLst>
          </p:nvPr>
        </p:nvPicPr>
        <p:blipFill>
          <a:blip r:embed="rId2"/>
          <a:srcRect l="26389" r="24110"/>
          <a:stretch>
            <a:fillRect/>
          </a:stretch>
        </p:blipFill>
        <p:spPr>
          <a:xfrm>
            <a:off x="1901190" y="1465580"/>
            <a:ext cx="5930265" cy="637540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361565" y="8136890"/>
            <a:ext cx="4556125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冰块慢慢融化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19640" y="3229610"/>
            <a:ext cx="5864225" cy="17532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由固态变成液态</a:t>
            </a:r>
            <a:endParaRPr lang="zh-CN" altLang="en-US" sz="5400" b="1"/>
          </a:p>
          <a:p>
            <a:r>
              <a:rPr lang="zh-CN" altLang="en-US" sz="5400" b="1"/>
              <a:t>温度上升了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" name="图片 101"/>
          <p:cNvPicPr/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7445" y="1601470"/>
            <a:ext cx="7368540" cy="5516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385185" y="7261225"/>
            <a:ext cx="3877945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水沸腾了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44000" y="4022090"/>
            <a:ext cx="6539865" cy="17532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部分由液态变成气态温度上升了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965" y="1964055"/>
            <a:ext cx="8138160" cy="5584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385185" y="7261225"/>
            <a:ext cx="3877945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铁锅生锈了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44000" y="4022090"/>
            <a:ext cx="6539865" cy="17532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铁锅表面出现了褐色的铁锈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1" name="图片 100"/>
          <p:cNvPicPr/>
          <p:nvPr>
            <p:custDataLst>
              <p:tags r:id="rId3"/>
            </p:custDataLst>
          </p:nvPr>
        </p:nvPicPr>
        <p:blipFill>
          <a:blip r:embed="rId2"/>
          <a:srcRect l="26389" r="24110"/>
          <a:stretch>
            <a:fillRect/>
          </a:stretch>
        </p:blipFill>
        <p:spPr>
          <a:xfrm>
            <a:off x="1223010" y="1465580"/>
            <a:ext cx="3959860" cy="456501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974" r="22501"/>
          <a:stretch>
            <a:fillRect/>
          </a:stretch>
        </p:blipFill>
        <p:spPr>
          <a:xfrm>
            <a:off x="5861685" y="1465580"/>
            <a:ext cx="3235960" cy="4564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229215" y="1783715"/>
            <a:ext cx="5864225" cy="63734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5400" b="1"/>
              <a:t>变化过程中只改变了它们的物理性质，</a:t>
            </a:r>
            <a:r>
              <a:rPr lang="zh-CN" altLang="en-US" sz="5400" b="1">
                <a:solidFill>
                  <a:srgbClr val="FF0000"/>
                </a:solidFill>
              </a:rPr>
              <a:t>没有产生新的物质</a:t>
            </a:r>
            <a:r>
              <a:rPr lang="zh-CN" altLang="en-US" sz="5400" b="1"/>
              <a:t>，我们把这种变化称为</a:t>
            </a:r>
            <a:r>
              <a:rPr lang="zh-CN" altLang="en-US" sz="5400" b="1">
                <a:solidFill>
                  <a:srgbClr val="FF0000"/>
                </a:solidFill>
              </a:rPr>
              <a:t>物理变化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918" r="20115"/>
          <a:stretch>
            <a:fillRect/>
          </a:stretch>
        </p:blipFill>
        <p:spPr>
          <a:xfrm>
            <a:off x="2647315" y="1534160"/>
            <a:ext cx="4164330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0045" y="1398270"/>
            <a:ext cx="6281420" cy="438404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30095" y="6107430"/>
            <a:ext cx="14826614" cy="23901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5400" b="1"/>
              <a:t>变化过程中</a:t>
            </a:r>
            <a:r>
              <a:rPr lang="zh-CN" altLang="en-US" sz="5400" b="1">
                <a:solidFill>
                  <a:srgbClr val="FF0000"/>
                </a:solidFill>
              </a:rPr>
              <a:t>产生新的物质</a:t>
            </a:r>
            <a:r>
              <a:rPr lang="zh-CN" altLang="en-US" sz="5400" b="1"/>
              <a:t>，我们把这种变化称为</a:t>
            </a:r>
            <a:r>
              <a:rPr lang="zh-CN" altLang="en-US" sz="5400" b="1">
                <a:solidFill>
                  <a:srgbClr val="FF0000"/>
                </a:solidFill>
              </a:rPr>
              <a:t>化学变化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41400" y="1218565"/>
            <a:ext cx="16113125" cy="13220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b="1"/>
              <a:t>下面几幅图代表了日常生活中常见的变化，这些变化改变的是什么？有新物质产生吗？</a:t>
            </a:r>
            <a:endParaRPr lang="zh-CN" altLang="en-US" sz="4000" b="1"/>
          </a:p>
        </p:txBody>
      </p:sp>
      <p:sp>
        <p:nvSpPr>
          <p:cNvPr id="105" name="文本框 104"/>
          <p:cNvSpPr txBox="1"/>
          <p:nvPr>
            <p:custDataLst>
              <p:tags r:id="rId2"/>
            </p:custDataLst>
          </p:nvPr>
        </p:nvSpPr>
        <p:spPr>
          <a:xfrm>
            <a:off x="1510030" y="70434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6" name="文本框 105"/>
          <p:cNvSpPr txBox="1"/>
          <p:nvPr>
            <p:custDataLst>
              <p:tags r:id="rId3"/>
            </p:custDataLst>
          </p:nvPr>
        </p:nvSpPr>
        <p:spPr>
          <a:xfrm>
            <a:off x="7960360" y="704342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10030" y="3270250"/>
            <a:ext cx="4720590" cy="4131945"/>
            <a:chOff x="2378" y="4625"/>
            <a:chExt cx="7434" cy="6507"/>
          </a:xfrm>
        </p:grpSpPr>
        <p:pic>
          <p:nvPicPr>
            <p:cNvPr id="104" name="图片 103"/>
            <p:cNvPicPr/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378" y="4625"/>
              <a:ext cx="7434" cy="5052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3041" y="9980"/>
              <a:ext cx="6107" cy="11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5400">
                  <a:highlight>
                    <a:srgbClr val="FFFF00"/>
                  </a:highlight>
                </a:rPr>
                <a:t>泡面灭火器</a:t>
              </a:r>
              <a:endParaRPr lang="zh-CN" altLang="en-US" sz="5400">
                <a:highlight>
                  <a:srgbClr val="FFFF00"/>
                </a:highlight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90030" y="3270250"/>
            <a:ext cx="4630420" cy="4141470"/>
            <a:chOff x="10378" y="4625"/>
            <a:chExt cx="7292" cy="6522"/>
          </a:xfrm>
        </p:grpSpPr>
        <p:pic>
          <p:nvPicPr>
            <p:cNvPr id="3" name="图片 2"/>
            <p:cNvPicPr/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0378" y="4625"/>
              <a:ext cx="7292" cy="5052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>
              <p:custDataLst>
                <p:tags r:id="rId9"/>
              </p:custDataLst>
            </p:nvPr>
          </p:nvSpPr>
          <p:spPr>
            <a:xfrm>
              <a:off x="12536" y="9995"/>
              <a:ext cx="3149" cy="11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5400">
                  <a:highlight>
                    <a:srgbClr val="FFFF00"/>
                  </a:highlight>
                </a:rPr>
                <a:t>烟花</a:t>
              </a:r>
              <a:endParaRPr lang="zh-CN" altLang="en-US" sz="5400">
                <a:highlight>
                  <a:srgbClr val="FFFF00"/>
                </a:highlight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97920" y="3406140"/>
            <a:ext cx="5080000" cy="4141470"/>
            <a:chOff x="17792" y="4839"/>
            <a:chExt cx="8000" cy="6522"/>
          </a:xfrm>
        </p:grpSpPr>
        <p:pic>
          <p:nvPicPr>
            <p:cNvPr id="4" name="图片 3"/>
            <p:cNvPicPr/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7792" y="4839"/>
              <a:ext cx="8000" cy="4839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107" name="文本框 106"/>
            <p:cNvSpPr txBox="1"/>
            <p:nvPr>
              <p:custDataLst>
                <p:tags r:id="rId12"/>
              </p:custDataLst>
            </p:nvPr>
          </p:nvSpPr>
          <p:spPr>
            <a:xfrm>
              <a:off x="17792" y="10781"/>
              <a:ext cx="800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/>
                <a:t> </a:t>
              </a:r>
              <a:endParaRPr lang="zh-CN" altLang="en-US"/>
            </a:p>
          </p:txBody>
        </p:sp>
        <p:sp>
          <p:nvSpPr>
            <p:cNvPr id="7" name="文本框 6"/>
            <p:cNvSpPr txBox="1"/>
            <p:nvPr>
              <p:custDataLst>
                <p:tags r:id="rId13"/>
              </p:custDataLst>
            </p:nvPr>
          </p:nvSpPr>
          <p:spPr>
            <a:xfrm>
              <a:off x="20228" y="9980"/>
              <a:ext cx="3898" cy="11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5400">
                  <a:highlight>
                    <a:srgbClr val="FFFF00"/>
                  </a:highlight>
                </a:rPr>
                <a:t>铜狮子</a:t>
              </a:r>
              <a:endParaRPr lang="zh-CN" altLang="en-US" sz="5400">
                <a:highlight>
                  <a:srgbClr val="FFFF00"/>
                </a:highlight>
              </a:endParaRPr>
            </a:p>
          </p:txBody>
        </p:sp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4" name="图片 103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81175" y="2387600"/>
            <a:ext cx="6757035" cy="535686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229215" y="1195070"/>
            <a:ext cx="5864225" cy="73234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4800" b="1"/>
              <a:t>泡沫灭火器会喷出二氧化碳和泡沫用于灭火，其中二氧化碳是由瓶中的几种物质混合发生反应变化产生的，产生了新物质，所以是化学变化。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56970" y="2333625"/>
            <a:ext cx="6765925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800" b="1"/>
              <a:t>我们的生活离不开物质。</a:t>
            </a:r>
            <a:endParaRPr lang="zh-CN" altLang="en-US" sz="4800" b="1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56970" y="771525"/>
            <a:ext cx="1897380" cy="11068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聚焦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3"/>
            </p:custDataLst>
          </p:nvPr>
        </p:nvSpPr>
        <p:spPr>
          <a:xfrm>
            <a:off x="-9534525" y="7563485"/>
            <a:ext cx="654050" cy="76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2228850" y="3618865"/>
            <a:ext cx="6336665" cy="491426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5"/>
          <a:stretch>
            <a:fillRect/>
          </a:stretch>
        </p:blipFill>
        <p:spPr>
          <a:xfrm>
            <a:off x="9144000" y="938530"/>
            <a:ext cx="6191250" cy="394525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6"/>
          <a:stretch>
            <a:fillRect/>
          </a:stretch>
        </p:blipFill>
        <p:spPr>
          <a:xfrm>
            <a:off x="9144000" y="4883785"/>
            <a:ext cx="6190615" cy="399161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/>
          <p:nvPr>
            <p:custDataLst>
              <p:tags r:id="rId3"/>
            </p:custDataLst>
          </p:nvPr>
        </p:nvPicPr>
        <p:blipFill>
          <a:blip r:embed="rId2"/>
          <a:srcRect l="3980" t="2316" r="3458" b="3773"/>
          <a:stretch>
            <a:fillRect/>
          </a:stretch>
        </p:blipFill>
        <p:spPr>
          <a:xfrm>
            <a:off x="1356995" y="1770380"/>
            <a:ext cx="7787640" cy="599821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229215" y="1195070"/>
            <a:ext cx="5864225" cy="62598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4800" b="1"/>
              <a:t>烟花中的黑火药被点燃之后会发出光和热，与此同时还有产生大量的气体，因此烟花的燃放过程属于化学变化。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0229215" y="1195070"/>
            <a:ext cx="5864225" cy="73234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lstStyle/>
          <a:p>
            <a:pPr>
              <a:lnSpc>
                <a:spcPct val="140000"/>
              </a:lnSpc>
            </a:pPr>
            <a:r>
              <a:rPr lang="zh-CN" altLang="en-US" sz="4800" b="1"/>
              <a:t>铜狮子在氧气，二氧化碳和雨水的作用下被氧化，在铜狮子的表面生成一种被称为铜绿的氧化物，因此铜狮子产生铜绿属于化学变化。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2520" y="2188845"/>
            <a:ext cx="7026275" cy="533590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85215" y="2856865"/>
            <a:ext cx="1569085" cy="30460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厨房里的物质变化</a:t>
            </a:r>
            <a:endParaRPr lang="zh-CN" altLang="en-US" sz="4800" b="1"/>
          </a:p>
        </p:txBody>
      </p:sp>
      <p:sp>
        <p:nvSpPr>
          <p:cNvPr id="3" name="左大括号 2"/>
          <p:cNvSpPr/>
          <p:nvPr/>
        </p:nvSpPr>
        <p:spPr>
          <a:xfrm>
            <a:off x="3326765" y="1634490"/>
            <a:ext cx="588010" cy="6428105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87240" y="2357120"/>
            <a:ext cx="1569085" cy="15684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变化类型</a:t>
            </a:r>
            <a:endParaRPr lang="zh-CN" altLang="en-US" sz="4800" b="1"/>
          </a:p>
        </p:txBody>
      </p:sp>
      <p:sp>
        <p:nvSpPr>
          <p:cNvPr id="5" name="左大括号 4"/>
          <p:cNvSpPr/>
          <p:nvPr/>
        </p:nvSpPr>
        <p:spPr>
          <a:xfrm>
            <a:off x="6701790" y="1317625"/>
            <a:ext cx="588010" cy="3101975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35265" y="1634490"/>
            <a:ext cx="6978015" cy="8299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/>
              <a:t>化学变化：产生新物质</a:t>
            </a:r>
            <a:endParaRPr lang="zh-CN" altLang="en-US" sz="4800" b="1"/>
          </a:p>
        </p:txBody>
      </p:sp>
      <p:sp>
        <p:nvSpPr>
          <p:cNvPr id="7" name="文本框 6"/>
          <p:cNvSpPr txBox="1"/>
          <p:nvPr/>
        </p:nvSpPr>
        <p:spPr>
          <a:xfrm>
            <a:off x="7835265" y="3095625"/>
            <a:ext cx="8290560" cy="8299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物理变化：没有产生新物质</a:t>
            </a:r>
            <a:endParaRPr lang="zh-CN" altLang="en-US" sz="4800" b="1"/>
          </a:p>
        </p:txBody>
      </p:sp>
      <p:sp>
        <p:nvSpPr>
          <p:cNvPr id="8" name="文本框 7"/>
          <p:cNvSpPr txBox="1"/>
          <p:nvPr/>
        </p:nvSpPr>
        <p:spPr>
          <a:xfrm>
            <a:off x="4587240" y="5902960"/>
            <a:ext cx="11708130" cy="15684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/>
              <a:t>物质变化无处不在，有的变化快，有的变化缓慢，有的变化剧烈，有的变化不明显</a:t>
            </a:r>
            <a:endParaRPr lang="zh-CN" altLang="en-US" sz="4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650740" y="3197225"/>
            <a:ext cx="95326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8000" b="1">
                <a:latin typeface="微软雅黑" panose="020b0503020204020204" charset="-122"/>
                <a:ea typeface="微软雅黑" panose="020b0503020204020204" charset="-122"/>
              </a:rPr>
              <a:t>本节课就上到这里</a:t>
            </a:r>
            <a:endParaRPr lang="zh-CN" altLang="zh-CN" sz="80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8000" b="1">
                <a:latin typeface="微软雅黑" panose="020b0503020204020204" charset="-122"/>
                <a:ea typeface="微软雅黑" panose="020b0503020204020204" charset="-122"/>
              </a:rPr>
              <a:t>同学们再见！</a:t>
            </a:r>
            <a:endParaRPr lang="zh-CN" altLang="zh-CN" sz="8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88700" y="115443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1531620" y="1566545"/>
            <a:ext cx="7397750" cy="526224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17710" y="1566545"/>
            <a:ext cx="7501255" cy="526224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28750" y="1101725"/>
            <a:ext cx="15430500" cy="14452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400" b="1"/>
              <a:t>你留意过厨房里的物质吗？厨房里各种各样的物质都是什么样的？它们会发生什么变化呢？</a:t>
            </a:r>
            <a:endParaRPr lang="zh-CN" altLang="en-US" sz="4400" b="1"/>
          </a:p>
        </p:txBody>
      </p:sp>
      <p:pic>
        <p:nvPicPr>
          <p:cNvPr id="104" name="图片 103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1990" y="3123565"/>
            <a:ext cx="6334125" cy="440944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" name="图片 2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16060" y="3123565"/>
            <a:ext cx="7000875" cy="440817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333115" y="956310"/>
            <a:ext cx="4595495" cy="922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厨房中的物质</a:t>
            </a:r>
            <a:endParaRPr lang="zh-CN" altLang="en-US" sz="5400" b="1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56970" y="771525"/>
            <a:ext cx="1897380" cy="11068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600" b="1"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endParaRPr lang="zh-CN" altLang="en-US" sz="6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3"/>
          <a:srcRect l="11719" r="13194"/>
          <a:stretch>
            <a:fillRect/>
          </a:stretch>
        </p:blipFill>
        <p:spPr>
          <a:xfrm>
            <a:off x="1428750" y="2906395"/>
            <a:ext cx="4584065" cy="393954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7" name="文本框 106"/>
          <p:cNvSpPr txBox="1"/>
          <p:nvPr>
            <p:custDataLst>
              <p:tags r:id="rId4"/>
            </p:custDataLst>
          </p:nvPr>
        </p:nvSpPr>
        <p:spPr>
          <a:xfrm>
            <a:off x="2076450" y="684593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5"/>
          <a:srcRect l="22732" r="23145"/>
          <a:stretch>
            <a:fillRect/>
          </a:stretch>
        </p:blipFill>
        <p:spPr>
          <a:xfrm>
            <a:off x="7156450" y="3072765"/>
            <a:ext cx="3167380" cy="377317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31195" y="3072765"/>
            <a:ext cx="5852160" cy="3773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428750" y="7205345"/>
            <a:ext cx="15430500" cy="14452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400" b="1"/>
              <a:t>描述这几种厨房中的物质，说一说他们都有什么特征，以及有哪些用途</a:t>
            </a:r>
            <a:endParaRPr lang="zh-CN" altLang="en-US" sz="4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1935480" y="2386330"/>
            <a:ext cx="5762625" cy="502539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9198610" y="2386330"/>
            <a:ext cx="7559040" cy="502539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332865" y="956310"/>
            <a:ext cx="4595495" cy="922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厨房中的变化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1" name="图片 110"/>
          <p:cNvPicPr/>
          <p:nvPr/>
        </p:nvPicPr>
        <p:blipFill>
          <a:blip r:embed="rId2"/>
          <a:stretch>
            <a:fillRect/>
          </a:stretch>
        </p:blipFill>
        <p:spPr>
          <a:xfrm>
            <a:off x="1402715" y="2148840"/>
            <a:ext cx="6645275" cy="496506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8813165" y="2148840"/>
            <a:ext cx="6685280" cy="496570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13" name="文本框 112"/>
          <p:cNvSpPr txBox="1"/>
          <p:nvPr>
            <p:custDataLst>
              <p:tags r:id="rId4"/>
            </p:custDataLst>
          </p:nvPr>
        </p:nvSpPr>
        <p:spPr>
          <a:xfrm>
            <a:off x="10266045" y="711327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3" name="图片 112"/>
          <p:cNvPicPr/>
          <p:nvPr/>
        </p:nvPicPr>
        <p:blipFill>
          <a:blip r:embed="rId2"/>
          <a:srcRect b="5813"/>
          <a:stretch>
            <a:fillRect/>
          </a:stretch>
        </p:blipFill>
        <p:spPr>
          <a:xfrm>
            <a:off x="1587500" y="2430145"/>
            <a:ext cx="7433310" cy="506222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10021570" y="2430145"/>
            <a:ext cx="6661785" cy="506285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5" name="图片 114"/>
          <p:cNvPicPr/>
          <p:nvPr/>
        </p:nvPicPr>
        <p:blipFill>
          <a:blip r:embed="rId2"/>
          <a:stretch>
            <a:fillRect/>
          </a:stretch>
        </p:blipFill>
        <p:spPr>
          <a:xfrm>
            <a:off x="2393315" y="2483485"/>
            <a:ext cx="3833495" cy="631761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16" name="文本框 115"/>
          <p:cNvSpPr txBox="1"/>
          <p:nvPr>
            <p:custDataLst>
              <p:tags r:id="rId3"/>
            </p:custDataLst>
          </p:nvPr>
        </p:nvSpPr>
        <p:spPr>
          <a:xfrm>
            <a:off x="6889750" y="9991090"/>
            <a:ext cx="4867910" cy="2927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400925" y="2482850"/>
            <a:ext cx="4087495" cy="647636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>
            <p:custDataLst>
              <p:tags r:id="rId6"/>
            </p:custDataLst>
          </p:nvPr>
        </p:nvSpPr>
        <p:spPr>
          <a:xfrm>
            <a:off x="4076700" y="4311015"/>
            <a:ext cx="1999615" cy="920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2" name="图片 1"/>
          <p:cNvPicPr/>
          <p:nvPr/>
        </p:nvPicPr>
        <p:blipFill>
          <a:blip r:embed="rId7"/>
          <a:stretch>
            <a:fillRect/>
          </a:stretch>
        </p:blipFill>
        <p:spPr>
          <a:xfrm>
            <a:off x="12475845" y="2503805"/>
            <a:ext cx="4087495" cy="645477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>
            <p:custDataLst>
              <p:tags r:id="rId8"/>
            </p:custDataLst>
          </p:nvPr>
        </p:nvSpPr>
        <p:spPr>
          <a:xfrm>
            <a:off x="9928860" y="8016240"/>
            <a:ext cx="4867910" cy="2927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04" name="文本框 103"/>
          <p:cNvSpPr txBox="1"/>
          <p:nvPr>
            <p:custDataLst>
              <p:tags r:id="rId9"/>
            </p:custDataLst>
          </p:nvPr>
        </p:nvSpPr>
        <p:spPr>
          <a:xfrm>
            <a:off x="11633835" y="9967595"/>
            <a:ext cx="3704590" cy="20129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10330" y="8308975"/>
            <a:ext cx="1613535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水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25815" y="8227060"/>
            <a:ext cx="2458085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玻璃杯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98780" y="8308975"/>
            <a:ext cx="3390900" cy="731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>
                <a:highlight>
                  <a:srgbClr val="FFFF00"/>
                </a:highlight>
              </a:rPr>
              <a:t>金属餐具</a:t>
            </a:r>
            <a:endParaRPr lang="zh-CN" altLang="en-US" sz="5400">
              <a:highlight>
                <a:srgbClr val="FFFF00"/>
              </a:highlight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250950" y="798195"/>
            <a:ext cx="9642475" cy="9220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5400" b="1"/>
              <a:t>描述下列物品的特征和用途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PLACING_PICTURE_USER_VIEWPORT" val="{&quot;height&quot;:4700,&quot;width&quot;:6162}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  <p:tag name="KSO_WM_UNIT_PLACING_PICTURE_USER_VIEWPORT" val="{&quot;height&quot;:4700,&quot;width&quot;:6162}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PLACING_PICTURE_USER_VIEWPORT" val="{&quot;height&quot;:580,&quot;width&quot;:14400}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WI3M2VlMDQwMGYyNzM0Yjk2MmIzNzU5YTQzNjVkM2EifQ=="/>
  <p:tag name="KSO_WPP_MARK_KEY" val="421ff313-41ac-4cca-86df-d069f16ac442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69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8">
      <vt:lpstr>Arial</vt:lpstr>
      <vt:lpstr>等线 Light</vt:lpstr>
      <vt:lpstr>等线</vt:lpstr>
      <vt:lpstr>微软雅黑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2023-05-07T10:20:52.871</cp:lastPrinted>
  <dcterms:created xsi:type="dcterms:W3CDTF">2023-05-07T10:20:52Z</dcterms:created>
  <dcterms:modified xsi:type="dcterms:W3CDTF">2023-05-07T02:21:01Z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